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90" r:id="rId38"/>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555"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Hazelhoff" userId="83f1518b-f0d7-45c3-89c0-b1d041968210" providerId="ADAL" clId="{28BD229A-B098-4A6B-91BC-042725142F06}"/>
    <pc:docChg chg="custSel modSld">
      <pc:chgData name="Thomas Hazelhoff" userId="83f1518b-f0d7-45c3-89c0-b1d041968210" providerId="ADAL" clId="{28BD229A-B098-4A6B-91BC-042725142F06}" dt="2023-06-28T17:45:45.159" v="0" actId="478"/>
      <pc:docMkLst>
        <pc:docMk/>
      </pc:docMkLst>
      <pc:sldChg chg="delSp mod">
        <pc:chgData name="Thomas Hazelhoff" userId="83f1518b-f0d7-45c3-89c0-b1d041968210" providerId="ADAL" clId="{28BD229A-B098-4A6B-91BC-042725142F06}" dt="2023-06-28T17:45:45.159" v="0" actId="478"/>
        <pc:sldMkLst>
          <pc:docMk/>
          <pc:sldMk cId="0" sldId="256"/>
        </pc:sldMkLst>
        <pc:spChg chg="del">
          <ac:chgData name="Thomas Hazelhoff" userId="83f1518b-f0d7-45c3-89c0-b1d041968210" providerId="ADAL" clId="{28BD229A-B098-4A6B-91BC-042725142F06}" dt="2023-06-28T17:45:45.159" v="0" actId="478"/>
          <ac:spMkLst>
            <pc:docMk/>
            <pc:sldMk cId="0" sldId="256"/>
            <ac:spMk id="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0100A462-9207-470C-9D0C-62DD94B0F201}" type="datetimeFigureOut">
              <a:rPr lang="en-US" smtClean="0"/>
              <a:t>6/28/2023</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E7D4C020-F56C-493F-9493-9053F76DA4C2}" type="slidenum">
              <a:rPr lang="en-US" smtClean="0"/>
              <a:t>‹#›</a:t>
            </a:fld>
            <a:endParaRPr lang="en-US"/>
          </a:p>
        </p:txBody>
      </p:sp>
    </p:spTree>
    <p:extLst>
      <p:ext uri="{BB962C8B-B14F-4D97-AF65-F5344CB8AC3E}">
        <p14:creationId xmlns:p14="http://schemas.microsoft.com/office/powerpoint/2010/main" val="278998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EDB70-5400-544A-BDF5-E3AA47FAC380}" type="slidenum">
              <a:rPr lang="en-US" smtClean="0"/>
              <a:t>34</a:t>
            </a:fld>
            <a:endParaRPr lang="en-US"/>
          </a:p>
        </p:txBody>
      </p:sp>
    </p:spTree>
    <p:extLst>
      <p:ext uri="{BB962C8B-B14F-4D97-AF65-F5344CB8AC3E}">
        <p14:creationId xmlns:p14="http://schemas.microsoft.com/office/powerpoint/2010/main" val="2275153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6/28/2023</a:t>
            </a:fld>
            <a:endParaRPr lang="en-US"/>
          </a:p>
        </p:txBody>
      </p:sp>
      <p:sp>
        <p:nvSpPr>
          <p:cNvPr id="6" name="Holder 6"/>
          <p:cNvSpPr>
            <a:spLocks noGrp="1"/>
          </p:cNvSpPr>
          <p:nvPr>
            <p:ph type="sldNum" sz="quarter" idx="7"/>
          </p:nvPr>
        </p:nvSpPr>
        <p:spPr/>
        <p:txBody>
          <a:bodyPr lIns="0" tIns="0" rIns="0" bIns="0"/>
          <a:lstStyle>
            <a:lvl1pPr>
              <a:defRPr sz="800" b="0" i="0">
                <a:solidFill>
                  <a:srgbClr val="00162E"/>
                </a:solidFill>
                <a:latin typeface="Arial MT"/>
                <a:cs typeface="Arial MT"/>
              </a:defRPr>
            </a:lvl1pPr>
          </a:lstStyle>
          <a:p>
            <a:pPr marL="38100">
              <a:lnSpc>
                <a:spcPct val="100000"/>
              </a:lnSpc>
              <a:spcBef>
                <a:spcPts val="25"/>
              </a:spcBef>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12C5E"/>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6/28/2023</a:t>
            </a:fld>
            <a:endParaRPr lang="en-US"/>
          </a:p>
        </p:txBody>
      </p:sp>
      <p:sp>
        <p:nvSpPr>
          <p:cNvPr id="6" name="Holder 6"/>
          <p:cNvSpPr>
            <a:spLocks noGrp="1"/>
          </p:cNvSpPr>
          <p:nvPr>
            <p:ph type="sldNum" sz="quarter" idx="7"/>
          </p:nvPr>
        </p:nvSpPr>
        <p:spPr/>
        <p:txBody>
          <a:bodyPr lIns="0" tIns="0" rIns="0" bIns="0"/>
          <a:lstStyle>
            <a:lvl1pPr>
              <a:defRPr sz="800" b="0" i="0">
                <a:solidFill>
                  <a:srgbClr val="00162E"/>
                </a:solidFill>
                <a:latin typeface="Arial MT"/>
                <a:cs typeface="Arial MT"/>
              </a:defRPr>
            </a:lvl1pPr>
          </a:lstStyle>
          <a:p>
            <a:pPr marL="38100">
              <a:lnSpc>
                <a:spcPct val="100000"/>
              </a:lnSpc>
              <a:spcBef>
                <a:spcPts val="25"/>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12C5E"/>
                </a:solidFill>
                <a:latin typeface="Georgia"/>
                <a:cs typeface="Georgia"/>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6/28/2023</a:t>
            </a:fld>
            <a:endParaRPr lang="en-US"/>
          </a:p>
        </p:txBody>
      </p:sp>
      <p:sp>
        <p:nvSpPr>
          <p:cNvPr id="7" name="Holder 7"/>
          <p:cNvSpPr>
            <a:spLocks noGrp="1"/>
          </p:cNvSpPr>
          <p:nvPr>
            <p:ph type="sldNum" sz="quarter" idx="7"/>
          </p:nvPr>
        </p:nvSpPr>
        <p:spPr/>
        <p:txBody>
          <a:bodyPr lIns="0" tIns="0" rIns="0" bIns="0"/>
          <a:lstStyle>
            <a:lvl1pPr>
              <a:defRPr sz="800" b="0" i="0">
                <a:solidFill>
                  <a:srgbClr val="00162E"/>
                </a:solidFill>
                <a:latin typeface="Arial MT"/>
                <a:cs typeface="Arial MT"/>
              </a:defRPr>
            </a:lvl1pPr>
          </a:lstStyle>
          <a:p>
            <a:pPr marL="38100">
              <a:lnSpc>
                <a:spcPct val="100000"/>
              </a:lnSpc>
              <a:spcBef>
                <a:spcPts val="25"/>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112645" cy="7772400"/>
          </a:xfrm>
          <a:custGeom>
            <a:avLst/>
            <a:gdLst/>
            <a:ahLst/>
            <a:cxnLst/>
            <a:rect l="l" t="t" r="r" b="b"/>
            <a:pathLst>
              <a:path w="2112645" h="7772400">
                <a:moveTo>
                  <a:pt x="4360" y="0"/>
                </a:moveTo>
                <a:lnTo>
                  <a:pt x="0" y="0"/>
                </a:lnTo>
                <a:lnTo>
                  <a:pt x="0" y="7772399"/>
                </a:lnTo>
                <a:lnTo>
                  <a:pt x="551" y="7772399"/>
                </a:lnTo>
                <a:lnTo>
                  <a:pt x="2058035" y="4094861"/>
                </a:lnTo>
                <a:lnTo>
                  <a:pt x="2079860" y="4050143"/>
                </a:lnTo>
                <a:lnTo>
                  <a:pt x="2096229" y="4003622"/>
                </a:lnTo>
                <a:lnTo>
                  <a:pt x="2107141" y="3955810"/>
                </a:lnTo>
                <a:lnTo>
                  <a:pt x="2112597" y="3907216"/>
                </a:lnTo>
                <a:lnTo>
                  <a:pt x="2112597" y="3858353"/>
                </a:lnTo>
                <a:lnTo>
                  <a:pt x="2107141" y="3809731"/>
                </a:lnTo>
                <a:lnTo>
                  <a:pt x="2096229" y="3761862"/>
                </a:lnTo>
                <a:lnTo>
                  <a:pt x="2079860" y="3715257"/>
                </a:lnTo>
                <a:lnTo>
                  <a:pt x="2058035" y="3670427"/>
                </a:lnTo>
                <a:lnTo>
                  <a:pt x="4360" y="0"/>
                </a:lnTo>
                <a:close/>
              </a:path>
            </a:pathLst>
          </a:custGeom>
          <a:solidFill>
            <a:srgbClr val="F1F1F1"/>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066800" y="3007360"/>
            <a:ext cx="1300480" cy="1778000"/>
          </a:xfrm>
          <a:prstGeom prst="rect">
            <a:avLst/>
          </a:prstGeom>
        </p:spPr>
      </p:pic>
      <p:sp>
        <p:nvSpPr>
          <p:cNvPr id="2" name="Holder 2"/>
          <p:cNvSpPr>
            <a:spLocks noGrp="1"/>
          </p:cNvSpPr>
          <p:nvPr>
            <p:ph type="title"/>
          </p:nvPr>
        </p:nvSpPr>
        <p:spPr/>
        <p:txBody>
          <a:bodyPr lIns="0" tIns="0" rIns="0" bIns="0"/>
          <a:lstStyle>
            <a:lvl1pPr>
              <a:defRPr sz="2800" b="0" i="0">
                <a:solidFill>
                  <a:srgbClr val="012C5E"/>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6/28/2023</a:t>
            </a:fld>
            <a:endParaRPr lang="en-US"/>
          </a:p>
        </p:txBody>
      </p:sp>
      <p:sp>
        <p:nvSpPr>
          <p:cNvPr id="5" name="Holder 5"/>
          <p:cNvSpPr>
            <a:spLocks noGrp="1"/>
          </p:cNvSpPr>
          <p:nvPr>
            <p:ph type="sldNum" sz="quarter" idx="7"/>
          </p:nvPr>
        </p:nvSpPr>
        <p:spPr/>
        <p:txBody>
          <a:bodyPr lIns="0" tIns="0" rIns="0" bIns="0"/>
          <a:lstStyle>
            <a:lvl1pPr>
              <a:defRPr sz="800" b="0" i="0">
                <a:solidFill>
                  <a:srgbClr val="00162E"/>
                </a:solidFill>
                <a:latin typeface="Arial MT"/>
                <a:cs typeface="Arial MT"/>
              </a:defRPr>
            </a:lvl1pPr>
          </a:lstStyle>
          <a:p>
            <a:pPr marL="38100">
              <a:lnSpc>
                <a:spcPct val="100000"/>
              </a:lnSpc>
              <a:spcBef>
                <a:spcPts val="25"/>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6/28/2023</a:t>
            </a:fld>
            <a:endParaRPr lang="en-US"/>
          </a:p>
        </p:txBody>
      </p:sp>
      <p:sp>
        <p:nvSpPr>
          <p:cNvPr id="4" name="Holder 4"/>
          <p:cNvSpPr>
            <a:spLocks noGrp="1"/>
          </p:cNvSpPr>
          <p:nvPr>
            <p:ph type="sldNum" sz="quarter" idx="7"/>
          </p:nvPr>
        </p:nvSpPr>
        <p:spPr/>
        <p:txBody>
          <a:bodyPr lIns="0" tIns="0" rIns="0" bIns="0"/>
          <a:lstStyle>
            <a:lvl1pPr>
              <a:defRPr sz="800" b="0" i="0">
                <a:solidFill>
                  <a:srgbClr val="00162E"/>
                </a:solidFill>
                <a:latin typeface="Arial MT"/>
                <a:cs typeface="Arial MT"/>
              </a:defRPr>
            </a:lvl1pPr>
          </a:lstStyle>
          <a:p>
            <a:pPr marL="38100">
              <a:lnSpc>
                <a:spcPct val="100000"/>
              </a:lnSpc>
              <a:spcBef>
                <a:spcPts val="25"/>
              </a:spcBef>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9879" y="7157719"/>
            <a:ext cx="9455150" cy="0"/>
          </a:xfrm>
          <a:custGeom>
            <a:avLst/>
            <a:gdLst/>
            <a:ahLst/>
            <a:cxnLst/>
            <a:rect l="l" t="t" r="r" b="b"/>
            <a:pathLst>
              <a:path w="9455150">
                <a:moveTo>
                  <a:pt x="9455150" y="0"/>
                </a:moveTo>
                <a:lnTo>
                  <a:pt x="0" y="0"/>
                </a:lnTo>
              </a:path>
            </a:pathLst>
          </a:custGeom>
          <a:ln w="30480">
            <a:solidFill>
              <a:srgbClr val="0056B8"/>
            </a:solidFill>
          </a:ln>
        </p:spPr>
        <p:txBody>
          <a:bodyPr wrap="square" lIns="0" tIns="0" rIns="0" bIns="0" rtlCol="0"/>
          <a:lstStyle/>
          <a:p>
            <a:endParaRPr/>
          </a:p>
        </p:txBody>
      </p:sp>
      <p:sp>
        <p:nvSpPr>
          <p:cNvPr id="17" name="bg object 17"/>
          <p:cNvSpPr/>
          <p:nvPr/>
        </p:nvSpPr>
        <p:spPr>
          <a:xfrm>
            <a:off x="309879" y="1041400"/>
            <a:ext cx="9455150" cy="0"/>
          </a:xfrm>
          <a:custGeom>
            <a:avLst/>
            <a:gdLst/>
            <a:ahLst/>
            <a:cxnLst/>
            <a:rect l="l" t="t" r="r" b="b"/>
            <a:pathLst>
              <a:path w="9455150">
                <a:moveTo>
                  <a:pt x="0" y="0"/>
                </a:moveTo>
                <a:lnTo>
                  <a:pt x="9455150" y="0"/>
                </a:lnTo>
              </a:path>
            </a:pathLst>
          </a:custGeom>
          <a:ln w="10160">
            <a:solidFill>
              <a:srgbClr val="52555A"/>
            </a:solidFill>
          </a:ln>
        </p:spPr>
        <p:txBody>
          <a:bodyPr wrap="square" lIns="0" tIns="0" rIns="0" bIns="0" rtlCol="0"/>
          <a:lstStyle/>
          <a:p>
            <a:endParaRPr/>
          </a:p>
        </p:txBody>
      </p:sp>
      <p:pic>
        <p:nvPicPr>
          <p:cNvPr id="18" name="bg object 18"/>
          <p:cNvPicPr/>
          <p:nvPr/>
        </p:nvPicPr>
        <p:blipFill>
          <a:blip r:embed="rId7" cstate="print"/>
          <a:stretch>
            <a:fillRect/>
          </a:stretch>
        </p:blipFill>
        <p:spPr>
          <a:xfrm>
            <a:off x="304800" y="7339576"/>
            <a:ext cx="141495" cy="135646"/>
          </a:xfrm>
          <a:prstGeom prst="rect">
            <a:avLst/>
          </a:prstGeom>
        </p:spPr>
      </p:pic>
      <p:pic>
        <p:nvPicPr>
          <p:cNvPr id="19" name="bg object 19"/>
          <p:cNvPicPr/>
          <p:nvPr/>
        </p:nvPicPr>
        <p:blipFill>
          <a:blip r:embed="rId8" cstate="print"/>
          <a:stretch>
            <a:fillRect/>
          </a:stretch>
        </p:blipFill>
        <p:spPr>
          <a:xfrm>
            <a:off x="557026" y="7339576"/>
            <a:ext cx="74509" cy="135646"/>
          </a:xfrm>
          <a:prstGeom prst="rect">
            <a:avLst/>
          </a:prstGeom>
        </p:spPr>
      </p:pic>
      <p:pic>
        <p:nvPicPr>
          <p:cNvPr id="20" name="bg object 20"/>
          <p:cNvPicPr/>
          <p:nvPr/>
        </p:nvPicPr>
        <p:blipFill>
          <a:blip r:embed="rId9" cstate="print"/>
          <a:stretch>
            <a:fillRect/>
          </a:stretch>
        </p:blipFill>
        <p:spPr>
          <a:xfrm>
            <a:off x="744316" y="7339576"/>
            <a:ext cx="231728" cy="138345"/>
          </a:xfrm>
          <a:prstGeom prst="rect">
            <a:avLst/>
          </a:prstGeom>
        </p:spPr>
      </p:pic>
      <p:pic>
        <p:nvPicPr>
          <p:cNvPr id="21" name="bg object 21"/>
          <p:cNvPicPr/>
          <p:nvPr/>
        </p:nvPicPr>
        <p:blipFill>
          <a:blip r:embed="rId10" cstate="print"/>
          <a:stretch>
            <a:fillRect/>
          </a:stretch>
        </p:blipFill>
        <p:spPr>
          <a:xfrm>
            <a:off x="1078577" y="7336871"/>
            <a:ext cx="159259" cy="140376"/>
          </a:xfrm>
          <a:prstGeom prst="rect">
            <a:avLst/>
          </a:prstGeom>
        </p:spPr>
      </p:pic>
      <p:pic>
        <p:nvPicPr>
          <p:cNvPr id="22" name="bg object 22"/>
          <p:cNvPicPr/>
          <p:nvPr/>
        </p:nvPicPr>
        <p:blipFill>
          <a:blip r:embed="rId11" cstate="print"/>
          <a:stretch>
            <a:fillRect/>
          </a:stretch>
        </p:blipFill>
        <p:spPr>
          <a:xfrm>
            <a:off x="1350617" y="7336871"/>
            <a:ext cx="185933" cy="140376"/>
          </a:xfrm>
          <a:prstGeom prst="rect">
            <a:avLst/>
          </a:prstGeom>
        </p:spPr>
      </p:pic>
      <p:sp>
        <p:nvSpPr>
          <p:cNvPr id="2" name="Holder 2"/>
          <p:cNvSpPr>
            <a:spLocks noGrp="1"/>
          </p:cNvSpPr>
          <p:nvPr>
            <p:ph type="title"/>
          </p:nvPr>
        </p:nvSpPr>
        <p:spPr>
          <a:xfrm>
            <a:off x="1867789" y="3665156"/>
            <a:ext cx="6322821" cy="452754"/>
          </a:xfrm>
          <a:prstGeom prst="rect">
            <a:avLst/>
          </a:prstGeom>
        </p:spPr>
        <p:txBody>
          <a:bodyPr wrap="square" lIns="0" tIns="0" rIns="0" bIns="0">
            <a:spAutoFit/>
          </a:bodyPr>
          <a:lstStyle>
            <a:lvl1pPr>
              <a:defRPr sz="2800" b="0" i="0">
                <a:solidFill>
                  <a:srgbClr val="012C5E"/>
                </a:solidFill>
                <a:latin typeface="Georgia"/>
                <a:cs typeface="Georgia"/>
              </a:defRPr>
            </a:lvl1pPr>
          </a:lstStyle>
          <a:p>
            <a:endParaRPr/>
          </a:p>
        </p:txBody>
      </p:sp>
      <p:sp>
        <p:nvSpPr>
          <p:cNvPr id="3" name="Holder 3"/>
          <p:cNvSpPr>
            <a:spLocks noGrp="1"/>
          </p:cNvSpPr>
          <p:nvPr>
            <p:ph type="body" idx="1"/>
          </p:nvPr>
        </p:nvSpPr>
        <p:spPr>
          <a:xfrm>
            <a:off x="548005" y="1758695"/>
            <a:ext cx="9069070" cy="43840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6/28/2023</a:t>
            </a:fld>
            <a:endParaRPr lang="en-US"/>
          </a:p>
        </p:txBody>
      </p:sp>
      <p:sp>
        <p:nvSpPr>
          <p:cNvPr id="6" name="Holder 6"/>
          <p:cNvSpPr>
            <a:spLocks noGrp="1"/>
          </p:cNvSpPr>
          <p:nvPr>
            <p:ph type="sldNum" sz="quarter" idx="7"/>
          </p:nvPr>
        </p:nvSpPr>
        <p:spPr>
          <a:xfrm>
            <a:off x="9600565" y="7351493"/>
            <a:ext cx="198754" cy="139065"/>
          </a:xfrm>
          <a:prstGeom prst="rect">
            <a:avLst/>
          </a:prstGeom>
        </p:spPr>
        <p:txBody>
          <a:bodyPr wrap="square" lIns="0" tIns="0" rIns="0" bIns="0">
            <a:spAutoFit/>
          </a:bodyPr>
          <a:lstStyle>
            <a:lvl1pPr>
              <a:defRPr sz="800" b="0" i="0">
                <a:solidFill>
                  <a:srgbClr val="00162E"/>
                </a:solidFill>
                <a:latin typeface="Arial MT"/>
                <a:cs typeface="Arial MT"/>
              </a:defRPr>
            </a:lvl1pPr>
          </a:lstStyle>
          <a:p>
            <a:pPr marL="38100">
              <a:lnSpc>
                <a:spcPct val="100000"/>
              </a:lnSpc>
              <a:spcBef>
                <a:spcPts val="25"/>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058400" cy="7772400"/>
            <a:chOff x="0" y="0"/>
            <a:chExt cx="10058400" cy="7772400"/>
          </a:xfrm>
        </p:grpSpPr>
        <p:pic>
          <p:nvPicPr>
            <p:cNvPr id="3" name="object 3"/>
            <p:cNvPicPr/>
            <p:nvPr/>
          </p:nvPicPr>
          <p:blipFill>
            <a:blip r:embed="rId2" cstate="print"/>
            <a:stretch>
              <a:fillRect/>
            </a:stretch>
          </p:blipFill>
          <p:spPr>
            <a:xfrm>
              <a:off x="0" y="0"/>
              <a:ext cx="7782559" cy="7772396"/>
            </a:xfrm>
            <a:prstGeom prst="rect">
              <a:avLst/>
            </a:prstGeom>
          </p:spPr>
        </p:pic>
        <p:sp>
          <p:nvSpPr>
            <p:cNvPr id="4" name="object 4"/>
            <p:cNvSpPr/>
            <p:nvPr/>
          </p:nvSpPr>
          <p:spPr>
            <a:xfrm>
              <a:off x="2275839" y="0"/>
              <a:ext cx="7782559" cy="7772400"/>
            </a:xfrm>
            <a:custGeom>
              <a:avLst/>
              <a:gdLst/>
              <a:ahLst/>
              <a:cxnLst/>
              <a:rect l="l" t="t" r="r" b="b"/>
              <a:pathLst>
                <a:path w="7782559" h="7772400">
                  <a:moveTo>
                    <a:pt x="7782559" y="0"/>
                  </a:moveTo>
                  <a:lnTo>
                    <a:pt x="0" y="0"/>
                  </a:lnTo>
                  <a:lnTo>
                    <a:pt x="2182749" y="3712210"/>
                  </a:lnTo>
                  <a:lnTo>
                    <a:pt x="2204210" y="3754926"/>
                  </a:lnTo>
                  <a:lnTo>
                    <a:pt x="2219539" y="3799508"/>
                  </a:lnTo>
                  <a:lnTo>
                    <a:pt x="2228736" y="3845331"/>
                  </a:lnTo>
                  <a:lnTo>
                    <a:pt x="2231802" y="3891772"/>
                  </a:lnTo>
                  <a:lnTo>
                    <a:pt x="2228736" y="3938206"/>
                  </a:lnTo>
                  <a:lnTo>
                    <a:pt x="2219539" y="3984011"/>
                  </a:lnTo>
                  <a:lnTo>
                    <a:pt x="2204210" y="4028563"/>
                  </a:lnTo>
                  <a:lnTo>
                    <a:pt x="2182749" y="4071239"/>
                  </a:lnTo>
                  <a:lnTo>
                    <a:pt x="6604" y="7772399"/>
                  </a:lnTo>
                  <a:lnTo>
                    <a:pt x="6129655" y="7772399"/>
                  </a:lnTo>
                  <a:lnTo>
                    <a:pt x="6129655" y="7447457"/>
                  </a:lnTo>
                  <a:lnTo>
                    <a:pt x="7782559" y="7447457"/>
                  </a:lnTo>
                  <a:lnTo>
                    <a:pt x="7782559"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5222239" y="7426965"/>
              <a:ext cx="1101450" cy="132166"/>
            </a:xfrm>
            <a:prstGeom prst="rect">
              <a:avLst/>
            </a:prstGeom>
          </p:spPr>
        </p:pic>
        <p:pic>
          <p:nvPicPr>
            <p:cNvPr id="6" name="object 6"/>
            <p:cNvPicPr/>
            <p:nvPr/>
          </p:nvPicPr>
          <p:blipFill>
            <a:blip r:embed="rId4" cstate="print"/>
            <a:stretch>
              <a:fillRect/>
            </a:stretch>
          </p:blipFill>
          <p:spPr>
            <a:xfrm>
              <a:off x="3241039" y="2661920"/>
              <a:ext cx="1798319" cy="2448560"/>
            </a:xfrm>
            <a:prstGeom prst="rect">
              <a:avLst/>
            </a:prstGeom>
          </p:spPr>
        </p:pic>
        <p:pic>
          <p:nvPicPr>
            <p:cNvPr id="7" name="object 7"/>
            <p:cNvPicPr/>
            <p:nvPr/>
          </p:nvPicPr>
          <p:blipFill>
            <a:blip r:embed="rId5" cstate="print"/>
            <a:stretch>
              <a:fillRect/>
            </a:stretch>
          </p:blipFill>
          <p:spPr>
            <a:xfrm>
              <a:off x="7975600" y="422641"/>
              <a:ext cx="204122" cy="203473"/>
            </a:xfrm>
            <a:prstGeom prst="rect">
              <a:avLst/>
            </a:prstGeom>
          </p:spPr>
        </p:pic>
        <p:pic>
          <p:nvPicPr>
            <p:cNvPr id="8" name="object 8"/>
            <p:cNvPicPr/>
            <p:nvPr/>
          </p:nvPicPr>
          <p:blipFill>
            <a:blip r:embed="rId6" cstate="print"/>
            <a:stretch>
              <a:fillRect/>
            </a:stretch>
          </p:blipFill>
          <p:spPr>
            <a:xfrm>
              <a:off x="8339463" y="422641"/>
              <a:ext cx="107488" cy="203473"/>
            </a:xfrm>
            <a:prstGeom prst="rect">
              <a:avLst/>
            </a:prstGeom>
          </p:spPr>
        </p:pic>
        <p:sp>
          <p:nvSpPr>
            <p:cNvPr id="9" name="object 9"/>
            <p:cNvSpPr/>
            <p:nvPr/>
          </p:nvSpPr>
          <p:spPr>
            <a:xfrm>
              <a:off x="8609650" y="422641"/>
              <a:ext cx="334645" cy="207645"/>
            </a:xfrm>
            <a:custGeom>
              <a:avLst/>
              <a:gdLst/>
              <a:ahLst/>
              <a:cxnLst/>
              <a:rect l="l" t="t" r="r" b="b"/>
              <a:pathLst>
                <a:path w="334645" h="207645">
                  <a:moveTo>
                    <a:pt x="100121" y="44541"/>
                  </a:moveTo>
                  <a:lnTo>
                    <a:pt x="54237" y="44541"/>
                  </a:lnTo>
                  <a:lnTo>
                    <a:pt x="75902" y="79116"/>
                  </a:lnTo>
                  <a:lnTo>
                    <a:pt x="106995" y="128308"/>
                  </a:lnTo>
                  <a:lnTo>
                    <a:pt x="136610" y="176362"/>
                  </a:lnTo>
                  <a:lnTo>
                    <a:pt x="153705" y="207278"/>
                  </a:lnTo>
                  <a:lnTo>
                    <a:pt x="160869" y="207278"/>
                  </a:lnTo>
                  <a:lnTo>
                    <a:pt x="174774" y="181059"/>
                  </a:lnTo>
                  <a:lnTo>
                    <a:pt x="189422" y="156906"/>
                  </a:lnTo>
                  <a:lnTo>
                    <a:pt x="168625" y="156906"/>
                  </a:lnTo>
                  <a:lnTo>
                    <a:pt x="152311" y="129969"/>
                  </a:lnTo>
                  <a:lnTo>
                    <a:pt x="128322" y="90980"/>
                  </a:lnTo>
                  <a:lnTo>
                    <a:pt x="100818" y="45727"/>
                  </a:lnTo>
                  <a:lnTo>
                    <a:pt x="100121" y="44541"/>
                  </a:lnTo>
                  <a:close/>
                </a:path>
                <a:path w="334645" h="207645">
                  <a:moveTo>
                    <a:pt x="985" y="0"/>
                  </a:moveTo>
                  <a:lnTo>
                    <a:pt x="0" y="1011"/>
                  </a:lnTo>
                  <a:lnTo>
                    <a:pt x="0" y="9102"/>
                  </a:lnTo>
                  <a:lnTo>
                    <a:pt x="985" y="10113"/>
                  </a:lnTo>
                  <a:lnTo>
                    <a:pt x="10726" y="10319"/>
                  </a:lnTo>
                  <a:lnTo>
                    <a:pt x="18985" y="11000"/>
                  </a:lnTo>
                  <a:lnTo>
                    <a:pt x="34167" y="47337"/>
                  </a:lnTo>
                  <a:lnTo>
                    <a:pt x="34446" y="78449"/>
                  </a:lnTo>
                  <a:lnTo>
                    <a:pt x="34417" y="128308"/>
                  </a:lnTo>
                  <a:lnTo>
                    <a:pt x="33162" y="177152"/>
                  </a:lnTo>
                  <a:lnTo>
                    <a:pt x="985" y="193349"/>
                  </a:lnTo>
                  <a:lnTo>
                    <a:pt x="0" y="194362"/>
                  </a:lnTo>
                  <a:lnTo>
                    <a:pt x="0" y="202461"/>
                  </a:lnTo>
                  <a:lnTo>
                    <a:pt x="985" y="203473"/>
                  </a:lnTo>
                  <a:lnTo>
                    <a:pt x="23175" y="202081"/>
                  </a:lnTo>
                  <a:lnTo>
                    <a:pt x="34269" y="201622"/>
                  </a:lnTo>
                  <a:lnTo>
                    <a:pt x="45366" y="201448"/>
                  </a:lnTo>
                  <a:lnTo>
                    <a:pt x="86776" y="201449"/>
                  </a:lnTo>
                  <a:lnTo>
                    <a:pt x="86776" y="194362"/>
                  </a:lnTo>
                  <a:lnTo>
                    <a:pt x="84805" y="193350"/>
                  </a:lnTo>
                  <a:lnTo>
                    <a:pt x="76209" y="193002"/>
                  </a:lnTo>
                  <a:lnTo>
                    <a:pt x="68535" y="192084"/>
                  </a:lnTo>
                  <a:lnTo>
                    <a:pt x="53467" y="155988"/>
                  </a:lnTo>
                  <a:lnTo>
                    <a:pt x="53251" y="44541"/>
                  </a:lnTo>
                  <a:lnTo>
                    <a:pt x="100121" y="44541"/>
                  </a:lnTo>
                  <a:lnTo>
                    <a:pt x="74557" y="1011"/>
                  </a:lnTo>
                  <a:lnTo>
                    <a:pt x="43394" y="1011"/>
                  </a:lnTo>
                  <a:lnTo>
                    <a:pt x="32745" y="853"/>
                  </a:lnTo>
                  <a:lnTo>
                    <a:pt x="13298" y="158"/>
                  </a:lnTo>
                  <a:lnTo>
                    <a:pt x="985" y="0"/>
                  </a:lnTo>
                  <a:close/>
                </a:path>
                <a:path w="334645" h="207645">
                  <a:moveTo>
                    <a:pt x="86776" y="201449"/>
                  </a:moveTo>
                  <a:lnTo>
                    <a:pt x="45366" y="201448"/>
                  </a:lnTo>
                  <a:lnTo>
                    <a:pt x="55132" y="201622"/>
                  </a:lnTo>
                  <a:lnTo>
                    <a:pt x="65085" y="202081"/>
                  </a:lnTo>
                  <a:lnTo>
                    <a:pt x="75039" y="202730"/>
                  </a:lnTo>
                  <a:lnTo>
                    <a:pt x="84805" y="203473"/>
                  </a:lnTo>
                  <a:lnTo>
                    <a:pt x="86776" y="202461"/>
                  </a:lnTo>
                  <a:lnTo>
                    <a:pt x="86776" y="201449"/>
                  </a:lnTo>
                  <a:close/>
                </a:path>
                <a:path w="334645" h="207645">
                  <a:moveTo>
                    <a:pt x="301084" y="44541"/>
                  </a:moveTo>
                  <a:lnTo>
                    <a:pt x="260330" y="44541"/>
                  </a:lnTo>
                  <a:lnTo>
                    <a:pt x="260209" y="138557"/>
                  </a:lnTo>
                  <a:lnTo>
                    <a:pt x="260114" y="155988"/>
                  </a:lnTo>
                  <a:lnTo>
                    <a:pt x="245667" y="192084"/>
                  </a:lnTo>
                  <a:lnTo>
                    <a:pt x="227790" y="193350"/>
                  </a:lnTo>
                  <a:lnTo>
                    <a:pt x="226805" y="194362"/>
                  </a:lnTo>
                  <a:lnTo>
                    <a:pt x="226805" y="202461"/>
                  </a:lnTo>
                  <a:lnTo>
                    <a:pt x="227790" y="203473"/>
                  </a:lnTo>
                  <a:lnTo>
                    <a:pt x="254293" y="202081"/>
                  </a:lnTo>
                  <a:lnTo>
                    <a:pt x="267312" y="201623"/>
                  </a:lnTo>
                  <a:lnTo>
                    <a:pt x="280056" y="201449"/>
                  </a:lnTo>
                  <a:lnTo>
                    <a:pt x="334293" y="201449"/>
                  </a:lnTo>
                  <a:lnTo>
                    <a:pt x="334293" y="194362"/>
                  </a:lnTo>
                  <a:lnTo>
                    <a:pt x="333308" y="193350"/>
                  </a:lnTo>
                  <a:lnTo>
                    <a:pt x="323582" y="193002"/>
                  </a:lnTo>
                  <a:lnTo>
                    <a:pt x="315431" y="192084"/>
                  </a:lnTo>
                  <a:lnTo>
                    <a:pt x="300984" y="155988"/>
                  </a:lnTo>
                  <a:lnTo>
                    <a:pt x="300815" y="78449"/>
                  </a:lnTo>
                  <a:lnTo>
                    <a:pt x="300984" y="47338"/>
                  </a:lnTo>
                  <a:lnTo>
                    <a:pt x="301084" y="44541"/>
                  </a:lnTo>
                  <a:close/>
                </a:path>
                <a:path w="334645" h="207645">
                  <a:moveTo>
                    <a:pt x="334293" y="201449"/>
                  </a:moveTo>
                  <a:lnTo>
                    <a:pt x="280056" y="201449"/>
                  </a:lnTo>
                  <a:lnTo>
                    <a:pt x="293365" y="201623"/>
                  </a:lnTo>
                  <a:lnTo>
                    <a:pt x="306677" y="202081"/>
                  </a:lnTo>
                  <a:lnTo>
                    <a:pt x="333308" y="203473"/>
                  </a:lnTo>
                  <a:lnTo>
                    <a:pt x="334293" y="202461"/>
                  </a:lnTo>
                  <a:lnTo>
                    <a:pt x="334293" y="201449"/>
                  </a:lnTo>
                  <a:close/>
                </a:path>
                <a:path w="334645" h="207645">
                  <a:moveTo>
                    <a:pt x="264273" y="0"/>
                  </a:moveTo>
                  <a:lnTo>
                    <a:pt x="241008" y="39318"/>
                  </a:lnTo>
                  <a:lnTo>
                    <a:pt x="217188" y="78449"/>
                  </a:lnTo>
                  <a:lnTo>
                    <a:pt x="168625" y="156906"/>
                  </a:lnTo>
                  <a:lnTo>
                    <a:pt x="189422" y="156906"/>
                  </a:lnTo>
                  <a:lnTo>
                    <a:pt x="200550" y="138557"/>
                  </a:lnTo>
                  <a:lnTo>
                    <a:pt x="231319" y="89793"/>
                  </a:lnTo>
                  <a:lnTo>
                    <a:pt x="260330" y="44541"/>
                  </a:lnTo>
                  <a:lnTo>
                    <a:pt x="301084" y="44541"/>
                  </a:lnTo>
                  <a:lnTo>
                    <a:pt x="301754" y="25938"/>
                  </a:lnTo>
                  <a:lnTo>
                    <a:pt x="333308" y="10113"/>
                  </a:lnTo>
                  <a:lnTo>
                    <a:pt x="334293" y="9102"/>
                  </a:lnTo>
                  <a:lnTo>
                    <a:pt x="334293" y="1011"/>
                  </a:lnTo>
                  <a:lnTo>
                    <a:pt x="297798" y="1011"/>
                  </a:lnTo>
                  <a:lnTo>
                    <a:pt x="289374" y="853"/>
                  </a:lnTo>
                  <a:lnTo>
                    <a:pt x="272150" y="158"/>
                  </a:lnTo>
                  <a:lnTo>
                    <a:pt x="264273" y="0"/>
                  </a:lnTo>
                  <a:close/>
                </a:path>
                <a:path w="334645" h="207645">
                  <a:moveTo>
                    <a:pt x="73963" y="0"/>
                  </a:moveTo>
                  <a:lnTo>
                    <a:pt x="68355" y="158"/>
                  </a:lnTo>
                  <a:lnTo>
                    <a:pt x="52329" y="853"/>
                  </a:lnTo>
                  <a:lnTo>
                    <a:pt x="43394" y="1011"/>
                  </a:lnTo>
                  <a:lnTo>
                    <a:pt x="74557" y="1011"/>
                  </a:lnTo>
                  <a:lnTo>
                    <a:pt x="73963" y="0"/>
                  </a:lnTo>
                  <a:close/>
                </a:path>
                <a:path w="334645" h="207645">
                  <a:moveTo>
                    <a:pt x="333308" y="0"/>
                  </a:moveTo>
                  <a:lnTo>
                    <a:pt x="324706" y="158"/>
                  </a:lnTo>
                  <a:lnTo>
                    <a:pt x="306399" y="853"/>
                  </a:lnTo>
                  <a:lnTo>
                    <a:pt x="297798" y="1011"/>
                  </a:lnTo>
                  <a:lnTo>
                    <a:pt x="334293" y="1011"/>
                  </a:lnTo>
                  <a:lnTo>
                    <a:pt x="333308" y="0"/>
                  </a:lnTo>
                  <a:close/>
                </a:path>
              </a:pathLst>
            </a:custGeom>
            <a:solidFill>
              <a:srgbClr val="22345D"/>
            </a:solidFill>
          </p:spPr>
          <p:txBody>
            <a:bodyPr wrap="square" lIns="0" tIns="0" rIns="0" bIns="0" rtlCol="0"/>
            <a:lstStyle/>
            <a:p>
              <a:endParaRPr/>
            </a:p>
          </p:txBody>
        </p:sp>
        <p:pic>
          <p:nvPicPr>
            <p:cNvPr id="10" name="object 10"/>
            <p:cNvPicPr/>
            <p:nvPr/>
          </p:nvPicPr>
          <p:blipFill>
            <a:blip r:embed="rId7" cstate="print"/>
            <a:stretch>
              <a:fillRect/>
            </a:stretch>
          </p:blipFill>
          <p:spPr>
            <a:xfrm>
              <a:off x="9091858" y="418582"/>
              <a:ext cx="229749" cy="210569"/>
            </a:xfrm>
            <a:prstGeom prst="rect">
              <a:avLst/>
            </a:prstGeom>
          </p:spPr>
        </p:pic>
        <p:sp>
          <p:nvSpPr>
            <p:cNvPr id="11" name="object 11"/>
            <p:cNvSpPr/>
            <p:nvPr/>
          </p:nvSpPr>
          <p:spPr>
            <a:xfrm>
              <a:off x="9484305" y="418582"/>
              <a:ext cx="268605" cy="210820"/>
            </a:xfrm>
            <a:custGeom>
              <a:avLst/>
              <a:gdLst/>
              <a:ahLst/>
              <a:cxnLst/>
              <a:rect l="l" t="t" r="r" b="b"/>
              <a:pathLst>
                <a:path w="268604" h="210820">
                  <a:moveTo>
                    <a:pt x="138122" y="0"/>
                  </a:moveTo>
                  <a:lnTo>
                    <a:pt x="83663" y="7039"/>
                  </a:lnTo>
                  <a:lnTo>
                    <a:pt x="39836" y="27461"/>
                  </a:lnTo>
                  <a:lnTo>
                    <a:pt x="10622" y="60221"/>
                  </a:lnTo>
                  <a:lnTo>
                    <a:pt x="0" y="104274"/>
                  </a:lnTo>
                  <a:lnTo>
                    <a:pt x="6324" y="141382"/>
                  </a:lnTo>
                  <a:lnTo>
                    <a:pt x="27631" y="175644"/>
                  </a:lnTo>
                  <a:lnTo>
                    <a:pt x="67418" y="200794"/>
                  </a:lnTo>
                  <a:lnTo>
                    <a:pt x="129186" y="210569"/>
                  </a:lnTo>
                  <a:lnTo>
                    <a:pt x="185452" y="202012"/>
                  </a:lnTo>
                  <a:lnTo>
                    <a:pt x="194078" y="197409"/>
                  </a:lnTo>
                  <a:lnTo>
                    <a:pt x="139042" y="197408"/>
                  </a:lnTo>
                  <a:lnTo>
                    <a:pt x="101051" y="190085"/>
                  </a:lnTo>
                  <a:lnTo>
                    <a:pt x="70392" y="169190"/>
                  </a:lnTo>
                  <a:lnTo>
                    <a:pt x="49908" y="136336"/>
                  </a:lnTo>
                  <a:lnTo>
                    <a:pt x="42448" y="93138"/>
                  </a:lnTo>
                  <a:lnTo>
                    <a:pt x="49247" y="60724"/>
                  </a:lnTo>
                  <a:lnTo>
                    <a:pt x="68059" y="35810"/>
                  </a:lnTo>
                  <a:lnTo>
                    <a:pt x="96505" y="19819"/>
                  </a:lnTo>
                  <a:lnTo>
                    <a:pt x="132208" y="14172"/>
                  </a:lnTo>
                  <a:lnTo>
                    <a:pt x="207700" y="14172"/>
                  </a:lnTo>
                  <a:lnTo>
                    <a:pt x="189222" y="5978"/>
                  </a:lnTo>
                  <a:lnTo>
                    <a:pt x="138122" y="0"/>
                  </a:lnTo>
                  <a:close/>
                </a:path>
                <a:path w="268604" h="210820">
                  <a:moveTo>
                    <a:pt x="207700" y="14172"/>
                  </a:moveTo>
                  <a:lnTo>
                    <a:pt x="132208" y="14172"/>
                  </a:lnTo>
                  <a:lnTo>
                    <a:pt x="163018" y="18666"/>
                  </a:lnTo>
                  <a:lnTo>
                    <a:pt x="193385" y="34169"/>
                  </a:lnTo>
                  <a:lnTo>
                    <a:pt x="216556" y="63718"/>
                  </a:lnTo>
                  <a:lnTo>
                    <a:pt x="225780" y="110348"/>
                  </a:lnTo>
                  <a:lnTo>
                    <a:pt x="220414" y="144023"/>
                  </a:lnTo>
                  <a:lnTo>
                    <a:pt x="204243" y="171720"/>
                  </a:lnTo>
                  <a:lnTo>
                    <a:pt x="177156" y="190496"/>
                  </a:lnTo>
                  <a:lnTo>
                    <a:pt x="139042" y="197408"/>
                  </a:lnTo>
                  <a:lnTo>
                    <a:pt x="194078" y="197409"/>
                  </a:lnTo>
                  <a:lnTo>
                    <a:pt x="229410" y="178554"/>
                  </a:lnTo>
                  <a:lnTo>
                    <a:pt x="258017" y="143517"/>
                  </a:lnTo>
                  <a:lnTo>
                    <a:pt x="268228" y="100224"/>
                  </a:lnTo>
                  <a:lnTo>
                    <a:pt x="258156" y="55520"/>
                  </a:lnTo>
                  <a:lnTo>
                    <a:pt x="230527" y="24295"/>
                  </a:lnTo>
                  <a:lnTo>
                    <a:pt x="207700" y="14172"/>
                  </a:lnTo>
                  <a:close/>
                </a:path>
              </a:pathLst>
            </a:custGeom>
            <a:solidFill>
              <a:srgbClr val="22345D"/>
            </a:solidFill>
          </p:spPr>
          <p:txBody>
            <a:bodyPr wrap="square" lIns="0" tIns="0" rIns="0" bIns="0" rtlCol="0"/>
            <a:lstStyle/>
            <a:p>
              <a:endParaRPr/>
            </a:p>
          </p:txBody>
        </p:sp>
      </p:grpSp>
      <p:sp>
        <p:nvSpPr>
          <p:cNvPr id="12" name="object 12"/>
          <p:cNvSpPr txBox="1">
            <a:spLocks noGrp="1"/>
          </p:cNvSpPr>
          <p:nvPr>
            <p:ph type="title"/>
          </p:nvPr>
        </p:nvSpPr>
        <p:spPr>
          <a:xfrm>
            <a:off x="5218684" y="3135947"/>
            <a:ext cx="3254375" cy="758190"/>
          </a:xfrm>
          <a:prstGeom prst="rect">
            <a:avLst/>
          </a:prstGeom>
        </p:spPr>
        <p:txBody>
          <a:bodyPr vert="horz" wrap="square" lIns="0" tIns="12700" rIns="0" bIns="0" rtlCol="0">
            <a:spAutoFit/>
          </a:bodyPr>
          <a:lstStyle/>
          <a:p>
            <a:pPr marL="12700" marR="5080">
              <a:lnSpc>
                <a:spcPct val="100000"/>
              </a:lnSpc>
              <a:spcBef>
                <a:spcPts val="100"/>
              </a:spcBef>
            </a:pPr>
            <a:r>
              <a:rPr sz="2400" spc="-5" dirty="0"/>
              <a:t>F</a:t>
            </a:r>
            <a:r>
              <a:rPr sz="2400" spc="10" dirty="0"/>
              <a:t>i</a:t>
            </a:r>
            <a:r>
              <a:rPr sz="2400" spc="15" dirty="0"/>
              <a:t>n</a:t>
            </a:r>
            <a:r>
              <a:rPr sz="2400" spc="-15" dirty="0"/>
              <a:t>a</a:t>
            </a:r>
            <a:r>
              <a:rPr sz="2400" spc="15" dirty="0"/>
              <a:t>n</a:t>
            </a:r>
            <a:r>
              <a:rPr sz="2400" spc="25" dirty="0"/>
              <a:t>c</a:t>
            </a:r>
            <a:r>
              <a:rPr sz="2400" spc="10" dirty="0"/>
              <a:t>i</a:t>
            </a:r>
            <a:r>
              <a:rPr sz="2400" spc="-15" dirty="0"/>
              <a:t>a</a:t>
            </a:r>
            <a:r>
              <a:rPr sz="2400" dirty="0"/>
              <a:t>l</a:t>
            </a:r>
            <a:r>
              <a:rPr sz="2400" spc="-150" dirty="0"/>
              <a:t> </a:t>
            </a:r>
            <a:r>
              <a:rPr sz="2400" spc="-15" dirty="0"/>
              <a:t>p</a:t>
            </a:r>
            <a:r>
              <a:rPr sz="2400" spc="30" dirty="0"/>
              <a:t>l</a:t>
            </a:r>
            <a:r>
              <a:rPr sz="2400" spc="-15" dirty="0"/>
              <a:t>a</a:t>
            </a:r>
            <a:r>
              <a:rPr sz="2400" spc="15" dirty="0"/>
              <a:t>nn</a:t>
            </a:r>
            <a:r>
              <a:rPr sz="2400" spc="10" dirty="0"/>
              <a:t>i</a:t>
            </a:r>
            <a:r>
              <a:rPr sz="2400" spc="15" dirty="0"/>
              <a:t>n</a:t>
            </a:r>
            <a:r>
              <a:rPr sz="2400" dirty="0"/>
              <a:t>g</a:t>
            </a:r>
            <a:r>
              <a:rPr sz="2400" spc="-45" dirty="0"/>
              <a:t> </a:t>
            </a:r>
            <a:r>
              <a:rPr sz="2400" spc="-15" dirty="0"/>
              <a:t>a</a:t>
            </a:r>
            <a:r>
              <a:rPr sz="2400" spc="15" dirty="0"/>
              <a:t>f</a:t>
            </a:r>
            <a:r>
              <a:rPr sz="2400" spc="-30" dirty="0"/>
              <a:t>t</a:t>
            </a:r>
            <a:r>
              <a:rPr sz="2400" spc="35" dirty="0"/>
              <a:t>e</a:t>
            </a:r>
            <a:r>
              <a:rPr sz="2400" dirty="0"/>
              <a:t>r  the</a:t>
            </a:r>
            <a:r>
              <a:rPr sz="2400" spc="5" dirty="0"/>
              <a:t> SECURE</a:t>
            </a:r>
            <a:r>
              <a:rPr sz="2400" spc="-85" dirty="0"/>
              <a:t> </a:t>
            </a:r>
            <a:r>
              <a:rPr sz="2400" dirty="0"/>
              <a:t>Act</a:t>
            </a:r>
            <a:r>
              <a:rPr sz="2400" spc="-55" dirty="0"/>
              <a:t> </a:t>
            </a:r>
            <a:r>
              <a:rPr sz="2400" dirty="0"/>
              <a:t>2.0</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6487160" cy="330835"/>
          </a:xfrm>
          <a:prstGeom prst="rect">
            <a:avLst/>
          </a:prstGeom>
        </p:spPr>
        <p:txBody>
          <a:bodyPr vert="horz" wrap="square" lIns="0" tIns="12700" rIns="0" bIns="0" rtlCol="0">
            <a:spAutoFit/>
          </a:bodyPr>
          <a:lstStyle/>
          <a:p>
            <a:pPr marL="12700">
              <a:lnSpc>
                <a:spcPct val="100000"/>
              </a:lnSpc>
              <a:spcBef>
                <a:spcPts val="100"/>
              </a:spcBef>
            </a:pPr>
            <a:r>
              <a:rPr sz="2000" b="1" spc="-30" dirty="0">
                <a:latin typeface="Arial"/>
                <a:cs typeface="Arial"/>
              </a:rPr>
              <a:t>Automatic</a:t>
            </a:r>
            <a:r>
              <a:rPr sz="2000" b="1" spc="250" dirty="0">
                <a:latin typeface="Arial"/>
                <a:cs typeface="Arial"/>
              </a:rPr>
              <a:t> </a:t>
            </a:r>
            <a:r>
              <a:rPr sz="2000" b="1" spc="-15" dirty="0">
                <a:latin typeface="Arial"/>
                <a:cs typeface="Arial"/>
              </a:rPr>
              <a:t>enrollment</a:t>
            </a:r>
            <a:r>
              <a:rPr sz="2000" b="1" spc="135" dirty="0">
                <a:latin typeface="Arial"/>
                <a:cs typeface="Arial"/>
              </a:rPr>
              <a:t> </a:t>
            </a:r>
            <a:r>
              <a:rPr sz="2000" b="1" spc="-20" dirty="0">
                <a:latin typeface="Arial"/>
                <a:cs typeface="Arial"/>
              </a:rPr>
              <a:t>for</a:t>
            </a:r>
            <a:r>
              <a:rPr sz="2000" b="1" spc="20" dirty="0">
                <a:latin typeface="Arial"/>
                <a:cs typeface="Arial"/>
              </a:rPr>
              <a:t> </a:t>
            </a:r>
            <a:r>
              <a:rPr sz="2000" b="1" spc="-5" dirty="0">
                <a:latin typeface="Arial"/>
                <a:cs typeface="Arial"/>
              </a:rPr>
              <a:t>new</a:t>
            </a:r>
            <a:r>
              <a:rPr sz="2000" b="1" spc="-35" dirty="0">
                <a:latin typeface="Arial"/>
                <a:cs typeface="Arial"/>
              </a:rPr>
              <a:t> </a:t>
            </a:r>
            <a:r>
              <a:rPr sz="2000" b="1" dirty="0">
                <a:latin typeface="Arial"/>
                <a:cs typeface="Arial"/>
              </a:rPr>
              <a:t>401(k)</a:t>
            </a:r>
            <a:r>
              <a:rPr sz="2000" b="1" spc="-30" dirty="0">
                <a:latin typeface="Arial"/>
                <a:cs typeface="Arial"/>
              </a:rPr>
              <a:t> </a:t>
            </a:r>
            <a:r>
              <a:rPr sz="2000" b="1" spc="-5" dirty="0">
                <a:latin typeface="Arial"/>
                <a:cs typeface="Arial"/>
              </a:rPr>
              <a:t>and</a:t>
            </a:r>
            <a:r>
              <a:rPr sz="2000" b="1" spc="60" dirty="0">
                <a:latin typeface="Arial"/>
                <a:cs typeface="Arial"/>
              </a:rPr>
              <a:t> </a:t>
            </a:r>
            <a:r>
              <a:rPr sz="2000" b="1" spc="-5" dirty="0">
                <a:latin typeface="Arial"/>
                <a:cs typeface="Arial"/>
              </a:rPr>
              <a:t>403(b)</a:t>
            </a:r>
            <a:r>
              <a:rPr sz="2000" b="1" spc="-30" dirty="0">
                <a:latin typeface="Arial"/>
                <a:cs typeface="Arial"/>
              </a:rPr>
              <a:t> </a:t>
            </a:r>
            <a:r>
              <a:rPr sz="2000" b="1" spc="-10" dirty="0">
                <a:latin typeface="Arial"/>
                <a:cs typeface="Arial"/>
              </a:rPr>
              <a:t>plans</a:t>
            </a:r>
            <a:endParaRPr sz="20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10</a:t>
            </a:fld>
            <a:endParaRPr spc="-5" dirty="0"/>
          </a:p>
        </p:txBody>
      </p:sp>
      <p:sp>
        <p:nvSpPr>
          <p:cNvPr id="3" name="object 3"/>
          <p:cNvSpPr txBox="1"/>
          <p:nvPr/>
        </p:nvSpPr>
        <p:spPr>
          <a:xfrm>
            <a:off x="289559" y="1070673"/>
            <a:ext cx="3684270" cy="306705"/>
          </a:xfrm>
          <a:prstGeom prst="rect">
            <a:avLst/>
          </a:prstGeom>
        </p:spPr>
        <p:txBody>
          <a:bodyPr vert="horz" wrap="square" lIns="0" tIns="11430" rIns="0" bIns="0" rtlCol="0">
            <a:spAutoFit/>
          </a:bodyPr>
          <a:lstStyle/>
          <a:p>
            <a:pPr marL="12700">
              <a:lnSpc>
                <a:spcPct val="100000"/>
              </a:lnSpc>
              <a:spcBef>
                <a:spcPts val="90"/>
              </a:spcBef>
            </a:pPr>
            <a:r>
              <a:rPr sz="1850" spc="-35" dirty="0">
                <a:solidFill>
                  <a:srgbClr val="52555A"/>
                </a:solidFill>
                <a:latin typeface="Arial MT"/>
                <a:cs typeface="Arial MT"/>
              </a:rPr>
              <a:t>Enhancing</a:t>
            </a:r>
            <a:r>
              <a:rPr sz="1850" spc="-40" dirty="0">
                <a:solidFill>
                  <a:srgbClr val="52555A"/>
                </a:solidFill>
                <a:latin typeface="Arial MT"/>
                <a:cs typeface="Arial MT"/>
              </a:rPr>
              <a:t> </a:t>
            </a:r>
            <a:r>
              <a:rPr sz="1850" spc="-15" dirty="0">
                <a:solidFill>
                  <a:srgbClr val="52555A"/>
                </a:solidFill>
                <a:latin typeface="Arial MT"/>
                <a:cs typeface="Arial MT"/>
              </a:rPr>
              <a:t>retirement</a:t>
            </a:r>
            <a:r>
              <a:rPr sz="1850" spc="-85" dirty="0">
                <a:solidFill>
                  <a:srgbClr val="52555A"/>
                </a:solidFill>
                <a:latin typeface="Arial MT"/>
                <a:cs typeface="Arial MT"/>
              </a:rPr>
              <a:t> </a:t>
            </a:r>
            <a:r>
              <a:rPr sz="1850" spc="-15" dirty="0">
                <a:solidFill>
                  <a:srgbClr val="52555A"/>
                </a:solidFill>
                <a:latin typeface="Arial MT"/>
                <a:cs typeface="Arial MT"/>
              </a:rPr>
              <a:t>preparedness</a:t>
            </a:r>
            <a:endParaRPr sz="1850">
              <a:latin typeface="Arial MT"/>
              <a:cs typeface="Arial MT"/>
            </a:endParaRPr>
          </a:p>
        </p:txBody>
      </p:sp>
      <p:sp>
        <p:nvSpPr>
          <p:cNvPr id="4" name="object 4"/>
          <p:cNvSpPr txBox="1"/>
          <p:nvPr/>
        </p:nvSpPr>
        <p:spPr>
          <a:xfrm>
            <a:off x="289559" y="6747223"/>
            <a:ext cx="5101590" cy="290830"/>
          </a:xfrm>
          <a:prstGeom prst="rect">
            <a:avLst/>
          </a:prstGeom>
        </p:spPr>
        <p:txBody>
          <a:bodyPr vert="horz" wrap="square" lIns="0" tIns="23495" rIns="0" bIns="0" rtlCol="0">
            <a:spAutoFit/>
          </a:bodyPr>
          <a:lstStyle/>
          <a:p>
            <a:pPr marL="12700">
              <a:lnSpc>
                <a:spcPct val="100000"/>
              </a:lnSpc>
              <a:spcBef>
                <a:spcPts val="185"/>
              </a:spcBef>
            </a:pPr>
            <a:r>
              <a:rPr sz="800" spc="-135" dirty="0">
                <a:latin typeface="Arial MT"/>
                <a:cs typeface="Arial MT"/>
              </a:rPr>
              <a:t>S</a:t>
            </a:r>
            <a:r>
              <a:rPr sz="800" spc="-45" dirty="0">
                <a:latin typeface="Arial MT"/>
                <a:cs typeface="Arial MT"/>
              </a:rPr>
              <a:t>ou</a:t>
            </a:r>
            <a:r>
              <a:rPr sz="800" spc="-30" dirty="0">
                <a:latin typeface="Arial MT"/>
                <a:cs typeface="Arial MT"/>
              </a:rPr>
              <a:t>r</a:t>
            </a:r>
            <a:r>
              <a:rPr sz="800" spc="-85" dirty="0">
                <a:latin typeface="Arial MT"/>
                <a:cs typeface="Arial MT"/>
              </a:rPr>
              <a:t>c</a:t>
            </a:r>
            <a:r>
              <a:rPr sz="800" spc="-45" dirty="0">
                <a:latin typeface="Arial MT"/>
                <a:cs typeface="Arial MT"/>
              </a:rPr>
              <a:t>e</a:t>
            </a:r>
            <a:r>
              <a:rPr sz="800" spc="-40" dirty="0">
                <a:latin typeface="Arial MT"/>
                <a:cs typeface="Arial MT"/>
              </a:rPr>
              <a:t>:</a:t>
            </a:r>
            <a:r>
              <a:rPr sz="800" spc="-85" dirty="0">
                <a:latin typeface="Arial MT"/>
                <a:cs typeface="Arial MT"/>
              </a:rPr>
              <a:t> </a:t>
            </a:r>
            <a:r>
              <a:rPr sz="800" spc="-100" dirty="0">
                <a:latin typeface="Arial MT"/>
                <a:cs typeface="Arial MT"/>
              </a:rPr>
              <a:t>C</a:t>
            </a:r>
            <a:r>
              <a:rPr sz="800" spc="-45" dirty="0">
                <a:latin typeface="Arial MT"/>
                <a:cs typeface="Arial MT"/>
              </a:rPr>
              <a:t>on</a:t>
            </a:r>
            <a:r>
              <a:rPr sz="800" spc="-85" dirty="0">
                <a:latin typeface="Arial MT"/>
                <a:cs typeface="Arial MT"/>
              </a:rPr>
              <a:t>s</a:t>
            </a:r>
            <a:r>
              <a:rPr sz="800" spc="-45" dirty="0">
                <a:latin typeface="Arial MT"/>
                <a:cs typeface="Arial MT"/>
              </a:rPr>
              <a:t>o</a:t>
            </a:r>
            <a:r>
              <a:rPr sz="800" spc="-20" dirty="0">
                <a:latin typeface="Arial MT"/>
                <a:cs typeface="Arial MT"/>
              </a:rPr>
              <a:t>li</a:t>
            </a:r>
            <a:r>
              <a:rPr sz="800" spc="-45" dirty="0">
                <a:latin typeface="Arial MT"/>
                <a:cs typeface="Arial MT"/>
              </a:rPr>
              <a:t>da</a:t>
            </a:r>
            <a:r>
              <a:rPr sz="800" spc="-65" dirty="0">
                <a:latin typeface="Arial MT"/>
                <a:cs typeface="Arial MT"/>
              </a:rPr>
              <a:t>t</a:t>
            </a:r>
            <a:r>
              <a:rPr sz="800" spc="-45" dirty="0">
                <a:latin typeface="Arial MT"/>
                <a:cs typeface="Arial MT"/>
              </a:rPr>
              <a:t>e</a:t>
            </a:r>
            <a:r>
              <a:rPr sz="800" spc="-80" dirty="0">
                <a:latin typeface="Arial MT"/>
                <a:cs typeface="Arial MT"/>
              </a:rPr>
              <a:t>d</a:t>
            </a:r>
            <a:r>
              <a:rPr sz="800" spc="-105" dirty="0">
                <a:latin typeface="Arial MT"/>
                <a:cs typeface="Arial MT"/>
              </a:rPr>
              <a:t> </a:t>
            </a:r>
            <a:r>
              <a:rPr sz="800" spc="-135" dirty="0">
                <a:latin typeface="Arial MT"/>
                <a:cs typeface="Arial MT"/>
              </a:rPr>
              <a:t>A</a:t>
            </a:r>
            <a:r>
              <a:rPr sz="800" spc="-45" dirty="0">
                <a:latin typeface="Arial MT"/>
                <a:cs typeface="Arial MT"/>
              </a:rPr>
              <a:t>pp</a:t>
            </a:r>
            <a:r>
              <a:rPr sz="800" spc="-30" dirty="0">
                <a:latin typeface="Arial MT"/>
                <a:cs typeface="Arial MT"/>
              </a:rPr>
              <a:t>r</a:t>
            </a:r>
            <a:r>
              <a:rPr sz="800" spc="-125" dirty="0">
                <a:latin typeface="Arial MT"/>
                <a:cs typeface="Arial MT"/>
              </a:rPr>
              <a:t>o</a:t>
            </a:r>
            <a:r>
              <a:rPr sz="800" spc="-45" dirty="0">
                <a:latin typeface="Arial MT"/>
                <a:cs typeface="Arial MT"/>
              </a:rPr>
              <a:t>p</a:t>
            </a:r>
            <a:r>
              <a:rPr sz="800" spc="-30" dirty="0">
                <a:latin typeface="Arial MT"/>
                <a:cs typeface="Arial MT"/>
              </a:rPr>
              <a:t>r</a:t>
            </a:r>
            <a:r>
              <a:rPr sz="800" spc="-100" dirty="0">
                <a:latin typeface="Arial MT"/>
                <a:cs typeface="Arial MT"/>
              </a:rPr>
              <a:t>i</a:t>
            </a:r>
            <a:r>
              <a:rPr sz="800" spc="-45" dirty="0">
                <a:latin typeface="Arial MT"/>
                <a:cs typeface="Arial MT"/>
              </a:rPr>
              <a:t>a</a:t>
            </a:r>
            <a:r>
              <a:rPr sz="800" spc="-65" dirty="0">
                <a:latin typeface="Arial MT"/>
                <a:cs typeface="Arial MT"/>
              </a:rPr>
              <a:t>t</a:t>
            </a:r>
            <a:r>
              <a:rPr sz="800" spc="-20" dirty="0">
                <a:latin typeface="Arial MT"/>
                <a:cs typeface="Arial MT"/>
              </a:rPr>
              <a:t>i</a:t>
            </a:r>
            <a:r>
              <a:rPr sz="800" spc="-45" dirty="0">
                <a:latin typeface="Arial MT"/>
                <a:cs typeface="Arial MT"/>
              </a:rPr>
              <a:t>o</a:t>
            </a:r>
            <a:r>
              <a:rPr sz="800" spc="-125" dirty="0">
                <a:latin typeface="Arial MT"/>
                <a:cs typeface="Arial MT"/>
              </a:rPr>
              <a:t>n</a:t>
            </a:r>
            <a:r>
              <a:rPr sz="800" spc="-75" dirty="0">
                <a:latin typeface="Arial MT"/>
                <a:cs typeface="Arial MT"/>
              </a:rPr>
              <a:t>s</a:t>
            </a:r>
            <a:r>
              <a:rPr sz="800" spc="-70" dirty="0">
                <a:latin typeface="Arial MT"/>
                <a:cs typeface="Arial MT"/>
              </a:rPr>
              <a:t> </a:t>
            </a:r>
            <a:r>
              <a:rPr sz="800" spc="-135" dirty="0">
                <a:latin typeface="Arial MT"/>
                <a:cs typeface="Arial MT"/>
              </a:rPr>
              <a:t>A</a:t>
            </a:r>
            <a:r>
              <a:rPr sz="800" spc="-85" dirty="0">
                <a:latin typeface="Arial MT"/>
                <a:cs typeface="Arial MT"/>
              </a:rPr>
              <a:t>c</a:t>
            </a:r>
            <a:r>
              <a:rPr sz="800" spc="-65" dirty="0">
                <a:latin typeface="Arial MT"/>
                <a:cs typeface="Arial MT"/>
              </a:rPr>
              <a:t>t</a:t>
            </a:r>
            <a:r>
              <a:rPr sz="800" spc="-40" dirty="0">
                <a:latin typeface="Arial MT"/>
                <a:cs typeface="Arial MT"/>
              </a:rPr>
              <a:t>,</a:t>
            </a:r>
            <a:r>
              <a:rPr sz="800" spc="-160" dirty="0">
                <a:latin typeface="Arial MT"/>
                <a:cs typeface="Arial MT"/>
              </a:rPr>
              <a:t> </a:t>
            </a:r>
            <a:r>
              <a:rPr sz="800" spc="-45" dirty="0">
                <a:latin typeface="Arial MT"/>
                <a:cs typeface="Arial MT"/>
              </a:rPr>
              <a:t>2023</a:t>
            </a:r>
            <a:endParaRPr sz="800">
              <a:latin typeface="Arial MT"/>
              <a:cs typeface="Arial MT"/>
            </a:endParaRPr>
          </a:p>
          <a:p>
            <a:pPr marL="12700">
              <a:lnSpc>
                <a:spcPct val="100000"/>
              </a:lnSpc>
              <a:spcBef>
                <a:spcPts val="80"/>
              </a:spcBef>
            </a:pPr>
            <a:r>
              <a:rPr sz="800" spc="-120" dirty="0">
                <a:latin typeface="Arial MT"/>
                <a:cs typeface="Arial MT"/>
              </a:rPr>
              <a:t>PIMCO</a:t>
            </a:r>
            <a:r>
              <a:rPr sz="800" spc="-30"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80" dirty="0">
                <a:latin typeface="Arial MT"/>
                <a:cs typeface="Arial MT"/>
              </a:rPr>
              <a:t> </a:t>
            </a:r>
            <a:r>
              <a:rPr sz="800" spc="-50" dirty="0">
                <a:latin typeface="Arial MT"/>
                <a:cs typeface="Arial MT"/>
              </a:rPr>
              <a:t>provide</a:t>
            </a:r>
            <a:r>
              <a:rPr sz="800" spc="-25" dirty="0">
                <a:latin typeface="Arial MT"/>
                <a:cs typeface="Arial MT"/>
              </a:rPr>
              <a:t> </a:t>
            </a:r>
            <a:r>
              <a:rPr sz="800" spc="-55" dirty="0">
                <a:latin typeface="Arial MT"/>
                <a:cs typeface="Arial MT"/>
              </a:rPr>
              <a:t>legal</a:t>
            </a:r>
            <a:r>
              <a:rPr sz="800" spc="-45" dirty="0">
                <a:latin typeface="Arial MT"/>
                <a:cs typeface="Arial MT"/>
              </a:rPr>
              <a:t> </a:t>
            </a:r>
            <a:r>
              <a:rPr sz="800" spc="-90" dirty="0">
                <a:latin typeface="Arial MT"/>
                <a:cs typeface="Arial MT"/>
              </a:rPr>
              <a:t>or</a:t>
            </a:r>
            <a:r>
              <a:rPr sz="800" spc="-30" dirty="0">
                <a:latin typeface="Arial MT"/>
                <a:cs typeface="Arial MT"/>
              </a:rPr>
              <a:t> </a:t>
            </a:r>
            <a:r>
              <a:rPr sz="800" spc="-65" dirty="0">
                <a:latin typeface="Arial MT"/>
                <a:cs typeface="Arial MT"/>
              </a:rPr>
              <a:t>tax advice.</a:t>
            </a:r>
            <a:r>
              <a:rPr sz="800" spc="-80" dirty="0">
                <a:latin typeface="Arial MT"/>
                <a:cs typeface="Arial MT"/>
              </a:rPr>
              <a:t> </a:t>
            </a:r>
            <a:r>
              <a:rPr sz="800" spc="-70" dirty="0">
                <a:latin typeface="Arial MT"/>
                <a:cs typeface="Arial MT"/>
              </a:rPr>
              <a:t>Please</a:t>
            </a:r>
            <a:r>
              <a:rPr sz="800" spc="-25" dirty="0">
                <a:latin typeface="Arial MT"/>
                <a:cs typeface="Arial MT"/>
              </a:rPr>
              <a:t> </a:t>
            </a:r>
            <a:r>
              <a:rPr sz="800" spc="-65" dirty="0">
                <a:latin typeface="Arial MT"/>
                <a:cs typeface="Arial MT"/>
              </a:rPr>
              <a:t>consult</a:t>
            </a:r>
            <a:r>
              <a:rPr sz="800" spc="-80" dirty="0">
                <a:latin typeface="Arial MT"/>
                <a:cs typeface="Arial MT"/>
              </a:rPr>
              <a:t> </a:t>
            </a:r>
            <a:r>
              <a:rPr sz="800" spc="-55" dirty="0">
                <a:latin typeface="Arial MT"/>
                <a:cs typeface="Arial MT"/>
              </a:rPr>
              <a:t>your</a:t>
            </a:r>
            <a:r>
              <a:rPr sz="800" spc="-120" dirty="0">
                <a:latin typeface="Arial MT"/>
                <a:cs typeface="Arial MT"/>
              </a:rPr>
              <a:t> </a:t>
            </a:r>
            <a:r>
              <a:rPr sz="800" spc="-65" dirty="0">
                <a:latin typeface="Arial MT"/>
                <a:cs typeface="Arial MT"/>
              </a:rPr>
              <a:t>tax</a:t>
            </a:r>
            <a:r>
              <a:rPr sz="800" spc="15" dirty="0">
                <a:latin typeface="Arial MT"/>
                <a:cs typeface="Arial MT"/>
              </a:rPr>
              <a:t> </a:t>
            </a:r>
            <a:r>
              <a:rPr sz="800" spc="-80" dirty="0">
                <a:latin typeface="Arial MT"/>
                <a:cs typeface="Arial MT"/>
              </a:rPr>
              <a:t>and/or</a:t>
            </a:r>
            <a:r>
              <a:rPr sz="800" spc="-30" dirty="0">
                <a:latin typeface="Arial MT"/>
                <a:cs typeface="Arial MT"/>
              </a:rPr>
              <a:t> </a:t>
            </a:r>
            <a:r>
              <a:rPr sz="800" spc="-55" dirty="0">
                <a:latin typeface="Arial MT"/>
                <a:cs typeface="Arial MT"/>
              </a:rPr>
              <a:t>legal</a:t>
            </a:r>
            <a:r>
              <a:rPr sz="800" spc="-45" dirty="0">
                <a:latin typeface="Arial MT"/>
                <a:cs typeface="Arial MT"/>
              </a:rPr>
              <a:t> </a:t>
            </a:r>
            <a:r>
              <a:rPr sz="800" spc="-80" dirty="0">
                <a:latin typeface="Arial MT"/>
                <a:cs typeface="Arial MT"/>
              </a:rPr>
              <a:t>counsel</a:t>
            </a:r>
            <a:r>
              <a:rPr sz="800" spc="-45" dirty="0">
                <a:latin typeface="Arial MT"/>
                <a:cs typeface="Arial MT"/>
              </a:rPr>
              <a:t> </a:t>
            </a:r>
            <a:r>
              <a:rPr sz="800" spc="-55" dirty="0">
                <a:latin typeface="Arial MT"/>
                <a:cs typeface="Arial MT"/>
              </a:rPr>
              <a:t>for</a:t>
            </a:r>
            <a:r>
              <a:rPr sz="800" spc="-35" dirty="0">
                <a:latin typeface="Arial MT"/>
                <a:cs typeface="Arial MT"/>
              </a:rPr>
              <a:t> </a:t>
            </a:r>
            <a:r>
              <a:rPr sz="800" spc="-55" dirty="0">
                <a:latin typeface="Arial MT"/>
                <a:cs typeface="Arial MT"/>
              </a:rPr>
              <a:t>specific</a:t>
            </a:r>
            <a:r>
              <a:rPr sz="800" spc="-65" dirty="0">
                <a:latin typeface="Arial MT"/>
                <a:cs typeface="Arial MT"/>
              </a:rPr>
              <a:t> tax</a:t>
            </a:r>
            <a:r>
              <a:rPr sz="800" spc="-60" dirty="0">
                <a:latin typeface="Arial MT"/>
                <a:cs typeface="Arial MT"/>
              </a:rPr>
              <a:t> </a:t>
            </a:r>
            <a:r>
              <a:rPr sz="800" spc="-50" dirty="0">
                <a:latin typeface="Arial MT"/>
                <a:cs typeface="Arial MT"/>
              </a:rPr>
              <a:t>or</a:t>
            </a:r>
            <a:r>
              <a:rPr sz="800" spc="-35" dirty="0">
                <a:latin typeface="Arial MT"/>
                <a:cs typeface="Arial MT"/>
              </a:rPr>
              <a:t> </a:t>
            </a:r>
            <a:r>
              <a:rPr sz="800" spc="-70" dirty="0">
                <a:latin typeface="Arial MT"/>
                <a:cs typeface="Arial MT"/>
              </a:rPr>
              <a:t>legal</a:t>
            </a:r>
            <a:r>
              <a:rPr sz="800" spc="-45" dirty="0">
                <a:latin typeface="Arial MT"/>
                <a:cs typeface="Arial MT"/>
              </a:rPr>
              <a:t> </a:t>
            </a:r>
            <a:r>
              <a:rPr sz="800" spc="-65" dirty="0">
                <a:latin typeface="Arial MT"/>
                <a:cs typeface="Arial MT"/>
              </a:rPr>
              <a:t>questions </a:t>
            </a:r>
            <a:r>
              <a:rPr sz="800" spc="-85" dirty="0">
                <a:latin typeface="Arial MT"/>
                <a:cs typeface="Arial MT"/>
              </a:rPr>
              <a:t>and</a:t>
            </a:r>
            <a:r>
              <a:rPr sz="800" spc="-20" dirty="0">
                <a:latin typeface="Arial MT"/>
                <a:cs typeface="Arial MT"/>
              </a:rPr>
              <a:t> </a:t>
            </a:r>
            <a:r>
              <a:rPr sz="800" spc="-90" dirty="0">
                <a:latin typeface="Arial MT"/>
                <a:cs typeface="Arial MT"/>
              </a:rPr>
              <a:t>concerns</a:t>
            </a:r>
            <a:endParaRPr sz="800">
              <a:latin typeface="Arial MT"/>
              <a:cs typeface="Arial MT"/>
            </a:endParaRPr>
          </a:p>
        </p:txBody>
      </p:sp>
      <p:sp>
        <p:nvSpPr>
          <p:cNvPr id="5" name="object 5"/>
          <p:cNvSpPr txBox="1"/>
          <p:nvPr/>
        </p:nvSpPr>
        <p:spPr>
          <a:xfrm>
            <a:off x="304800" y="1676400"/>
            <a:ext cx="9072880" cy="2926080"/>
          </a:xfrm>
          <a:prstGeom prst="rect">
            <a:avLst/>
          </a:prstGeom>
          <a:solidFill>
            <a:srgbClr val="F1F1F1"/>
          </a:solidFill>
        </p:spPr>
        <p:txBody>
          <a:bodyPr vert="horz" wrap="square" lIns="0" tIns="87630" rIns="0" bIns="0" rtlCol="0">
            <a:spAutoFit/>
          </a:bodyPr>
          <a:lstStyle/>
          <a:p>
            <a:pPr marL="374015" indent="-285115">
              <a:lnSpc>
                <a:spcPct val="100000"/>
              </a:lnSpc>
              <a:spcBef>
                <a:spcPts val="690"/>
              </a:spcBef>
              <a:buChar char="•"/>
              <a:tabLst>
                <a:tab pos="373380" algn="l"/>
                <a:tab pos="374015" algn="l"/>
              </a:tabLst>
            </a:pPr>
            <a:r>
              <a:rPr sz="1600" spc="-10" dirty="0">
                <a:latin typeface="Arial MT"/>
                <a:cs typeface="Arial MT"/>
              </a:rPr>
              <a:t>Effective</a:t>
            </a:r>
            <a:r>
              <a:rPr sz="1600" spc="20" dirty="0">
                <a:latin typeface="Arial MT"/>
                <a:cs typeface="Arial MT"/>
              </a:rPr>
              <a:t> </a:t>
            </a:r>
            <a:r>
              <a:rPr sz="1600" spc="5" dirty="0">
                <a:latin typeface="Arial MT"/>
                <a:cs typeface="Arial MT"/>
              </a:rPr>
              <a:t>for</a:t>
            </a:r>
            <a:r>
              <a:rPr sz="1600" spc="-15" dirty="0">
                <a:latin typeface="Arial MT"/>
                <a:cs typeface="Arial MT"/>
              </a:rPr>
              <a:t> </a:t>
            </a:r>
            <a:r>
              <a:rPr sz="1600" spc="-20" dirty="0">
                <a:latin typeface="Arial MT"/>
                <a:cs typeface="Arial MT"/>
              </a:rPr>
              <a:t>plan</a:t>
            </a:r>
            <a:r>
              <a:rPr sz="1600" spc="20" dirty="0">
                <a:latin typeface="Arial MT"/>
                <a:cs typeface="Arial MT"/>
              </a:rPr>
              <a:t> </a:t>
            </a:r>
            <a:r>
              <a:rPr sz="1600" dirty="0">
                <a:latin typeface="Arial MT"/>
                <a:cs typeface="Arial MT"/>
              </a:rPr>
              <a:t>years</a:t>
            </a:r>
            <a:r>
              <a:rPr sz="1600" spc="35" dirty="0">
                <a:latin typeface="Arial MT"/>
                <a:cs typeface="Arial MT"/>
              </a:rPr>
              <a:t> </a:t>
            </a:r>
            <a:r>
              <a:rPr sz="1600" spc="-45" dirty="0">
                <a:latin typeface="Arial MT"/>
                <a:cs typeface="Arial MT"/>
              </a:rPr>
              <a:t>beginning</a:t>
            </a:r>
            <a:r>
              <a:rPr sz="1600" spc="345" dirty="0">
                <a:latin typeface="Arial MT"/>
                <a:cs typeface="Arial MT"/>
              </a:rPr>
              <a:t> </a:t>
            </a:r>
            <a:r>
              <a:rPr sz="1600" spc="5" dirty="0">
                <a:latin typeface="Arial MT"/>
                <a:cs typeface="Arial MT"/>
              </a:rPr>
              <a:t>after</a:t>
            </a:r>
            <a:r>
              <a:rPr sz="1600" spc="-20" dirty="0">
                <a:latin typeface="Arial MT"/>
                <a:cs typeface="Arial MT"/>
              </a:rPr>
              <a:t> December</a:t>
            </a:r>
            <a:r>
              <a:rPr sz="1600" spc="60" dirty="0">
                <a:latin typeface="Arial MT"/>
                <a:cs typeface="Arial MT"/>
              </a:rPr>
              <a:t> </a:t>
            </a:r>
            <a:r>
              <a:rPr sz="1600" spc="-10" dirty="0">
                <a:latin typeface="Arial MT"/>
                <a:cs typeface="Arial MT"/>
              </a:rPr>
              <a:t>31,</a:t>
            </a:r>
            <a:r>
              <a:rPr sz="1600" spc="70" dirty="0">
                <a:latin typeface="Arial MT"/>
                <a:cs typeface="Arial MT"/>
              </a:rPr>
              <a:t> </a:t>
            </a:r>
            <a:r>
              <a:rPr sz="1600" spc="-10" dirty="0">
                <a:latin typeface="Arial MT"/>
                <a:cs typeface="Arial MT"/>
              </a:rPr>
              <a:t>2024</a:t>
            </a:r>
            <a:endParaRPr sz="1600">
              <a:latin typeface="Arial MT"/>
              <a:cs typeface="Arial MT"/>
            </a:endParaRPr>
          </a:p>
          <a:p>
            <a:pPr marL="374015" indent="-285115">
              <a:lnSpc>
                <a:spcPct val="100000"/>
              </a:lnSpc>
              <a:spcBef>
                <a:spcPts val="645"/>
              </a:spcBef>
              <a:buChar char="•"/>
              <a:tabLst>
                <a:tab pos="373380" algn="l"/>
                <a:tab pos="374015" algn="l"/>
              </a:tabLst>
            </a:pPr>
            <a:r>
              <a:rPr sz="1600" spc="-25" dirty="0">
                <a:latin typeface="Arial MT"/>
                <a:cs typeface="Arial MT"/>
              </a:rPr>
              <a:t>Applies</a:t>
            </a:r>
            <a:r>
              <a:rPr sz="1600" spc="110" dirty="0">
                <a:latin typeface="Arial MT"/>
                <a:cs typeface="Arial MT"/>
              </a:rPr>
              <a:t> </a:t>
            </a:r>
            <a:r>
              <a:rPr sz="1600" spc="-40" dirty="0">
                <a:latin typeface="Arial MT"/>
                <a:cs typeface="Arial MT"/>
              </a:rPr>
              <a:t>only</a:t>
            </a:r>
            <a:r>
              <a:rPr sz="1600" spc="110" dirty="0">
                <a:latin typeface="Arial MT"/>
                <a:cs typeface="Arial MT"/>
              </a:rPr>
              <a:t> </a:t>
            </a:r>
            <a:r>
              <a:rPr sz="1600" spc="15" dirty="0">
                <a:latin typeface="Arial MT"/>
                <a:cs typeface="Arial MT"/>
              </a:rPr>
              <a:t>to</a:t>
            </a:r>
            <a:r>
              <a:rPr sz="1600" spc="-55" dirty="0">
                <a:latin typeface="Arial MT"/>
                <a:cs typeface="Arial MT"/>
              </a:rPr>
              <a:t> </a:t>
            </a:r>
            <a:r>
              <a:rPr sz="1600" spc="-35" dirty="0">
                <a:latin typeface="Arial MT"/>
                <a:cs typeface="Arial MT"/>
              </a:rPr>
              <a:t>plans</a:t>
            </a:r>
            <a:r>
              <a:rPr sz="1600" spc="190" dirty="0">
                <a:latin typeface="Arial MT"/>
                <a:cs typeface="Arial MT"/>
              </a:rPr>
              <a:t> </a:t>
            </a:r>
            <a:r>
              <a:rPr sz="1600" spc="-20" dirty="0">
                <a:latin typeface="Arial MT"/>
                <a:cs typeface="Arial MT"/>
              </a:rPr>
              <a:t>established</a:t>
            </a:r>
            <a:r>
              <a:rPr sz="1600" spc="105" dirty="0">
                <a:latin typeface="Arial MT"/>
                <a:cs typeface="Arial MT"/>
              </a:rPr>
              <a:t> </a:t>
            </a:r>
            <a:r>
              <a:rPr sz="1600" spc="5" dirty="0">
                <a:latin typeface="Arial MT"/>
                <a:cs typeface="Arial MT"/>
              </a:rPr>
              <a:t>after</a:t>
            </a:r>
            <a:r>
              <a:rPr sz="1600" spc="-20" dirty="0">
                <a:latin typeface="Arial MT"/>
                <a:cs typeface="Arial MT"/>
              </a:rPr>
              <a:t> </a:t>
            </a:r>
            <a:r>
              <a:rPr sz="1600" spc="-30" dirty="0">
                <a:latin typeface="Arial MT"/>
                <a:cs typeface="Arial MT"/>
              </a:rPr>
              <a:t>enactment</a:t>
            </a:r>
            <a:endParaRPr sz="1600">
              <a:latin typeface="Arial MT"/>
              <a:cs typeface="Arial MT"/>
            </a:endParaRPr>
          </a:p>
          <a:p>
            <a:pPr marL="374015" indent="-285115">
              <a:lnSpc>
                <a:spcPct val="100000"/>
              </a:lnSpc>
              <a:spcBef>
                <a:spcPts val="560"/>
              </a:spcBef>
              <a:buChar char="•"/>
              <a:tabLst>
                <a:tab pos="373380" algn="l"/>
                <a:tab pos="374015" algn="l"/>
              </a:tabLst>
            </a:pPr>
            <a:r>
              <a:rPr sz="1600" spc="-10" dirty="0">
                <a:latin typeface="Arial MT"/>
                <a:cs typeface="Arial MT"/>
              </a:rPr>
              <a:t>Mandatory</a:t>
            </a:r>
            <a:r>
              <a:rPr sz="1600" spc="30" dirty="0">
                <a:latin typeface="Arial MT"/>
                <a:cs typeface="Arial MT"/>
              </a:rPr>
              <a:t> </a:t>
            </a:r>
            <a:r>
              <a:rPr sz="1600" spc="-30" dirty="0">
                <a:latin typeface="Arial MT"/>
                <a:cs typeface="Arial MT"/>
              </a:rPr>
              <a:t>initial</a:t>
            </a:r>
            <a:r>
              <a:rPr sz="1600" spc="160" dirty="0">
                <a:latin typeface="Arial MT"/>
                <a:cs typeface="Arial MT"/>
              </a:rPr>
              <a:t> </a:t>
            </a:r>
            <a:r>
              <a:rPr sz="1600" spc="-20" dirty="0">
                <a:latin typeface="Arial MT"/>
                <a:cs typeface="Arial MT"/>
              </a:rPr>
              <a:t>automatic</a:t>
            </a:r>
            <a:r>
              <a:rPr sz="1600" spc="114" dirty="0">
                <a:latin typeface="Arial MT"/>
                <a:cs typeface="Arial MT"/>
              </a:rPr>
              <a:t> </a:t>
            </a:r>
            <a:r>
              <a:rPr sz="1600" spc="-35" dirty="0">
                <a:latin typeface="Arial MT"/>
                <a:cs typeface="Arial MT"/>
              </a:rPr>
              <a:t>enrollment</a:t>
            </a:r>
            <a:r>
              <a:rPr sz="1600" spc="310" dirty="0">
                <a:latin typeface="Arial MT"/>
                <a:cs typeface="Arial MT"/>
              </a:rPr>
              <a:t> </a:t>
            </a:r>
            <a:r>
              <a:rPr sz="1600" spc="5" dirty="0">
                <a:latin typeface="Arial MT"/>
                <a:cs typeface="Arial MT"/>
              </a:rPr>
              <a:t>rate</a:t>
            </a:r>
            <a:r>
              <a:rPr sz="1600" spc="-55" dirty="0">
                <a:latin typeface="Arial MT"/>
                <a:cs typeface="Arial MT"/>
              </a:rPr>
              <a:t> </a:t>
            </a:r>
            <a:r>
              <a:rPr sz="1600" spc="-10" dirty="0">
                <a:latin typeface="Arial MT"/>
                <a:cs typeface="Arial MT"/>
              </a:rPr>
              <a:t>at</a:t>
            </a:r>
            <a:r>
              <a:rPr sz="1600" spc="70" dirty="0">
                <a:latin typeface="Arial MT"/>
                <a:cs typeface="Arial MT"/>
              </a:rPr>
              <a:t> </a:t>
            </a:r>
            <a:r>
              <a:rPr sz="1600" spc="-15" dirty="0">
                <a:latin typeface="Arial MT"/>
                <a:cs typeface="Arial MT"/>
              </a:rPr>
              <a:t>least</a:t>
            </a:r>
            <a:r>
              <a:rPr sz="1600" spc="70" dirty="0">
                <a:latin typeface="Arial MT"/>
                <a:cs typeface="Arial MT"/>
              </a:rPr>
              <a:t> </a:t>
            </a:r>
            <a:r>
              <a:rPr sz="1600" spc="-5" dirty="0">
                <a:latin typeface="Arial MT"/>
                <a:cs typeface="Arial MT"/>
              </a:rPr>
              <a:t>3%,</a:t>
            </a:r>
            <a:r>
              <a:rPr sz="1600" spc="-15" dirty="0">
                <a:latin typeface="Arial MT"/>
                <a:cs typeface="Arial MT"/>
              </a:rPr>
              <a:t> </a:t>
            </a:r>
            <a:r>
              <a:rPr sz="1600" spc="-40" dirty="0">
                <a:latin typeface="Arial MT"/>
                <a:cs typeface="Arial MT"/>
              </a:rPr>
              <a:t>not</a:t>
            </a:r>
            <a:r>
              <a:rPr sz="1600" spc="70" dirty="0">
                <a:latin typeface="Arial MT"/>
                <a:cs typeface="Arial MT"/>
              </a:rPr>
              <a:t> </a:t>
            </a:r>
            <a:r>
              <a:rPr sz="1600" spc="15" dirty="0">
                <a:latin typeface="Arial MT"/>
                <a:cs typeface="Arial MT"/>
              </a:rPr>
              <a:t>to</a:t>
            </a:r>
            <a:r>
              <a:rPr sz="1600" spc="25" dirty="0">
                <a:latin typeface="Arial MT"/>
                <a:cs typeface="Arial MT"/>
              </a:rPr>
              <a:t> </a:t>
            </a:r>
            <a:r>
              <a:rPr sz="1600" spc="-25" dirty="0">
                <a:latin typeface="Arial MT"/>
                <a:cs typeface="Arial MT"/>
              </a:rPr>
              <a:t>exceed</a:t>
            </a:r>
            <a:r>
              <a:rPr sz="1600" spc="105" dirty="0">
                <a:latin typeface="Arial MT"/>
                <a:cs typeface="Arial MT"/>
              </a:rPr>
              <a:t> </a:t>
            </a:r>
            <a:r>
              <a:rPr sz="1600" spc="-10" dirty="0">
                <a:latin typeface="Arial MT"/>
                <a:cs typeface="Arial MT"/>
              </a:rPr>
              <a:t>10%</a:t>
            </a:r>
            <a:endParaRPr sz="1600">
              <a:latin typeface="Arial MT"/>
              <a:cs typeface="Arial MT"/>
            </a:endParaRPr>
          </a:p>
          <a:p>
            <a:pPr marL="374015" indent="-285115">
              <a:lnSpc>
                <a:spcPct val="100000"/>
              </a:lnSpc>
              <a:spcBef>
                <a:spcPts val="645"/>
              </a:spcBef>
              <a:buChar char="•"/>
              <a:tabLst>
                <a:tab pos="373380" algn="l"/>
                <a:tab pos="374015" algn="l"/>
              </a:tabLst>
            </a:pPr>
            <a:r>
              <a:rPr sz="1600" spc="-20" dirty="0">
                <a:latin typeface="Arial MT"/>
                <a:cs typeface="Arial MT"/>
              </a:rPr>
              <a:t>Automatic</a:t>
            </a:r>
            <a:r>
              <a:rPr sz="1600" spc="195" dirty="0">
                <a:latin typeface="Arial MT"/>
                <a:cs typeface="Arial MT"/>
              </a:rPr>
              <a:t> </a:t>
            </a:r>
            <a:r>
              <a:rPr sz="1600" spc="-20" dirty="0">
                <a:latin typeface="Arial MT"/>
                <a:cs typeface="Arial MT"/>
              </a:rPr>
              <a:t>increase</a:t>
            </a:r>
            <a:r>
              <a:rPr sz="1600" spc="105" dirty="0">
                <a:latin typeface="Arial MT"/>
                <a:cs typeface="Arial MT"/>
              </a:rPr>
              <a:t> </a:t>
            </a:r>
            <a:r>
              <a:rPr sz="1600" spc="-10" dirty="0">
                <a:latin typeface="Arial MT"/>
                <a:cs typeface="Arial MT"/>
              </a:rPr>
              <a:t>of</a:t>
            </a:r>
            <a:r>
              <a:rPr sz="1600" spc="-15" dirty="0">
                <a:latin typeface="Arial MT"/>
                <a:cs typeface="Arial MT"/>
              </a:rPr>
              <a:t> </a:t>
            </a:r>
            <a:r>
              <a:rPr sz="1600" spc="-10" dirty="0">
                <a:latin typeface="Arial MT"/>
                <a:cs typeface="Arial MT"/>
              </a:rPr>
              <a:t>1%</a:t>
            </a:r>
            <a:r>
              <a:rPr sz="1600" spc="-25" dirty="0">
                <a:latin typeface="Arial MT"/>
                <a:cs typeface="Arial MT"/>
              </a:rPr>
              <a:t> </a:t>
            </a:r>
            <a:r>
              <a:rPr sz="1600" spc="-50" dirty="0">
                <a:latin typeface="Arial MT"/>
                <a:cs typeface="Arial MT"/>
              </a:rPr>
              <a:t>annually</a:t>
            </a:r>
            <a:r>
              <a:rPr sz="1600" spc="-30" dirty="0">
                <a:latin typeface="Arial MT"/>
                <a:cs typeface="Arial MT"/>
              </a:rPr>
              <a:t> </a:t>
            </a:r>
            <a:r>
              <a:rPr sz="1600" spc="-40" dirty="0">
                <a:latin typeface="Arial MT"/>
                <a:cs typeface="Arial MT"/>
              </a:rPr>
              <a:t>until</a:t>
            </a:r>
            <a:r>
              <a:rPr sz="1600" spc="240" dirty="0">
                <a:latin typeface="Arial MT"/>
                <a:cs typeface="Arial MT"/>
              </a:rPr>
              <a:t> </a:t>
            </a:r>
            <a:r>
              <a:rPr sz="1600" spc="5" dirty="0">
                <a:latin typeface="Arial MT"/>
                <a:cs typeface="Arial MT"/>
              </a:rPr>
              <a:t>rate</a:t>
            </a:r>
            <a:r>
              <a:rPr sz="1600" spc="-55" dirty="0">
                <a:latin typeface="Arial MT"/>
                <a:cs typeface="Arial MT"/>
              </a:rPr>
              <a:t> </a:t>
            </a:r>
            <a:r>
              <a:rPr sz="1600" spc="-20" dirty="0">
                <a:latin typeface="Arial MT"/>
                <a:cs typeface="Arial MT"/>
              </a:rPr>
              <a:t>reaches</a:t>
            </a:r>
            <a:r>
              <a:rPr sz="1600" spc="35" dirty="0">
                <a:latin typeface="Arial MT"/>
                <a:cs typeface="Arial MT"/>
              </a:rPr>
              <a:t> </a:t>
            </a:r>
            <a:r>
              <a:rPr sz="1600" spc="-10" dirty="0">
                <a:latin typeface="Arial MT"/>
                <a:cs typeface="Arial MT"/>
              </a:rPr>
              <a:t>at</a:t>
            </a:r>
            <a:r>
              <a:rPr sz="1600" spc="70" dirty="0">
                <a:latin typeface="Arial MT"/>
                <a:cs typeface="Arial MT"/>
              </a:rPr>
              <a:t> </a:t>
            </a:r>
            <a:r>
              <a:rPr sz="1600" spc="-15" dirty="0">
                <a:latin typeface="Arial MT"/>
                <a:cs typeface="Arial MT"/>
              </a:rPr>
              <a:t>least</a:t>
            </a:r>
            <a:r>
              <a:rPr sz="1600" spc="70" dirty="0">
                <a:latin typeface="Arial MT"/>
                <a:cs typeface="Arial MT"/>
              </a:rPr>
              <a:t> </a:t>
            </a:r>
            <a:r>
              <a:rPr sz="1600" spc="-5" dirty="0">
                <a:latin typeface="Arial MT"/>
                <a:cs typeface="Arial MT"/>
              </a:rPr>
              <a:t>10%,</a:t>
            </a:r>
            <a:r>
              <a:rPr sz="1600" spc="-15" dirty="0">
                <a:latin typeface="Arial MT"/>
                <a:cs typeface="Arial MT"/>
              </a:rPr>
              <a:t> </a:t>
            </a:r>
            <a:r>
              <a:rPr sz="1600" spc="-40" dirty="0">
                <a:latin typeface="Arial MT"/>
                <a:cs typeface="Arial MT"/>
              </a:rPr>
              <a:t>not</a:t>
            </a:r>
            <a:r>
              <a:rPr sz="1600" spc="70" dirty="0">
                <a:latin typeface="Arial MT"/>
                <a:cs typeface="Arial MT"/>
              </a:rPr>
              <a:t> </a:t>
            </a:r>
            <a:r>
              <a:rPr sz="1600" spc="15" dirty="0">
                <a:latin typeface="Arial MT"/>
                <a:cs typeface="Arial MT"/>
              </a:rPr>
              <a:t>to</a:t>
            </a:r>
            <a:r>
              <a:rPr sz="1600" spc="25" dirty="0">
                <a:latin typeface="Arial MT"/>
                <a:cs typeface="Arial MT"/>
              </a:rPr>
              <a:t> </a:t>
            </a:r>
            <a:r>
              <a:rPr sz="1600" spc="-25" dirty="0">
                <a:latin typeface="Arial MT"/>
                <a:cs typeface="Arial MT"/>
              </a:rPr>
              <a:t>exceed</a:t>
            </a:r>
            <a:r>
              <a:rPr sz="1600" spc="105" dirty="0">
                <a:latin typeface="Arial MT"/>
                <a:cs typeface="Arial MT"/>
              </a:rPr>
              <a:t> </a:t>
            </a:r>
            <a:r>
              <a:rPr sz="1600" spc="-10" dirty="0">
                <a:latin typeface="Arial MT"/>
                <a:cs typeface="Arial MT"/>
              </a:rPr>
              <a:t>15%</a:t>
            </a:r>
            <a:endParaRPr sz="1600">
              <a:latin typeface="Arial MT"/>
              <a:cs typeface="Arial MT"/>
            </a:endParaRPr>
          </a:p>
          <a:p>
            <a:pPr marL="374015" indent="-285115">
              <a:lnSpc>
                <a:spcPct val="100000"/>
              </a:lnSpc>
              <a:spcBef>
                <a:spcPts val="565"/>
              </a:spcBef>
              <a:buChar char="•"/>
              <a:tabLst>
                <a:tab pos="373380" algn="l"/>
                <a:tab pos="374015" algn="l"/>
              </a:tabLst>
            </a:pPr>
            <a:r>
              <a:rPr sz="1600" spc="-25" dirty="0">
                <a:latin typeface="Arial MT"/>
                <a:cs typeface="Arial MT"/>
              </a:rPr>
              <a:t>Exceptions:</a:t>
            </a:r>
            <a:endParaRPr sz="1600">
              <a:latin typeface="Arial MT"/>
              <a:cs typeface="Arial MT"/>
            </a:endParaRPr>
          </a:p>
          <a:p>
            <a:pPr marL="882015" lvl="1" indent="-285115">
              <a:lnSpc>
                <a:spcPct val="100000"/>
              </a:lnSpc>
              <a:spcBef>
                <a:spcPts val="640"/>
              </a:spcBef>
              <a:buChar char="—"/>
              <a:tabLst>
                <a:tab pos="882650" algn="l"/>
              </a:tabLst>
            </a:pPr>
            <a:r>
              <a:rPr sz="1600" spc="-30" dirty="0">
                <a:latin typeface="Arial MT"/>
                <a:cs typeface="Arial MT"/>
              </a:rPr>
              <a:t>Small</a:t>
            </a:r>
            <a:r>
              <a:rPr sz="1600" spc="75" dirty="0">
                <a:latin typeface="Arial MT"/>
                <a:cs typeface="Arial MT"/>
              </a:rPr>
              <a:t> </a:t>
            </a:r>
            <a:r>
              <a:rPr sz="1600" spc="-15" dirty="0">
                <a:latin typeface="Arial MT"/>
                <a:cs typeface="Arial MT"/>
              </a:rPr>
              <a:t>employers</a:t>
            </a:r>
            <a:r>
              <a:rPr sz="1600" spc="110" dirty="0">
                <a:latin typeface="Arial MT"/>
                <a:cs typeface="Arial MT"/>
              </a:rPr>
              <a:t> </a:t>
            </a:r>
            <a:r>
              <a:rPr sz="1600" spc="5" dirty="0">
                <a:latin typeface="Arial MT"/>
                <a:cs typeface="Arial MT"/>
              </a:rPr>
              <a:t>with</a:t>
            </a:r>
            <a:r>
              <a:rPr sz="1600" spc="-60" dirty="0">
                <a:latin typeface="Arial MT"/>
                <a:cs typeface="Arial MT"/>
              </a:rPr>
              <a:t> </a:t>
            </a:r>
            <a:r>
              <a:rPr sz="1600" spc="-5" dirty="0">
                <a:latin typeface="Arial MT"/>
                <a:cs typeface="Arial MT"/>
              </a:rPr>
              <a:t>10</a:t>
            </a:r>
            <a:r>
              <a:rPr sz="1600" spc="25" dirty="0">
                <a:latin typeface="Arial MT"/>
                <a:cs typeface="Arial MT"/>
              </a:rPr>
              <a:t> </a:t>
            </a:r>
            <a:r>
              <a:rPr sz="1600" spc="-5" dirty="0">
                <a:latin typeface="Arial MT"/>
                <a:cs typeface="Arial MT"/>
              </a:rPr>
              <a:t>or</a:t>
            </a:r>
            <a:r>
              <a:rPr sz="1600" spc="55" dirty="0">
                <a:latin typeface="Arial MT"/>
                <a:cs typeface="Arial MT"/>
              </a:rPr>
              <a:t> </a:t>
            </a:r>
            <a:r>
              <a:rPr sz="1600" spc="10" dirty="0">
                <a:latin typeface="Arial MT"/>
                <a:cs typeface="Arial MT"/>
              </a:rPr>
              <a:t>fewer</a:t>
            </a:r>
            <a:endParaRPr sz="1600">
              <a:latin typeface="Arial MT"/>
              <a:cs typeface="Arial MT"/>
            </a:endParaRPr>
          </a:p>
          <a:p>
            <a:pPr marL="882015" lvl="1" indent="-285115">
              <a:lnSpc>
                <a:spcPct val="100000"/>
              </a:lnSpc>
              <a:spcBef>
                <a:spcPts val="565"/>
              </a:spcBef>
              <a:buChar char="—"/>
              <a:tabLst>
                <a:tab pos="882650" algn="l"/>
              </a:tabLst>
            </a:pPr>
            <a:r>
              <a:rPr sz="1600" spc="-45" dirty="0">
                <a:latin typeface="Arial MT"/>
                <a:cs typeface="Arial MT"/>
              </a:rPr>
              <a:t>New</a:t>
            </a:r>
            <a:r>
              <a:rPr sz="1600" spc="70" dirty="0">
                <a:latin typeface="Arial MT"/>
                <a:cs typeface="Arial MT"/>
              </a:rPr>
              <a:t> </a:t>
            </a:r>
            <a:r>
              <a:rPr sz="1600" spc="-15" dirty="0">
                <a:latin typeface="Arial MT"/>
                <a:cs typeface="Arial MT"/>
              </a:rPr>
              <a:t>employers</a:t>
            </a:r>
            <a:r>
              <a:rPr sz="1600" spc="105" dirty="0">
                <a:latin typeface="Arial MT"/>
                <a:cs typeface="Arial MT"/>
              </a:rPr>
              <a:t> </a:t>
            </a:r>
            <a:r>
              <a:rPr sz="1600" dirty="0">
                <a:latin typeface="Arial MT"/>
                <a:cs typeface="Arial MT"/>
              </a:rPr>
              <a:t>3</a:t>
            </a:r>
            <a:r>
              <a:rPr sz="1600" spc="25" dirty="0">
                <a:latin typeface="Arial MT"/>
                <a:cs typeface="Arial MT"/>
              </a:rPr>
              <a:t> </a:t>
            </a:r>
            <a:r>
              <a:rPr sz="1600" dirty="0">
                <a:latin typeface="Arial MT"/>
                <a:cs typeface="Arial MT"/>
              </a:rPr>
              <a:t>years</a:t>
            </a:r>
            <a:r>
              <a:rPr sz="1600" spc="25" dirty="0">
                <a:latin typeface="Arial MT"/>
                <a:cs typeface="Arial MT"/>
              </a:rPr>
              <a:t> </a:t>
            </a:r>
            <a:r>
              <a:rPr sz="1600" spc="-5" dirty="0">
                <a:latin typeface="Arial MT"/>
                <a:cs typeface="Arial MT"/>
              </a:rPr>
              <a:t>or</a:t>
            </a:r>
            <a:r>
              <a:rPr sz="1600" spc="-25" dirty="0">
                <a:latin typeface="Arial MT"/>
                <a:cs typeface="Arial MT"/>
              </a:rPr>
              <a:t> </a:t>
            </a:r>
            <a:r>
              <a:rPr sz="1600" spc="-15" dirty="0">
                <a:latin typeface="Arial MT"/>
                <a:cs typeface="Arial MT"/>
              </a:rPr>
              <a:t>less</a:t>
            </a:r>
            <a:endParaRPr sz="1600">
              <a:latin typeface="Arial MT"/>
              <a:cs typeface="Arial MT"/>
            </a:endParaRPr>
          </a:p>
          <a:p>
            <a:pPr marL="882015" lvl="1" indent="-285115">
              <a:lnSpc>
                <a:spcPct val="100000"/>
              </a:lnSpc>
              <a:spcBef>
                <a:spcPts val="645"/>
              </a:spcBef>
              <a:buChar char="—"/>
              <a:tabLst>
                <a:tab pos="882650" algn="l"/>
              </a:tabLst>
            </a:pPr>
            <a:r>
              <a:rPr sz="1600" spc="-25" dirty="0">
                <a:latin typeface="Arial MT"/>
                <a:cs typeface="Arial MT"/>
              </a:rPr>
              <a:t>Church/government</a:t>
            </a:r>
            <a:r>
              <a:rPr sz="1600" spc="340" dirty="0">
                <a:latin typeface="Arial MT"/>
                <a:cs typeface="Arial MT"/>
              </a:rPr>
              <a:t> </a:t>
            </a:r>
            <a:r>
              <a:rPr sz="1600" spc="-15" dirty="0">
                <a:latin typeface="Arial MT"/>
                <a:cs typeface="Arial MT"/>
              </a:rPr>
              <a:t>employers</a:t>
            </a:r>
            <a:endParaRPr sz="1600">
              <a:latin typeface="Arial MT"/>
              <a:cs typeface="Arial MT"/>
            </a:endParaRPr>
          </a:p>
        </p:txBody>
      </p:sp>
      <p:graphicFrame>
        <p:nvGraphicFramePr>
          <p:cNvPr id="6" name="object 6"/>
          <p:cNvGraphicFramePr>
            <a:graphicFrameLocks noGrp="1"/>
          </p:cNvGraphicFramePr>
          <p:nvPr/>
        </p:nvGraphicFramePr>
        <p:xfrm>
          <a:off x="300916" y="5097462"/>
          <a:ext cx="9082405" cy="1214120"/>
        </p:xfrm>
        <a:graphic>
          <a:graphicData uri="http://schemas.openxmlformats.org/drawingml/2006/table">
            <a:tbl>
              <a:tblPr firstRow="1" bandRow="1">
                <a:tableStyleId>{2D5ABB26-0587-4C30-8999-92F81FD0307C}</a:tableStyleId>
              </a:tblPr>
              <a:tblGrid>
                <a:gridCol w="9081770">
                  <a:extLst>
                    <a:ext uri="{9D8B030D-6E8A-4147-A177-3AD203B41FA5}">
                      <a16:colId xmlns:a16="http://schemas.microsoft.com/office/drawing/2014/main" val="20000"/>
                    </a:ext>
                  </a:extLst>
                </a:gridCol>
              </a:tblGrid>
              <a:tr h="390017">
                <a:tc>
                  <a:txBody>
                    <a:bodyPr/>
                    <a:lstStyle/>
                    <a:p>
                      <a:pPr marL="96520">
                        <a:lnSpc>
                          <a:spcPct val="100000"/>
                        </a:lnSpc>
                        <a:spcBef>
                          <a:spcPts val="550"/>
                        </a:spcBef>
                      </a:pPr>
                      <a:r>
                        <a:rPr sz="1600" b="1" spc="-25" dirty="0">
                          <a:solidFill>
                            <a:srgbClr val="FFFFFF"/>
                          </a:solidFill>
                          <a:latin typeface="Arial"/>
                          <a:cs typeface="Arial"/>
                        </a:rPr>
                        <a:t>Planning</a:t>
                      </a:r>
                      <a:r>
                        <a:rPr sz="1600" b="1" spc="125" dirty="0">
                          <a:solidFill>
                            <a:srgbClr val="FFFFFF"/>
                          </a:solidFill>
                          <a:latin typeface="Arial"/>
                          <a:cs typeface="Arial"/>
                        </a:rPr>
                        <a:t> </a:t>
                      </a:r>
                      <a:r>
                        <a:rPr sz="1600" b="1" spc="-15" dirty="0">
                          <a:solidFill>
                            <a:srgbClr val="FFFFFF"/>
                          </a:solidFill>
                          <a:latin typeface="Arial"/>
                          <a:cs typeface="Arial"/>
                        </a:rPr>
                        <a:t>considerations</a:t>
                      </a:r>
                      <a:endParaRPr sz="1600">
                        <a:latin typeface="Arial"/>
                        <a:cs typeface="Arial"/>
                      </a:endParaRPr>
                    </a:p>
                  </a:txBody>
                  <a:tcPr marL="0" marR="0" marT="69850" marB="0">
                    <a:solidFill>
                      <a:srgbClr val="005486"/>
                    </a:solidFill>
                  </a:tcPr>
                </a:tc>
                <a:extLst>
                  <a:ext uri="{0D108BD9-81ED-4DB2-BD59-A6C34878D82A}">
                    <a16:rowId xmlns:a16="http://schemas.microsoft.com/office/drawing/2014/main" val="10000"/>
                  </a:ext>
                </a:extLst>
              </a:tr>
              <a:tr h="358457">
                <a:tc>
                  <a:txBody>
                    <a:bodyPr/>
                    <a:lstStyle/>
                    <a:p>
                      <a:pPr marL="92710">
                        <a:lnSpc>
                          <a:spcPct val="100000"/>
                        </a:lnSpc>
                        <a:spcBef>
                          <a:spcPts val="320"/>
                        </a:spcBef>
                      </a:pPr>
                      <a:r>
                        <a:rPr sz="1500" spc="-5" dirty="0">
                          <a:latin typeface="Arial MT"/>
                          <a:cs typeface="Arial MT"/>
                        </a:rPr>
                        <a:t>Balance</a:t>
                      </a:r>
                      <a:r>
                        <a:rPr sz="1500" spc="15" dirty="0">
                          <a:latin typeface="Arial MT"/>
                          <a:cs typeface="Arial MT"/>
                        </a:rPr>
                        <a:t> between</a:t>
                      </a:r>
                      <a:r>
                        <a:rPr sz="1500" spc="-145" dirty="0">
                          <a:latin typeface="Arial MT"/>
                          <a:cs typeface="Arial MT"/>
                        </a:rPr>
                        <a:t> </a:t>
                      </a:r>
                      <a:r>
                        <a:rPr sz="1500" spc="-5" dirty="0">
                          <a:latin typeface="Arial MT"/>
                          <a:cs typeface="Arial MT"/>
                        </a:rPr>
                        <a:t>current</a:t>
                      </a:r>
                      <a:r>
                        <a:rPr sz="1500" spc="40" dirty="0">
                          <a:latin typeface="Arial MT"/>
                          <a:cs typeface="Arial MT"/>
                        </a:rPr>
                        <a:t> </a:t>
                      </a:r>
                      <a:r>
                        <a:rPr sz="1500" spc="-5" dirty="0">
                          <a:latin typeface="Arial MT"/>
                          <a:cs typeface="Arial MT"/>
                        </a:rPr>
                        <a:t>liquidity</a:t>
                      </a:r>
                      <a:r>
                        <a:rPr sz="1500" spc="20" dirty="0">
                          <a:latin typeface="Arial MT"/>
                          <a:cs typeface="Arial MT"/>
                        </a:rPr>
                        <a:t> </a:t>
                      </a:r>
                      <a:r>
                        <a:rPr sz="1500" spc="-25" dirty="0">
                          <a:latin typeface="Arial MT"/>
                          <a:cs typeface="Arial MT"/>
                        </a:rPr>
                        <a:t>and</a:t>
                      </a:r>
                      <a:r>
                        <a:rPr sz="1500" spc="20" dirty="0">
                          <a:latin typeface="Arial MT"/>
                          <a:cs typeface="Arial MT"/>
                        </a:rPr>
                        <a:t> </a:t>
                      </a:r>
                      <a:r>
                        <a:rPr sz="1500" dirty="0">
                          <a:latin typeface="Arial MT"/>
                          <a:cs typeface="Arial MT"/>
                        </a:rPr>
                        <a:t>retirement</a:t>
                      </a:r>
                      <a:r>
                        <a:rPr sz="1500" spc="-40" dirty="0">
                          <a:latin typeface="Arial MT"/>
                          <a:cs typeface="Arial MT"/>
                        </a:rPr>
                        <a:t> </a:t>
                      </a:r>
                      <a:r>
                        <a:rPr sz="1500" spc="-5" dirty="0">
                          <a:latin typeface="Arial MT"/>
                          <a:cs typeface="Arial MT"/>
                        </a:rPr>
                        <a:t>savings</a:t>
                      </a:r>
                      <a:endParaRPr sz="1500">
                        <a:latin typeface="Arial MT"/>
                        <a:cs typeface="Arial MT"/>
                      </a:endParaRPr>
                    </a:p>
                  </a:txBody>
                  <a:tcPr marL="0" marR="0" marT="40640" marB="0">
                    <a:lnB w="6350">
                      <a:solidFill>
                        <a:srgbClr val="D9D9D9"/>
                      </a:solidFill>
                      <a:prstDash val="solid"/>
                    </a:lnB>
                  </a:tcPr>
                </a:tc>
                <a:extLst>
                  <a:ext uri="{0D108BD9-81ED-4DB2-BD59-A6C34878D82A}">
                    <a16:rowId xmlns:a16="http://schemas.microsoft.com/office/drawing/2014/main" val="10001"/>
                  </a:ext>
                </a:extLst>
              </a:tr>
              <a:tr h="462025">
                <a:tc>
                  <a:txBody>
                    <a:bodyPr/>
                    <a:lstStyle/>
                    <a:p>
                      <a:pPr marL="92710">
                        <a:lnSpc>
                          <a:spcPct val="100000"/>
                        </a:lnSpc>
                        <a:spcBef>
                          <a:spcPts val="360"/>
                        </a:spcBef>
                      </a:pPr>
                      <a:r>
                        <a:rPr sz="1500" spc="20" dirty="0">
                          <a:latin typeface="Arial MT"/>
                          <a:cs typeface="Arial MT"/>
                        </a:rPr>
                        <a:t>Employees</a:t>
                      </a:r>
                      <a:r>
                        <a:rPr sz="1500" spc="-140" dirty="0">
                          <a:latin typeface="Arial MT"/>
                          <a:cs typeface="Arial MT"/>
                        </a:rPr>
                        <a:t> </a:t>
                      </a:r>
                      <a:r>
                        <a:rPr sz="1500" dirty="0">
                          <a:latin typeface="Arial MT"/>
                          <a:cs typeface="Arial MT"/>
                        </a:rPr>
                        <a:t>should</a:t>
                      </a:r>
                      <a:r>
                        <a:rPr sz="1500" spc="-65" dirty="0">
                          <a:latin typeface="Arial MT"/>
                          <a:cs typeface="Arial MT"/>
                        </a:rPr>
                        <a:t> </a:t>
                      </a:r>
                      <a:r>
                        <a:rPr sz="1500" spc="5" dirty="0">
                          <a:latin typeface="Arial MT"/>
                          <a:cs typeface="Arial MT"/>
                        </a:rPr>
                        <a:t>weigh</a:t>
                      </a:r>
                      <a:r>
                        <a:rPr sz="1500" spc="-60" dirty="0">
                          <a:latin typeface="Arial MT"/>
                          <a:cs typeface="Arial MT"/>
                        </a:rPr>
                        <a:t> </a:t>
                      </a:r>
                      <a:r>
                        <a:rPr sz="1500" spc="15" dirty="0">
                          <a:latin typeface="Arial MT"/>
                          <a:cs typeface="Arial MT"/>
                        </a:rPr>
                        <a:t>Roth</a:t>
                      </a:r>
                      <a:r>
                        <a:rPr sz="1500" spc="-15" dirty="0">
                          <a:latin typeface="Arial MT"/>
                          <a:cs typeface="Arial MT"/>
                        </a:rPr>
                        <a:t> </a:t>
                      </a:r>
                      <a:r>
                        <a:rPr sz="1500" spc="5" dirty="0">
                          <a:latin typeface="Arial MT"/>
                          <a:cs typeface="Arial MT"/>
                        </a:rPr>
                        <a:t>vs.</a:t>
                      </a:r>
                      <a:r>
                        <a:rPr sz="1500" spc="-40" dirty="0">
                          <a:latin typeface="Arial MT"/>
                          <a:cs typeface="Arial MT"/>
                        </a:rPr>
                        <a:t> </a:t>
                      </a:r>
                      <a:r>
                        <a:rPr sz="1500" spc="-15" dirty="0">
                          <a:latin typeface="Arial MT"/>
                          <a:cs typeface="Arial MT"/>
                        </a:rPr>
                        <a:t>traditional</a:t>
                      </a:r>
                      <a:r>
                        <a:rPr sz="1500" spc="130" dirty="0">
                          <a:latin typeface="Arial MT"/>
                          <a:cs typeface="Arial MT"/>
                        </a:rPr>
                        <a:t> </a:t>
                      </a:r>
                      <a:r>
                        <a:rPr sz="1500" spc="5" dirty="0">
                          <a:latin typeface="Arial MT"/>
                          <a:cs typeface="Arial MT"/>
                        </a:rPr>
                        <a:t>options</a:t>
                      </a:r>
                      <a:endParaRPr sz="1500">
                        <a:latin typeface="Arial MT"/>
                        <a:cs typeface="Arial MT"/>
                      </a:endParaRPr>
                    </a:p>
                  </a:txBody>
                  <a:tcPr marL="0" marR="0" marB="0">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3233420" cy="330835"/>
          </a:xfrm>
          <a:prstGeom prst="rect">
            <a:avLst/>
          </a:prstGeom>
        </p:spPr>
        <p:txBody>
          <a:bodyPr vert="horz" wrap="square" lIns="0" tIns="12700" rIns="0" bIns="0" rtlCol="0">
            <a:spAutoFit/>
          </a:bodyPr>
          <a:lstStyle/>
          <a:p>
            <a:pPr marL="12700">
              <a:lnSpc>
                <a:spcPct val="100000"/>
              </a:lnSpc>
              <a:spcBef>
                <a:spcPts val="100"/>
              </a:spcBef>
            </a:pPr>
            <a:r>
              <a:rPr sz="2000" b="1" spc="-15" dirty="0">
                <a:latin typeface="Arial"/>
                <a:cs typeface="Arial"/>
              </a:rPr>
              <a:t>Roth</a:t>
            </a:r>
            <a:r>
              <a:rPr sz="2000" b="1" spc="35" dirty="0">
                <a:latin typeface="Arial"/>
                <a:cs typeface="Arial"/>
              </a:rPr>
              <a:t> </a:t>
            </a:r>
            <a:r>
              <a:rPr sz="2000" b="1" spc="-5" dirty="0">
                <a:latin typeface="Arial"/>
                <a:cs typeface="Arial"/>
              </a:rPr>
              <a:t>401(k)</a:t>
            </a:r>
            <a:r>
              <a:rPr sz="2000" b="1" spc="-50" dirty="0">
                <a:latin typeface="Arial"/>
                <a:cs typeface="Arial"/>
              </a:rPr>
              <a:t> </a:t>
            </a:r>
            <a:r>
              <a:rPr sz="2000" b="1" spc="-20" dirty="0">
                <a:latin typeface="Arial"/>
                <a:cs typeface="Arial"/>
              </a:rPr>
              <a:t>enhancements</a:t>
            </a:r>
            <a:endParaRPr sz="20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11</a:t>
            </a:fld>
            <a:endParaRPr spc="-5" dirty="0"/>
          </a:p>
        </p:txBody>
      </p:sp>
      <p:sp>
        <p:nvSpPr>
          <p:cNvPr id="3" name="object 3"/>
          <p:cNvSpPr txBox="1"/>
          <p:nvPr/>
        </p:nvSpPr>
        <p:spPr>
          <a:xfrm>
            <a:off x="289559" y="1070673"/>
            <a:ext cx="5772785" cy="306705"/>
          </a:xfrm>
          <a:prstGeom prst="rect">
            <a:avLst/>
          </a:prstGeom>
        </p:spPr>
        <p:txBody>
          <a:bodyPr vert="horz" wrap="square" lIns="0" tIns="11430" rIns="0" bIns="0" rtlCol="0">
            <a:spAutoFit/>
          </a:bodyPr>
          <a:lstStyle/>
          <a:p>
            <a:pPr marL="12700">
              <a:lnSpc>
                <a:spcPct val="100000"/>
              </a:lnSpc>
              <a:spcBef>
                <a:spcPts val="90"/>
              </a:spcBef>
            </a:pPr>
            <a:r>
              <a:rPr sz="1850" spc="15" dirty="0">
                <a:solidFill>
                  <a:srgbClr val="52555A"/>
                </a:solidFill>
                <a:latin typeface="Arial MT"/>
                <a:cs typeface="Arial MT"/>
              </a:rPr>
              <a:t>R</a:t>
            </a:r>
            <a:r>
              <a:rPr sz="1850" spc="-70" dirty="0">
                <a:solidFill>
                  <a:srgbClr val="52555A"/>
                </a:solidFill>
                <a:latin typeface="Arial MT"/>
                <a:cs typeface="Arial MT"/>
              </a:rPr>
              <a:t>u</a:t>
            </a:r>
            <a:r>
              <a:rPr sz="1850" spc="-95" dirty="0">
                <a:solidFill>
                  <a:srgbClr val="52555A"/>
                </a:solidFill>
                <a:latin typeface="Arial MT"/>
                <a:cs typeface="Arial MT"/>
              </a:rPr>
              <a:t>l</a:t>
            </a:r>
            <a:r>
              <a:rPr sz="1850" spc="10" dirty="0">
                <a:solidFill>
                  <a:srgbClr val="52555A"/>
                </a:solidFill>
                <a:latin typeface="Arial MT"/>
                <a:cs typeface="Arial MT"/>
              </a:rPr>
              <a:t>e</a:t>
            </a:r>
            <a:r>
              <a:rPr sz="1850" spc="-5" dirty="0">
                <a:solidFill>
                  <a:srgbClr val="52555A"/>
                </a:solidFill>
                <a:latin typeface="Arial MT"/>
                <a:cs typeface="Arial MT"/>
              </a:rPr>
              <a:t>s</a:t>
            </a:r>
            <a:r>
              <a:rPr sz="1850" spc="5" dirty="0">
                <a:solidFill>
                  <a:srgbClr val="52555A"/>
                </a:solidFill>
                <a:latin typeface="Arial MT"/>
                <a:cs typeface="Arial MT"/>
              </a:rPr>
              <a:t> </a:t>
            </a:r>
            <a:r>
              <a:rPr sz="1850" spc="40" dirty="0">
                <a:solidFill>
                  <a:srgbClr val="52555A"/>
                </a:solidFill>
                <a:latin typeface="Arial MT"/>
                <a:cs typeface="Arial MT"/>
              </a:rPr>
              <a:t>f</a:t>
            </a:r>
            <a:r>
              <a:rPr sz="1850" spc="10" dirty="0">
                <a:solidFill>
                  <a:srgbClr val="52555A"/>
                </a:solidFill>
                <a:latin typeface="Arial MT"/>
                <a:cs typeface="Arial MT"/>
              </a:rPr>
              <a:t>o</a:t>
            </a:r>
            <a:r>
              <a:rPr sz="1850" spc="-5" dirty="0">
                <a:solidFill>
                  <a:srgbClr val="52555A"/>
                </a:solidFill>
                <a:latin typeface="Arial MT"/>
                <a:cs typeface="Arial MT"/>
              </a:rPr>
              <a:t>r</a:t>
            </a:r>
            <a:r>
              <a:rPr sz="1850" spc="-165" dirty="0">
                <a:solidFill>
                  <a:srgbClr val="52555A"/>
                </a:solidFill>
                <a:latin typeface="Arial MT"/>
                <a:cs typeface="Arial MT"/>
              </a:rPr>
              <a:t> </a:t>
            </a:r>
            <a:r>
              <a:rPr sz="1850" spc="10" dirty="0">
                <a:solidFill>
                  <a:srgbClr val="52555A"/>
                </a:solidFill>
                <a:latin typeface="Arial MT"/>
                <a:cs typeface="Arial MT"/>
              </a:rPr>
              <a:t>e</a:t>
            </a:r>
            <a:r>
              <a:rPr sz="1850" spc="-105" dirty="0">
                <a:solidFill>
                  <a:srgbClr val="52555A"/>
                </a:solidFill>
                <a:latin typeface="Arial MT"/>
                <a:cs typeface="Arial MT"/>
              </a:rPr>
              <a:t>m</a:t>
            </a:r>
            <a:r>
              <a:rPr sz="1850" spc="-70" dirty="0">
                <a:solidFill>
                  <a:srgbClr val="52555A"/>
                </a:solidFill>
                <a:latin typeface="Arial MT"/>
                <a:cs typeface="Arial MT"/>
              </a:rPr>
              <a:t>p</a:t>
            </a:r>
            <a:r>
              <a:rPr sz="1850" spc="-95" dirty="0">
                <a:solidFill>
                  <a:srgbClr val="52555A"/>
                </a:solidFill>
                <a:latin typeface="Arial MT"/>
                <a:cs typeface="Arial MT"/>
              </a:rPr>
              <a:t>l</a:t>
            </a:r>
            <a:r>
              <a:rPr sz="1850" spc="10" dirty="0">
                <a:solidFill>
                  <a:srgbClr val="52555A"/>
                </a:solidFill>
                <a:latin typeface="Arial MT"/>
                <a:cs typeface="Arial MT"/>
              </a:rPr>
              <a:t>o</a:t>
            </a:r>
            <a:r>
              <a:rPr sz="1850" spc="-45" dirty="0">
                <a:solidFill>
                  <a:srgbClr val="52555A"/>
                </a:solidFill>
                <a:latin typeface="Arial MT"/>
                <a:cs typeface="Arial MT"/>
              </a:rPr>
              <a:t>y</a:t>
            </a:r>
            <a:r>
              <a:rPr sz="1850" spc="10" dirty="0">
                <a:solidFill>
                  <a:srgbClr val="52555A"/>
                </a:solidFill>
                <a:latin typeface="Arial MT"/>
                <a:cs typeface="Arial MT"/>
              </a:rPr>
              <a:t>e</a:t>
            </a:r>
            <a:r>
              <a:rPr sz="1850" spc="-5" dirty="0">
                <a:solidFill>
                  <a:srgbClr val="52555A"/>
                </a:solidFill>
                <a:latin typeface="Arial MT"/>
                <a:cs typeface="Arial MT"/>
              </a:rPr>
              <a:t>r</a:t>
            </a:r>
            <a:r>
              <a:rPr sz="1850" spc="70" dirty="0">
                <a:solidFill>
                  <a:srgbClr val="52555A"/>
                </a:solidFill>
                <a:latin typeface="Arial MT"/>
                <a:cs typeface="Arial MT"/>
              </a:rPr>
              <a:t> </a:t>
            </a:r>
            <a:r>
              <a:rPr sz="1850" spc="20" dirty="0">
                <a:solidFill>
                  <a:srgbClr val="52555A"/>
                </a:solidFill>
                <a:latin typeface="Arial MT"/>
                <a:cs typeface="Arial MT"/>
              </a:rPr>
              <a:t>r</a:t>
            </a:r>
            <a:r>
              <a:rPr sz="1850" spc="10" dirty="0">
                <a:solidFill>
                  <a:srgbClr val="52555A"/>
                </a:solidFill>
                <a:latin typeface="Arial MT"/>
                <a:cs typeface="Arial MT"/>
              </a:rPr>
              <a:t>e</a:t>
            </a:r>
            <a:r>
              <a:rPr sz="1850" spc="-35" dirty="0">
                <a:solidFill>
                  <a:srgbClr val="52555A"/>
                </a:solidFill>
                <a:latin typeface="Arial MT"/>
                <a:cs typeface="Arial MT"/>
              </a:rPr>
              <a:t>t</a:t>
            </a:r>
            <a:r>
              <a:rPr sz="1850" spc="-15" dirty="0">
                <a:solidFill>
                  <a:srgbClr val="52555A"/>
                </a:solidFill>
                <a:latin typeface="Arial MT"/>
                <a:cs typeface="Arial MT"/>
              </a:rPr>
              <a:t>i</a:t>
            </a:r>
            <a:r>
              <a:rPr sz="1850" spc="20" dirty="0">
                <a:solidFill>
                  <a:srgbClr val="52555A"/>
                </a:solidFill>
                <a:latin typeface="Arial MT"/>
                <a:cs typeface="Arial MT"/>
              </a:rPr>
              <a:t>r</a:t>
            </a:r>
            <a:r>
              <a:rPr sz="1850" spc="10" dirty="0">
                <a:solidFill>
                  <a:srgbClr val="52555A"/>
                </a:solidFill>
                <a:latin typeface="Arial MT"/>
                <a:cs typeface="Arial MT"/>
              </a:rPr>
              <a:t>e</a:t>
            </a:r>
            <a:r>
              <a:rPr sz="1850" spc="-105" dirty="0">
                <a:solidFill>
                  <a:srgbClr val="52555A"/>
                </a:solidFill>
                <a:latin typeface="Arial MT"/>
                <a:cs typeface="Arial MT"/>
              </a:rPr>
              <a:t>m</a:t>
            </a:r>
            <a:r>
              <a:rPr sz="1850" spc="10" dirty="0">
                <a:solidFill>
                  <a:srgbClr val="52555A"/>
                </a:solidFill>
                <a:latin typeface="Arial MT"/>
                <a:cs typeface="Arial MT"/>
              </a:rPr>
              <a:t>e</a:t>
            </a:r>
            <a:r>
              <a:rPr sz="1850" spc="-70" dirty="0">
                <a:solidFill>
                  <a:srgbClr val="52555A"/>
                </a:solidFill>
                <a:latin typeface="Arial MT"/>
                <a:cs typeface="Arial MT"/>
              </a:rPr>
              <a:t>n</a:t>
            </a:r>
            <a:r>
              <a:rPr sz="1850" spc="-5" dirty="0">
                <a:solidFill>
                  <a:srgbClr val="52555A"/>
                </a:solidFill>
                <a:latin typeface="Arial MT"/>
                <a:cs typeface="Arial MT"/>
              </a:rPr>
              <a:t>t</a:t>
            </a:r>
            <a:r>
              <a:rPr sz="1850" spc="-145" dirty="0">
                <a:solidFill>
                  <a:srgbClr val="52555A"/>
                </a:solidFill>
                <a:latin typeface="Arial MT"/>
                <a:cs typeface="Arial MT"/>
              </a:rPr>
              <a:t> </a:t>
            </a:r>
            <a:r>
              <a:rPr sz="1850" spc="-70" dirty="0">
                <a:solidFill>
                  <a:srgbClr val="52555A"/>
                </a:solidFill>
                <a:latin typeface="Arial MT"/>
                <a:cs typeface="Arial MT"/>
              </a:rPr>
              <a:t>p</a:t>
            </a:r>
            <a:r>
              <a:rPr sz="1850" spc="-95" dirty="0">
                <a:solidFill>
                  <a:srgbClr val="52555A"/>
                </a:solidFill>
                <a:latin typeface="Arial MT"/>
                <a:cs typeface="Arial MT"/>
              </a:rPr>
              <a:t>l</a:t>
            </a:r>
            <a:r>
              <a:rPr sz="1850" spc="10" dirty="0">
                <a:solidFill>
                  <a:srgbClr val="52555A"/>
                </a:solidFill>
                <a:latin typeface="Arial MT"/>
                <a:cs typeface="Arial MT"/>
              </a:rPr>
              <a:t>a</a:t>
            </a:r>
            <a:r>
              <a:rPr sz="1850" spc="-95" dirty="0">
                <a:solidFill>
                  <a:srgbClr val="52555A"/>
                </a:solidFill>
                <a:latin typeface="Arial MT"/>
                <a:cs typeface="Arial MT"/>
              </a:rPr>
              <a:t>n</a:t>
            </a:r>
            <a:r>
              <a:rPr sz="1850" spc="20" dirty="0">
                <a:solidFill>
                  <a:srgbClr val="52555A"/>
                </a:solidFill>
                <a:latin typeface="Arial MT"/>
                <a:cs typeface="Arial MT"/>
              </a:rPr>
              <a:t>-</a:t>
            </a:r>
            <a:r>
              <a:rPr sz="1850" spc="-70" dirty="0">
                <a:solidFill>
                  <a:srgbClr val="52555A"/>
                </a:solidFill>
                <a:latin typeface="Arial MT"/>
                <a:cs typeface="Arial MT"/>
              </a:rPr>
              <a:t>b</a:t>
            </a:r>
            <a:r>
              <a:rPr sz="1850" spc="5" dirty="0">
                <a:solidFill>
                  <a:srgbClr val="52555A"/>
                </a:solidFill>
                <a:latin typeface="Arial MT"/>
                <a:cs typeface="Arial MT"/>
              </a:rPr>
              <a:t>a</a:t>
            </a:r>
            <a:r>
              <a:rPr sz="1850" spc="30" dirty="0">
                <a:solidFill>
                  <a:srgbClr val="52555A"/>
                </a:solidFill>
                <a:latin typeface="Arial MT"/>
                <a:cs typeface="Arial MT"/>
              </a:rPr>
              <a:t>s</a:t>
            </a:r>
            <a:r>
              <a:rPr sz="1850" spc="5" dirty="0">
                <a:solidFill>
                  <a:srgbClr val="52555A"/>
                </a:solidFill>
                <a:latin typeface="Arial MT"/>
                <a:cs typeface="Arial MT"/>
              </a:rPr>
              <a:t>e</a:t>
            </a:r>
            <a:r>
              <a:rPr sz="1850" spc="-5" dirty="0">
                <a:solidFill>
                  <a:srgbClr val="52555A"/>
                </a:solidFill>
                <a:latin typeface="Arial MT"/>
                <a:cs typeface="Arial MT"/>
              </a:rPr>
              <a:t>d</a:t>
            </a:r>
            <a:r>
              <a:rPr sz="1850" spc="-25" dirty="0">
                <a:solidFill>
                  <a:srgbClr val="52555A"/>
                </a:solidFill>
                <a:latin typeface="Arial MT"/>
                <a:cs typeface="Arial MT"/>
              </a:rPr>
              <a:t> </a:t>
            </a:r>
            <a:r>
              <a:rPr sz="1850" spc="15" dirty="0">
                <a:solidFill>
                  <a:srgbClr val="52555A"/>
                </a:solidFill>
                <a:latin typeface="Arial MT"/>
                <a:cs typeface="Arial MT"/>
              </a:rPr>
              <a:t>R</a:t>
            </a:r>
            <a:r>
              <a:rPr sz="1850" spc="5" dirty="0">
                <a:solidFill>
                  <a:srgbClr val="52555A"/>
                </a:solidFill>
                <a:latin typeface="Arial MT"/>
                <a:cs typeface="Arial MT"/>
              </a:rPr>
              <a:t>o</a:t>
            </a:r>
            <a:r>
              <a:rPr sz="1850" spc="-40" dirty="0">
                <a:solidFill>
                  <a:srgbClr val="52555A"/>
                </a:solidFill>
                <a:latin typeface="Arial MT"/>
                <a:cs typeface="Arial MT"/>
              </a:rPr>
              <a:t>t</a:t>
            </a:r>
            <a:r>
              <a:rPr sz="1850" spc="-5" dirty="0">
                <a:solidFill>
                  <a:srgbClr val="52555A"/>
                </a:solidFill>
                <a:latin typeface="Arial MT"/>
                <a:cs typeface="Arial MT"/>
              </a:rPr>
              <a:t>h</a:t>
            </a:r>
            <a:r>
              <a:rPr sz="1850" spc="-100" dirty="0">
                <a:solidFill>
                  <a:srgbClr val="52555A"/>
                </a:solidFill>
                <a:latin typeface="Arial MT"/>
                <a:cs typeface="Arial MT"/>
              </a:rPr>
              <a:t> </a:t>
            </a:r>
            <a:r>
              <a:rPr sz="1850" spc="5" dirty="0">
                <a:solidFill>
                  <a:srgbClr val="52555A"/>
                </a:solidFill>
                <a:latin typeface="Arial MT"/>
                <a:cs typeface="Arial MT"/>
              </a:rPr>
              <a:t>a</a:t>
            </a:r>
            <a:r>
              <a:rPr sz="1850" spc="30" dirty="0">
                <a:solidFill>
                  <a:srgbClr val="52555A"/>
                </a:solidFill>
                <a:latin typeface="Arial MT"/>
                <a:cs typeface="Arial MT"/>
              </a:rPr>
              <a:t>cc</a:t>
            </a:r>
            <a:r>
              <a:rPr sz="1850" spc="5" dirty="0">
                <a:solidFill>
                  <a:srgbClr val="52555A"/>
                </a:solidFill>
                <a:latin typeface="Arial MT"/>
                <a:cs typeface="Arial MT"/>
              </a:rPr>
              <a:t>o</a:t>
            </a:r>
            <a:r>
              <a:rPr sz="1850" spc="-70" dirty="0">
                <a:solidFill>
                  <a:srgbClr val="52555A"/>
                </a:solidFill>
                <a:latin typeface="Arial MT"/>
                <a:cs typeface="Arial MT"/>
              </a:rPr>
              <a:t>un</a:t>
            </a:r>
            <a:r>
              <a:rPr sz="1850" spc="-40" dirty="0">
                <a:solidFill>
                  <a:srgbClr val="52555A"/>
                </a:solidFill>
                <a:latin typeface="Arial MT"/>
                <a:cs typeface="Arial MT"/>
              </a:rPr>
              <a:t>t</a:t>
            </a:r>
            <a:r>
              <a:rPr sz="1850" spc="-5" dirty="0">
                <a:solidFill>
                  <a:srgbClr val="52555A"/>
                </a:solidFill>
                <a:latin typeface="Arial MT"/>
                <a:cs typeface="Arial MT"/>
              </a:rPr>
              <a:t>s</a:t>
            </a:r>
            <a:endParaRPr sz="1850">
              <a:latin typeface="Arial MT"/>
              <a:cs typeface="Arial MT"/>
            </a:endParaRPr>
          </a:p>
        </p:txBody>
      </p:sp>
      <p:sp>
        <p:nvSpPr>
          <p:cNvPr id="4" name="object 4"/>
          <p:cNvSpPr txBox="1"/>
          <p:nvPr/>
        </p:nvSpPr>
        <p:spPr>
          <a:xfrm>
            <a:off x="289559" y="6747223"/>
            <a:ext cx="5101590" cy="290830"/>
          </a:xfrm>
          <a:prstGeom prst="rect">
            <a:avLst/>
          </a:prstGeom>
        </p:spPr>
        <p:txBody>
          <a:bodyPr vert="horz" wrap="square" lIns="0" tIns="23495" rIns="0" bIns="0" rtlCol="0">
            <a:spAutoFit/>
          </a:bodyPr>
          <a:lstStyle/>
          <a:p>
            <a:pPr marL="12700">
              <a:lnSpc>
                <a:spcPct val="100000"/>
              </a:lnSpc>
              <a:spcBef>
                <a:spcPts val="185"/>
              </a:spcBef>
            </a:pPr>
            <a:r>
              <a:rPr sz="800" spc="-135" dirty="0">
                <a:latin typeface="Arial MT"/>
                <a:cs typeface="Arial MT"/>
              </a:rPr>
              <a:t>S</a:t>
            </a:r>
            <a:r>
              <a:rPr sz="800" spc="-45" dirty="0">
                <a:latin typeface="Arial MT"/>
                <a:cs typeface="Arial MT"/>
              </a:rPr>
              <a:t>ou</a:t>
            </a:r>
            <a:r>
              <a:rPr sz="800" spc="-30" dirty="0">
                <a:latin typeface="Arial MT"/>
                <a:cs typeface="Arial MT"/>
              </a:rPr>
              <a:t>r</a:t>
            </a:r>
            <a:r>
              <a:rPr sz="800" spc="-85" dirty="0">
                <a:latin typeface="Arial MT"/>
                <a:cs typeface="Arial MT"/>
              </a:rPr>
              <a:t>c</a:t>
            </a:r>
            <a:r>
              <a:rPr sz="800" spc="-45" dirty="0">
                <a:latin typeface="Arial MT"/>
                <a:cs typeface="Arial MT"/>
              </a:rPr>
              <a:t>e</a:t>
            </a:r>
            <a:r>
              <a:rPr sz="800" spc="-40" dirty="0">
                <a:latin typeface="Arial MT"/>
                <a:cs typeface="Arial MT"/>
              </a:rPr>
              <a:t>:</a:t>
            </a:r>
            <a:r>
              <a:rPr sz="800" spc="-85" dirty="0">
                <a:latin typeface="Arial MT"/>
                <a:cs typeface="Arial MT"/>
              </a:rPr>
              <a:t> </a:t>
            </a:r>
            <a:r>
              <a:rPr sz="800" spc="-100" dirty="0">
                <a:latin typeface="Arial MT"/>
                <a:cs typeface="Arial MT"/>
              </a:rPr>
              <a:t>C</a:t>
            </a:r>
            <a:r>
              <a:rPr sz="800" spc="-45" dirty="0">
                <a:latin typeface="Arial MT"/>
                <a:cs typeface="Arial MT"/>
              </a:rPr>
              <a:t>on</a:t>
            </a:r>
            <a:r>
              <a:rPr sz="800" spc="-85" dirty="0">
                <a:latin typeface="Arial MT"/>
                <a:cs typeface="Arial MT"/>
              </a:rPr>
              <a:t>s</a:t>
            </a:r>
            <a:r>
              <a:rPr sz="800" spc="-45" dirty="0">
                <a:latin typeface="Arial MT"/>
                <a:cs typeface="Arial MT"/>
              </a:rPr>
              <a:t>o</a:t>
            </a:r>
            <a:r>
              <a:rPr sz="800" spc="-20" dirty="0">
                <a:latin typeface="Arial MT"/>
                <a:cs typeface="Arial MT"/>
              </a:rPr>
              <a:t>li</a:t>
            </a:r>
            <a:r>
              <a:rPr sz="800" spc="-45" dirty="0">
                <a:latin typeface="Arial MT"/>
                <a:cs typeface="Arial MT"/>
              </a:rPr>
              <a:t>da</a:t>
            </a:r>
            <a:r>
              <a:rPr sz="800" spc="-65" dirty="0">
                <a:latin typeface="Arial MT"/>
                <a:cs typeface="Arial MT"/>
              </a:rPr>
              <a:t>t</a:t>
            </a:r>
            <a:r>
              <a:rPr sz="800" spc="-45" dirty="0">
                <a:latin typeface="Arial MT"/>
                <a:cs typeface="Arial MT"/>
              </a:rPr>
              <a:t>e</a:t>
            </a:r>
            <a:r>
              <a:rPr sz="800" spc="-80" dirty="0">
                <a:latin typeface="Arial MT"/>
                <a:cs typeface="Arial MT"/>
              </a:rPr>
              <a:t>d</a:t>
            </a:r>
            <a:r>
              <a:rPr sz="800" spc="-105" dirty="0">
                <a:latin typeface="Arial MT"/>
                <a:cs typeface="Arial MT"/>
              </a:rPr>
              <a:t> </a:t>
            </a:r>
            <a:r>
              <a:rPr sz="800" spc="-135" dirty="0">
                <a:latin typeface="Arial MT"/>
                <a:cs typeface="Arial MT"/>
              </a:rPr>
              <a:t>A</a:t>
            </a:r>
            <a:r>
              <a:rPr sz="800" spc="-45" dirty="0">
                <a:latin typeface="Arial MT"/>
                <a:cs typeface="Arial MT"/>
              </a:rPr>
              <a:t>pp</a:t>
            </a:r>
            <a:r>
              <a:rPr sz="800" spc="-30" dirty="0">
                <a:latin typeface="Arial MT"/>
                <a:cs typeface="Arial MT"/>
              </a:rPr>
              <a:t>r</a:t>
            </a:r>
            <a:r>
              <a:rPr sz="800" spc="-125" dirty="0">
                <a:latin typeface="Arial MT"/>
                <a:cs typeface="Arial MT"/>
              </a:rPr>
              <a:t>o</a:t>
            </a:r>
            <a:r>
              <a:rPr sz="800" spc="-45" dirty="0">
                <a:latin typeface="Arial MT"/>
                <a:cs typeface="Arial MT"/>
              </a:rPr>
              <a:t>p</a:t>
            </a:r>
            <a:r>
              <a:rPr sz="800" spc="-30" dirty="0">
                <a:latin typeface="Arial MT"/>
                <a:cs typeface="Arial MT"/>
              </a:rPr>
              <a:t>r</a:t>
            </a:r>
            <a:r>
              <a:rPr sz="800" spc="-100" dirty="0">
                <a:latin typeface="Arial MT"/>
                <a:cs typeface="Arial MT"/>
              </a:rPr>
              <a:t>i</a:t>
            </a:r>
            <a:r>
              <a:rPr sz="800" spc="-45" dirty="0">
                <a:latin typeface="Arial MT"/>
                <a:cs typeface="Arial MT"/>
              </a:rPr>
              <a:t>a</a:t>
            </a:r>
            <a:r>
              <a:rPr sz="800" spc="-65" dirty="0">
                <a:latin typeface="Arial MT"/>
                <a:cs typeface="Arial MT"/>
              </a:rPr>
              <a:t>t</a:t>
            </a:r>
            <a:r>
              <a:rPr sz="800" spc="-20" dirty="0">
                <a:latin typeface="Arial MT"/>
                <a:cs typeface="Arial MT"/>
              </a:rPr>
              <a:t>i</a:t>
            </a:r>
            <a:r>
              <a:rPr sz="800" spc="-45" dirty="0">
                <a:latin typeface="Arial MT"/>
                <a:cs typeface="Arial MT"/>
              </a:rPr>
              <a:t>o</a:t>
            </a:r>
            <a:r>
              <a:rPr sz="800" spc="-125" dirty="0">
                <a:latin typeface="Arial MT"/>
                <a:cs typeface="Arial MT"/>
              </a:rPr>
              <a:t>n</a:t>
            </a:r>
            <a:r>
              <a:rPr sz="800" spc="-75" dirty="0">
                <a:latin typeface="Arial MT"/>
                <a:cs typeface="Arial MT"/>
              </a:rPr>
              <a:t>s</a:t>
            </a:r>
            <a:r>
              <a:rPr sz="800" spc="-70" dirty="0">
                <a:latin typeface="Arial MT"/>
                <a:cs typeface="Arial MT"/>
              </a:rPr>
              <a:t> </a:t>
            </a:r>
            <a:r>
              <a:rPr sz="800" spc="-135" dirty="0">
                <a:latin typeface="Arial MT"/>
                <a:cs typeface="Arial MT"/>
              </a:rPr>
              <a:t>A</a:t>
            </a:r>
            <a:r>
              <a:rPr sz="800" spc="-85" dirty="0">
                <a:latin typeface="Arial MT"/>
                <a:cs typeface="Arial MT"/>
              </a:rPr>
              <a:t>c</a:t>
            </a:r>
            <a:r>
              <a:rPr sz="800" spc="-65" dirty="0">
                <a:latin typeface="Arial MT"/>
                <a:cs typeface="Arial MT"/>
              </a:rPr>
              <a:t>t</a:t>
            </a:r>
            <a:r>
              <a:rPr sz="800" spc="-40" dirty="0">
                <a:latin typeface="Arial MT"/>
                <a:cs typeface="Arial MT"/>
              </a:rPr>
              <a:t>,</a:t>
            </a:r>
            <a:r>
              <a:rPr sz="800" spc="-160" dirty="0">
                <a:latin typeface="Arial MT"/>
                <a:cs typeface="Arial MT"/>
              </a:rPr>
              <a:t> </a:t>
            </a:r>
            <a:r>
              <a:rPr sz="800" spc="-45" dirty="0">
                <a:latin typeface="Arial MT"/>
                <a:cs typeface="Arial MT"/>
              </a:rPr>
              <a:t>2023</a:t>
            </a:r>
            <a:endParaRPr sz="800">
              <a:latin typeface="Arial MT"/>
              <a:cs typeface="Arial MT"/>
            </a:endParaRPr>
          </a:p>
          <a:p>
            <a:pPr marL="12700">
              <a:lnSpc>
                <a:spcPct val="100000"/>
              </a:lnSpc>
              <a:spcBef>
                <a:spcPts val="80"/>
              </a:spcBef>
            </a:pPr>
            <a:r>
              <a:rPr sz="800" spc="-120" dirty="0">
                <a:latin typeface="Arial MT"/>
                <a:cs typeface="Arial MT"/>
              </a:rPr>
              <a:t>PIMCO</a:t>
            </a:r>
            <a:r>
              <a:rPr sz="800" spc="-30"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80" dirty="0">
                <a:latin typeface="Arial MT"/>
                <a:cs typeface="Arial MT"/>
              </a:rPr>
              <a:t> </a:t>
            </a:r>
            <a:r>
              <a:rPr sz="800" spc="-50" dirty="0">
                <a:latin typeface="Arial MT"/>
                <a:cs typeface="Arial MT"/>
              </a:rPr>
              <a:t>provide</a:t>
            </a:r>
            <a:r>
              <a:rPr sz="800" spc="-25" dirty="0">
                <a:latin typeface="Arial MT"/>
                <a:cs typeface="Arial MT"/>
              </a:rPr>
              <a:t> </a:t>
            </a:r>
            <a:r>
              <a:rPr sz="800" spc="-55" dirty="0">
                <a:latin typeface="Arial MT"/>
                <a:cs typeface="Arial MT"/>
              </a:rPr>
              <a:t>legal</a:t>
            </a:r>
            <a:r>
              <a:rPr sz="800" spc="-45" dirty="0">
                <a:latin typeface="Arial MT"/>
                <a:cs typeface="Arial MT"/>
              </a:rPr>
              <a:t> </a:t>
            </a:r>
            <a:r>
              <a:rPr sz="800" spc="-90" dirty="0">
                <a:latin typeface="Arial MT"/>
                <a:cs typeface="Arial MT"/>
              </a:rPr>
              <a:t>or</a:t>
            </a:r>
            <a:r>
              <a:rPr sz="800" spc="-30" dirty="0">
                <a:latin typeface="Arial MT"/>
                <a:cs typeface="Arial MT"/>
              </a:rPr>
              <a:t> </a:t>
            </a:r>
            <a:r>
              <a:rPr sz="800" spc="-65" dirty="0">
                <a:latin typeface="Arial MT"/>
                <a:cs typeface="Arial MT"/>
              </a:rPr>
              <a:t>tax advice.</a:t>
            </a:r>
            <a:r>
              <a:rPr sz="800" spc="-80" dirty="0">
                <a:latin typeface="Arial MT"/>
                <a:cs typeface="Arial MT"/>
              </a:rPr>
              <a:t> </a:t>
            </a:r>
            <a:r>
              <a:rPr sz="800" spc="-70" dirty="0">
                <a:latin typeface="Arial MT"/>
                <a:cs typeface="Arial MT"/>
              </a:rPr>
              <a:t>Please</a:t>
            </a:r>
            <a:r>
              <a:rPr sz="800" spc="-25" dirty="0">
                <a:latin typeface="Arial MT"/>
                <a:cs typeface="Arial MT"/>
              </a:rPr>
              <a:t> </a:t>
            </a:r>
            <a:r>
              <a:rPr sz="800" spc="-65" dirty="0">
                <a:latin typeface="Arial MT"/>
                <a:cs typeface="Arial MT"/>
              </a:rPr>
              <a:t>consult</a:t>
            </a:r>
            <a:r>
              <a:rPr sz="800" spc="-80" dirty="0">
                <a:latin typeface="Arial MT"/>
                <a:cs typeface="Arial MT"/>
              </a:rPr>
              <a:t> </a:t>
            </a:r>
            <a:r>
              <a:rPr sz="800" spc="-55" dirty="0">
                <a:latin typeface="Arial MT"/>
                <a:cs typeface="Arial MT"/>
              </a:rPr>
              <a:t>your</a:t>
            </a:r>
            <a:r>
              <a:rPr sz="800" spc="-120" dirty="0">
                <a:latin typeface="Arial MT"/>
                <a:cs typeface="Arial MT"/>
              </a:rPr>
              <a:t> </a:t>
            </a:r>
            <a:r>
              <a:rPr sz="800" spc="-65" dirty="0">
                <a:latin typeface="Arial MT"/>
                <a:cs typeface="Arial MT"/>
              </a:rPr>
              <a:t>tax</a:t>
            </a:r>
            <a:r>
              <a:rPr sz="800" spc="15" dirty="0">
                <a:latin typeface="Arial MT"/>
                <a:cs typeface="Arial MT"/>
              </a:rPr>
              <a:t> </a:t>
            </a:r>
            <a:r>
              <a:rPr sz="800" spc="-80" dirty="0">
                <a:latin typeface="Arial MT"/>
                <a:cs typeface="Arial MT"/>
              </a:rPr>
              <a:t>and/or</a:t>
            </a:r>
            <a:r>
              <a:rPr sz="800" spc="-30" dirty="0">
                <a:latin typeface="Arial MT"/>
                <a:cs typeface="Arial MT"/>
              </a:rPr>
              <a:t> </a:t>
            </a:r>
            <a:r>
              <a:rPr sz="800" spc="-55" dirty="0">
                <a:latin typeface="Arial MT"/>
                <a:cs typeface="Arial MT"/>
              </a:rPr>
              <a:t>legal</a:t>
            </a:r>
            <a:r>
              <a:rPr sz="800" spc="-45" dirty="0">
                <a:latin typeface="Arial MT"/>
                <a:cs typeface="Arial MT"/>
              </a:rPr>
              <a:t> </a:t>
            </a:r>
            <a:r>
              <a:rPr sz="800" spc="-80" dirty="0">
                <a:latin typeface="Arial MT"/>
                <a:cs typeface="Arial MT"/>
              </a:rPr>
              <a:t>counsel</a:t>
            </a:r>
            <a:r>
              <a:rPr sz="800" spc="-45" dirty="0">
                <a:latin typeface="Arial MT"/>
                <a:cs typeface="Arial MT"/>
              </a:rPr>
              <a:t> </a:t>
            </a:r>
            <a:r>
              <a:rPr sz="800" spc="-55" dirty="0">
                <a:latin typeface="Arial MT"/>
                <a:cs typeface="Arial MT"/>
              </a:rPr>
              <a:t>for</a:t>
            </a:r>
            <a:r>
              <a:rPr sz="800" spc="-35" dirty="0">
                <a:latin typeface="Arial MT"/>
                <a:cs typeface="Arial MT"/>
              </a:rPr>
              <a:t> </a:t>
            </a:r>
            <a:r>
              <a:rPr sz="800" spc="-55" dirty="0">
                <a:latin typeface="Arial MT"/>
                <a:cs typeface="Arial MT"/>
              </a:rPr>
              <a:t>specific</a:t>
            </a:r>
            <a:r>
              <a:rPr sz="800" spc="-65" dirty="0">
                <a:latin typeface="Arial MT"/>
                <a:cs typeface="Arial MT"/>
              </a:rPr>
              <a:t> tax</a:t>
            </a:r>
            <a:r>
              <a:rPr sz="800" spc="-60" dirty="0">
                <a:latin typeface="Arial MT"/>
                <a:cs typeface="Arial MT"/>
              </a:rPr>
              <a:t> </a:t>
            </a:r>
            <a:r>
              <a:rPr sz="800" spc="-50" dirty="0">
                <a:latin typeface="Arial MT"/>
                <a:cs typeface="Arial MT"/>
              </a:rPr>
              <a:t>or</a:t>
            </a:r>
            <a:r>
              <a:rPr sz="800" spc="-35" dirty="0">
                <a:latin typeface="Arial MT"/>
                <a:cs typeface="Arial MT"/>
              </a:rPr>
              <a:t> </a:t>
            </a:r>
            <a:r>
              <a:rPr sz="800" spc="-70" dirty="0">
                <a:latin typeface="Arial MT"/>
                <a:cs typeface="Arial MT"/>
              </a:rPr>
              <a:t>legal</a:t>
            </a:r>
            <a:r>
              <a:rPr sz="800" spc="-45" dirty="0">
                <a:latin typeface="Arial MT"/>
                <a:cs typeface="Arial MT"/>
              </a:rPr>
              <a:t> </a:t>
            </a:r>
            <a:r>
              <a:rPr sz="800" spc="-65" dirty="0">
                <a:latin typeface="Arial MT"/>
                <a:cs typeface="Arial MT"/>
              </a:rPr>
              <a:t>questions </a:t>
            </a:r>
            <a:r>
              <a:rPr sz="800" spc="-85" dirty="0">
                <a:latin typeface="Arial MT"/>
                <a:cs typeface="Arial MT"/>
              </a:rPr>
              <a:t>and</a:t>
            </a:r>
            <a:r>
              <a:rPr sz="800" spc="-20" dirty="0">
                <a:latin typeface="Arial MT"/>
                <a:cs typeface="Arial MT"/>
              </a:rPr>
              <a:t> </a:t>
            </a:r>
            <a:r>
              <a:rPr sz="800" spc="-90" dirty="0">
                <a:latin typeface="Arial MT"/>
                <a:cs typeface="Arial MT"/>
              </a:rPr>
              <a:t>concerns</a:t>
            </a:r>
            <a:endParaRPr sz="800">
              <a:latin typeface="Arial MT"/>
              <a:cs typeface="Arial MT"/>
            </a:endParaRPr>
          </a:p>
        </p:txBody>
      </p:sp>
      <p:sp>
        <p:nvSpPr>
          <p:cNvPr id="5" name="object 5"/>
          <p:cNvSpPr txBox="1"/>
          <p:nvPr/>
        </p:nvSpPr>
        <p:spPr>
          <a:xfrm>
            <a:off x="304800" y="1778000"/>
            <a:ext cx="9072880" cy="2834640"/>
          </a:xfrm>
          <a:prstGeom prst="rect">
            <a:avLst/>
          </a:prstGeom>
          <a:solidFill>
            <a:srgbClr val="F1F1F1"/>
          </a:solidFill>
        </p:spPr>
        <p:txBody>
          <a:bodyPr vert="horz" wrap="square" lIns="0" tIns="78740" rIns="0" bIns="0" rtlCol="0">
            <a:spAutoFit/>
          </a:bodyPr>
          <a:lstStyle/>
          <a:p>
            <a:pPr marL="374015" indent="-285115">
              <a:lnSpc>
                <a:spcPct val="100000"/>
              </a:lnSpc>
              <a:spcBef>
                <a:spcPts val="620"/>
              </a:spcBef>
              <a:buChar char="•"/>
              <a:tabLst>
                <a:tab pos="373380" algn="l"/>
                <a:tab pos="374015" algn="l"/>
              </a:tabLst>
            </a:pPr>
            <a:r>
              <a:rPr sz="1600" spc="-30" dirty="0">
                <a:latin typeface="Arial MT"/>
                <a:cs typeface="Arial MT"/>
              </a:rPr>
              <a:t>Elimination</a:t>
            </a:r>
            <a:r>
              <a:rPr sz="1600" spc="260" dirty="0">
                <a:latin typeface="Arial MT"/>
                <a:cs typeface="Arial MT"/>
              </a:rPr>
              <a:t> </a:t>
            </a:r>
            <a:r>
              <a:rPr sz="1600" spc="-10" dirty="0">
                <a:latin typeface="Arial MT"/>
                <a:cs typeface="Arial MT"/>
              </a:rPr>
              <a:t>of</a:t>
            </a:r>
            <a:r>
              <a:rPr sz="1600" spc="-15" dirty="0">
                <a:latin typeface="Arial MT"/>
                <a:cs typeface="Arial MT"/>
              </a:rPr>
              <a:t> RMDs</a:t>
            </a:r>
            <a:r>
              <a:rPr sz="1600" spc="114" dirty="0">
                <a:latin typeface="Arial MT"/>
                <a:cs typeface="Arial MT"/>
              </a:rPr>
              <a:t> </a:t>
            </a:r>
            <a:r>
              <a:rPr sz="1600" spc="5" dirty="0">
                <a:latin typeface="Arial MT"/>
                <a:cs typeface="Arial MT"/>
              </a:rPr>
              <a:t>for</a:t>
            </a:r>
            <a:r>
              <a:rPr sz="1600" spc="-20" dirty="0">
                <a:latin typeface="Arial MT"/>
                <a:cs typeface="Arial MT"/>
              </a:rPr>
              <a:t> </a:t>
            </a:r>
            <a:r>
              <a:rPr sz="1600" spc="-5" dirty="0">
                <a:latin typeface="Arial MT"/>
                <a:cs typeface="Arial MT"/>
              </a:rPr>
              <a:t>Roth</a:t>
            </a:r>
            <a:r>
              <a:rPr sz="1600" spc="-55" dirty="0">
                <a:latin typeface="Arial MT"/>
                <a:cs typeface="Arial MT"/>
              </a:rPr>
              <a:t> </a:t>
            </a:r>
            <a:r>
              <a:rPr sz="1600" spc="-5" dirty="0">
                <a:latin typeface="Arial MT"/>
                <a:cs typeface="Arial MT"/>
              </a:rPr>
              <a:t>401(k)</a:t>
            </a:r>
            <a:r>
              <a:rPr sz="1600" spc="55" dirty="0">
                <a:latin typeface="Arial MT"/>
                <a:cs typeface="Arial MT"/>
              </a:rPr>
              <a:t> </a:t>
            </a:r>
            <a:r>
              <a:rPr sz="1600" spc="-30" dirty="0">
                <a:latin typeface="Arial MT"/>
                <a:cs typeface="Arial MT"/>
              </a:rPr>
              <a:t>plans,</a:t>
            </a:r>
            <a:r>
              <a:rPr sz="1600" spc="150" dirty="0">
                <a:latin typeface="Arial MT"/>
                <a:cs typeface="Arial MT"/>
              </a:rPr>
              <a:t> </a:t>
            </a:r>
            <a:r>
              <a:rPr sz="1600" spc="-30" dirty="0">
                <a:latin typeface="Arial MT"/>
                <a:cs typeface="Arial MT"/>
              </a:rPr>
              <a:t>similar</a:t>
            </a:r>
            <a:r>
              <a:rPr sz="1600" spc="135" dirty="0">
                <a:latin typeface="Arial MT"/>
                <a:cs typeface="Arial MT"/>
              </a:rPr>
              <a:t> </a:t>
            </a:r>
            <a:r>
              <a:rPr sz="1600" spc="15" dirty="0">
                <a:latin typeface="Arial MT"/>
                <a:cs typeface="Arial MT"/>
              </a:rPr>
              <a:t>to</a:t>
            </a:r>
            <a:r>
              <a:rPr sz="1600" spc="-55" dirty="0">
                <a:latin typeface="Arial MT"/>
                <a:cs typeface="Arial MT"/>
              </a:rPr>
              <a:t> </a:t>
            </a:r>
            <a:r>
              <a:rPr sz="1600" spc="-5" dirty="0">
                <a:latin typeface="Arial MT"/>
                <a:cs typeface="Arial MT"/>
              </a:rPr>
              <a:t>Roth</a:t>
            </a:r>
            <a:r>
              <a:rPr sz="1600" spc="20" dirty="0">
                <a:latin typeface="Arial MT"/>
                <a:cs typeface="Arial MT"/>
              </a:rPr>
              <a:t> </a:t>
            </a:r>
            <a:r>
              <a:rPr sz="1600" spc="-10" dirty="0">
                <a:latin typeface="Arial MT"/>
                <a:cs typeface="Arial MT"/>
              </a:rPr>
              <a:t>IRAs,</a:t>
            </a:r>
            <a:r>
              <a:rPr sz="1600" spc="70" dirty="0">
                <a:latin typeface="Arial MT"/>
                <a:cs typeface="Arial MT"/>
              </a:rPr>
              <a:t> </a:t>
            </a:r>
            <a:r>
              <a:rPr sz="1600" spc="-10" dirty="0">
                <a:latin typeface="Arial MT"/>
                <a:cs typeface="Arial MT"/>
              </a:rPr>
              <a:t>starting</a:t>
            </a:r>
            <a:r>
              <a:rPr sz="1600" spc="20" dirty="0">
                <a:latin typeface="Arial MT"/>
                <a:cs typeface="Arial MT"/>
              </a:rPr>
              <a:t> </a:t>
            </a:r>
            <a:r>
              <a:rPr sz="1600" spc="-20" dirty="0">
                <a:latin typeface="Arial MT"/>
                <a:cs typeface="Arial MT"/>
              </a:rPr>
              <a:t>in</a:t>
            </a:r>
            <a:r>
              <a:rPr sz="1600" spc="20" dirty="0">
                <a:latin typeface="Arial MT"/>
                <a:cs typeface="Arial MT"/>
              </a:rPr>
              <a:t> </a:t>
            </a:r>
            <a:r>
              <a:rPr sz="1600" spc="-15" dirty="0">
                <a:latin typeface="Arial MT"/>
                <a:cs typeface="Arial MT"/>
              </a:rPr>
              <a:t>2024</a:t>
            </a:r>
            <a:endParaRPr sz="1600">
              <a:latin typeface="Arial MT"/>
              <a:cs typeface="Arial MT"/>
            </a:endParaRPr>
          </a:p>
          <a:p>
            <a:pPr marL="374015" indent="-285115">
              <a:lnSpc>
                <a:spcPct val="100000"/>
              </a:lnSpc>
              <a:spcBef>
                <a:spcPts val="645"/>
              </a:spcBef>
              <a:buChar char="•"/>
              <a:tabLst>
                <a:tab pos="373380" algn="l"/>
                <a:tab pos="374015" algn="l"/>
              </a:tabLst>
            </a:pPr>
            <a:r>
              <a:rPr sz="1600" spc="-10" dirty="0">
                <a:latin typeface="Arial MT"/>
                <a:cs typeface="Arial MT"/>
              </a:rPr>
              <a:t>Creation</a:t>
            </a:r>
            <a:r>
              <a:rPr sz="1600" spc="25" dirty="0">
                <a:latin typeface="Arial MT"/>
                <a:cs typeface="Arial MT"/>
              </a:rPr>
              <a:t> </a:t>
            </a:r>
            <a:r>
              <a:rPr sz="1600" spc="-10" dirty="0">
                <a:latin typeface="Arial MT"/>
                <a:cs typeface="Arial MT"/>
              </a:rPr>
              <a:t>of </a:t>
            </a:r>
            <a:r>
              <a:rPr sz="1600" spc="-40" dirty="0">
                <a:latin typeface="Arial MT"/>
                <a:cs typeface="Arial MT"/>
              </a:rPr>
              <a:t>new</a:t>
            </a:r>
            <a:r>
              <a:rPr sz="1600" spc="155" dirty="0">
                <a:latin typeface="Arial MT"/>
                <a:cs typeface="Arial MT"/>
              </a:rPr>
              <a:t> </a:t>
            </a:r>
            <a:r>
              <a:rPr sz="1600" spc="-10" dirty="0">
                <a:latin typeface="Arial MT"/>
                <a:cs typeface="Arial MT"/>
              </a:rPr>
              <a:t>Roth-style</a:t>
            </a:r>
            <a:r>
              <a:rPr sz="1600" spc="25" dirty="0">
                <a:latin typeface="Arial MT"/>
                <a:cs typeface="Arial MT"/>
              </a:rPr>
              <a:t> </a:t>
            </a:r>
            <a:r>
              <a:rPr sz="1600" spc="-20" dirty="0">
                <a:latin typeface="Arial MT"/>
                <a:cs typeface="Arial MT"/>
              </a:rPr>
              <a:t>SEP</a:t>
            </a:r>
            <a:r>
              <a:rPr sz="1600" spc="10" dirty="0">
                <a:latin typeface="Arial MT"/>
                <a:cs typeface="Arial MT"/>
              </a:rPr>
              <a:t> </a:t>
            </a:r>
            <a:r>
              <a:rPr sz="1600" spc="-40" dirty="0">
                <a:latin typeface="Arial MT"/>
                <a:cs typeface="Arial MT"/>
              </a:rPr>
              <a:t>and</a:t>
            </a:r>
            <a:r>
              <a:rPr sz="1600" spc="110" dirty="0">
                <a:latin typeface="Arial MT"/>
                <a:cs typeface="Arial MT"/>
              </a:rPr>
              <a:t> </a:t>
            </a:r>
            <a:r>
              <a:rPr sz="1600" spc="-5" dirty="0">
                <a:latin typeface="Arial MT"/>
                <a:cs typeface="Arial MT"/>
              </a:rPr>
              <a:t>SIMPLE</a:t>
            </a:r>
            <a:r>
              <a:rPr sz="1600" spc="10" dirty="0">
                <a:latin typeface="Arial MT"/>
                <a:cs typeface="Arial MT"/>
              </a:rPr>
              <a:t> </a:t>
            </a:r>
            <a:r>
              <a:rPr sz="1600" spc="-5" dirty="0">
                <a:latin typeface="Arial MT"/>
                <a:cs typeface="Arial MT"/>
              </a:rPr>
              <a:t>IRA</a:t>
            </a:r>
            <a:r>
              <a:rPr sz="1600" spc="-75" dirty="0">
                <a:latin typeface="Arial MT"/>
                <a:cs typeface="Arial MT"/>
              </a:rPr>
              <a:t> </a:t>
            </a:r>
            <a:r>
              <a:rPr sz="1600" spc="-25" dirty="0">
                <a:latin typeface="Arial MT"/>
                <a:cs typeface="Arial MT"/>
              </a:rPr>
              <a:t>accounts</a:t>
            </a:r>
            <a:r>
              <a:rPr sz="1600" spc="200" dirty="0">
                <a:latin typeface="Arial MT"/>
                <a:cs typeface="Arial MT"/>
              </a:rPr>
              <a:t> </a:t>
            </a:r>
            <a:r>
              <a:rPr sz="1600" spc="-10" dirty="0">
                <a:latin typeface="Arial MT"/>
                <a:cs typeface="Arial MT"/>
              </a:rPr>
              <a:t>starting</a:t>
            </a:r>
            <a:r>
              <a:rPr sz="1600" spc="25" dirty="0">
                <a:latin typeface="Arial MT"/>
                <a:cs typeface="Arial MT"/>
              </a:rPr>
              <a:t> </a:t>
            </a:r>
            <a:r>
              <a:rPr sz="1600" spc="-20" dirty="0">
                <a:latin typeface="Arial MT"/>
                <a:cs typeface="Arial MT"/>
              </a:rPr>
              <a:t>in</a:t>
            </a:r>
            <a:r>
              <a:rPr sz="1600" spc="25" dirty="0">
                <a:latin typeface="Arial MT"/>
                <a:cs typeface="Arial MT"/>
              </a:rPr>
              <a:t> </a:t>
            </a:r>
            <a:r>
              <a:rPr sz="1600" spc="-15" dirty="0">
                <a:latin typeface="Arial MT"/>
                <a:cs typeface="Arial MT"/>
              </a:rPr>
              <a:t>2023</a:t>
            </a:r>
            <a:endParaRPr sz="1600">
              <a:latin typeface="Arial MT"/>
              <a:cs typeface="Arial MT"/>
            </a:endParaRPr>
          </a:p>
          <a:p>
            <a:pPr marL="374015" marR="780415" indent="-285115">
              <a:lnSpc>
                <a:spcPct val="100000"/>
              </a:lnSpc>
              <a:spcBef>
                <a:spcPts val="565"/>
              </a:spcBef>
              <a:buChar char="•"/>
              <a:tabLst>
                <a:tab pos="373380" algn="l"/>
                <a:tab pos="374015" algn="l"/>
              </a:tabLst>
            </a:pPr>
            <a:r>
              <a:rPr sz="1600" spc="-20" dirty="0">
                <a:latin typeface="Arial MT"/>
                <a:cs typeface="Arial MT"/>
              </a:rPr>
              <a:t>Employer</a:t>
            </a:r>
            <a:r>
              <a:rPr sz="1600" spc="140" dirty="0">
                <a:latin typeface="Arial MT"/>
                <a:cs typeface="Arial MT"/>
              </a:rPr>
              <a:t> </a:t>
            </a:r>
            <a:r>
              <a:rPr sz="1600" spc="-35" dirty="0">
                <a:latin typeface="Arial MT"/>
                <a:cs typeface="Arial MT"/>
              </a:rPr>
              <a:t>matching</a:t>
            </a:r>
            <a:r>
              <a:rPr sz="1600" spc="265" dirty="0">
                <a:latin typeface="Arial MT"/>
                <a:cs typeface="Arial MT"/>
              </a:rPr>
              <a:t> </a:t>
            </a:r>
            <a:r>
              <a:rPr sz="1600" spc="-25" dirty="0">
                <a:latin typeface="Arial MT"/>
                <a:cs typeface="Arial MT"/>
              </a:rPr>
              <a:t>contributions</a:t>
            </a:r>
            <a:r>
              <a:rPr sz="1600" spc="275" dirty="0">
                <a:latin typeface="Arial MT"/>
                <a:cs typeface="Arial MT"/>
              </a:rPr>
              <a:t> </a:t>
            </a:r>
            <a:r>
              <a:rPr sz="1600" spc="15" dirty="0">
                <a:latin typeface="Arial MT"/>
                <a:cs typeface="Arial MT"/>
              </a:rPr>
              <a:t>to</a:t>
            </a:r>
            <a:r>
              <a:rPr sz="1600" spc="-50" dirty="0">
                <a:latin typeface="Arial MT"/>
                <a:cs typeface="Arial MT"/>
              </a:rPr>
              <a:t> </a:t>
            </a:r>
            <a:r>
              <a:rPr sz="1600" spc="-5" dirty="0">
                <a:latin typeface="Arial MT"/>
                <a:cs typeface="Arial MT"/>
              </a:rPr>
              <a:t>401(k)</a:t>
            </a:r>
            <a:r>
              <a:rPr sz="1600" spc="-15" dirty="0">
                <a:latin typeface="Arial MT"/>
                <a:cs typeface="Arial MT"/>
              </a:rPr>
              <a:t> </a:t>
            </a:r>
            <a:r>
              <a:rPr sz="1600" spc="-35" dirty="0">
                <a:latin typeface="Arial MT"/>
                <a:cs typeface="Arial MT"/>
              </a:rPr>
              <a:t>and</a:t>
            </a:r>
            <a:r>
              <a:rPr sz="1600" spc="105" dirty="0">
                <a:latin typeface="Arial MT"/>
                <a:cs typeface="Arial MT"/>
              </a:rPr>
              <a:t> </a:t>
            </a:r>
            <a:r>
              <a:rPr sz="1600" spc="-5" dirty="0">
                <a:latin typeface="Arial MT"/>
                <a:cs typeface="Arial MT"/>
              </a:rPr>
              <a:t>403(b)</a:t>
            </a:r>
            <a:r>
              <a:rPr sz="1600" spc="60" dirty="0">
                <a:latin typeface="Arial MT"/>
                <a:cs typeface="Arial MT"/>
              </a:rPr>
              <a:t> </a:t>
            </a:r>
            <a:r>
              <a:rPr sz="1600" spc="-35" dirty="0">
                <a:latin typeface="Arial MT"/>
                <a:cs typeface="Arial MT"/>
              </a:rPr>
              <a:t>now</a:t>
            </a:r>
            <a:r>
              <a:rPr sz="1600" spc="80" dirty="0">
                <a:latin typeface="Arial MT"/>
                <a:cs typeface="Arial MT"/>
              </a:rPr>
              <a:t> </a:t>
            </a:r>
            <a:r>
              <a:rPr sz="1600" spc="-25" dirty="0">
                <a:latin typeface="Arial MT"/>
                <a:cs typeface="Arial MT"/>
              </a:rPr>
              <a:t>eligible</a:t>
            </a:r>
            <a:r>
              <a:rPr sz="1600" spc="105" dirty="0">
                <a:latin typeface="Arial MT"/>
                <a:cs typeface="Arial MT"/>
              </a:rPr>
              <a:t> </a:t>
            </a:r>
            <a:r>
              <a:rPr sz="1600" spc="15" dirty="0">
                <a:latin typeface="Arial MT"/>
                <a:cs typeface="Arial MT"/>
              </a:rPr>
              <a:t>to</a:t>
            </a:r>
            <a:r>
              <a:rPr sz="1600" spc="25" dirty="0">
                <a:latin typeface="Arial MT"/>
                <a:cs typeface="Arial MT"/>
              </a:rPr>
              <a:t> </a:t>
            </a:r>
            <a:r>
              <a:rPr sz="1600" spc="-10" dirty="0">
                <a:latin typeface="Arial MT"/>
                <a:cs typeface="Arial MT"/>
              </a:rPr>
              <a:t>be</a:t>
            </a:r>
            <a:r>
              <a:rPr sz="1600" spc="-50" dirty="0">
                <a:latin typeface="Arial MT"/>
                <a:cs typeface="Arial MT"/>
              </a:rPr>
              <a:t> </a:t>
            </a:r>
            <a:r>
              <a:rPr sz="1600" spc="5" dirty="0">
                <a:latin typeface="Arial MT"/>
                <a:cs typeface="Arial MT"/>
              </a:rPr>
              <a:t>treated</a:t>
            </a:r>
            <a:r>
              <a:rPr sz="1600" spc="-50" dirty="0">
                <a:latin typeface="Arial MT"/>
                <a:cs typeface="Arial MT"/>
              </a:rPr>
              <a:t> </a:t>
            </a:r>
            <a:r>
              <a:rPr sz="1600" spc="-10" dirty="0">
                <a:latin typeface="Arial MT"/>
                <a:cs typeface="Arial MT"/>
              </a:rPr>
              <a:t>as</a:t>
            </a:r>
            <a:r>
              <a:rPr sz="1600" spc="35" dirty="0">
                <a:latin typeface="Arial MT"/>
                <a:cs typeface="Arial MT"/>
              </a:rPr>
              <a:t> </a:t>
            </a:r>
            <a:r>
              <a:rPr sz="1600" spc="-10" dirty="0">
                <a:latin typeface="Arial MT"/>
                <a:cs typeface="Arial MT"/>
              </a:rPr>
              <a:t>Roth </a:t>
            </a:r>
            <a:r>
              <a:rPr sz="1600" spc="-430" dirty="0">
                <a:latin typeface="Arial MT"/>
                <a:cs typeface="Arial MT"/>
              </a:rPr>
              <a:t> </a:t>
            </a:r>
            <a:r>
              <a:rPr sz="1600" spc="-10" dirty="0">
                <a:latin typeface="Arial MT"/>
                <a:cs typeface="Arial MT"/>
              </a:rPr>
              <a:t>starting</a:t>
            </a:r>
            <a:r>
              <a:rPr sz="1600" spc="15" dirty="0">
                <a:latin typeface="Arial MT"/>
                <a:cs typeface="Arial MT"/>
              </a:rPr>
              <a:t> </a:t>
            </a:r>
            <a:r>
              <a:rPr sz="1600" spc="-25" dirty="0">
                <a:latin typeface="Arial MT"/>
                <a:cs typeface="Arial MT"/>
              </a:rPr>
              <a:t>in</a:t>
            </a:r>
            <a:r>
              <a:rPr sz="1600" spc="20" dirty="0">
                <a:latin typeface="Arial MT"/>
                <a:cs typeface="Arial MT"/>
              </a:rPr>
              <a:t> </a:t>
            </a:r>
            <a:r>
              <a:rPr sz="1600" spc="-10" dirty="0">
                <a:latin typeface="Arial MT"/>
                <a:cs typeface="Arial MT"/>
              </a:rPr>
              <a:t>2023</a:t>
            </a:r>
            <a:endParaRPr sz="1600">
              <a:latin typeface="Arial MT"/>
              <a:cs typeface="Arial MT"/>
            </a:endParaRPr>
          </a:p>
          <a:p>
            <a:pPr marL="374015" marR="699135" indent="-285115">
              <a:lnSpc>
                <a:spcPct val="100000"/>
              </a:lnSpc>
              <a:spcBef>
                <a:spcPts val="645"/>
              </a:spcBef>
              <a:buChar char="•"/>
              <a:tabLst>
                <a:tab pos="373380" algn="l"/>
                <a:tab pos="374015" algn="l"/>
              </a:tabLst>
            </a:pPr>
            <a:r>
              <a:rPr sz="1600" spc="-30" dirty="0">
                <a:latin typeface="Arial MT"/>
                <a:cs typeface="Arial MT"/>
              </a:rPr>
              <a:t>Contributions</a:t>
            </a:r>
            <a:r>
              <a:rPr sz="1600" spc="-25" dirty="0">
                <a:latin typeface="Arial MT"/>
                <a:cs typeface="Arial MT"/>
              </a:rPr>
              <a:t> </a:t>
            </a:r>
            <a:r>
              <a:rPr sz="1600" spc="15" dirty="0">
                <a:latin typeface="Arial MT"/>
                <a:cs typeface="Arial MT"/>
              </a:rPr>
              <a:t>to </a:t>
            </a:r>
            <a:r>
              <a:rPr sz="1600" spc="-35" dirty="0">
                <a:latin typeface="Arial MT"/>
                <a:cs typeface="Arial MT"/>
              </a:rPr>
              <a:t>account</a:t>
            </a:r>
            <a:r>
              <a:rPr sz="1600" spc="-30" dirty="0">
                <a:latin typeface="Arial MT"/>
                <a:cs typeface="Arial MT"/>
              </a:rPr>
              <a:t> </a:t>
            </a:r>
            <a:r>
              <a:rPr sz="1600" spc="-25" dirty="0">
                <a:latin typeface="Arial MT"/>
                <a:cs typeface="Arial MT"/>
              </a:rPr>
              <a:t>would </a:t>
            </a:r>
            <a:r>
              <a:rPr sz="1600" spc="-10" dirty="0">
                <a:latin typeface="Arial MT"/>
                <a:cs typeface="Arial MT"/>
              </a:rPr>
              <a:t>be </a:t>
            </a:r>
            <a:r>
              <a:rPr sz="1600" spc="-20" dirty="0">
                <a:latin typeface="Arial MT"/>
                <a:cs typeface="Arial MT"/>
              </a:rPr>
              <a:t>considered taxable </a:t>
            </a:r>
            <a:r>
              <a:rPr sz="1600" spc="-35" dirty="0">
                <a:latin typeface="Arial MT"/>
                <a:cs typeface="Arial MT"/>
              </a:rPr>
              <a:t>income</a:t>
            </a:r>
            <a:r>
              <a:rPr sz="1600" spc="-30" dirty="0">
                <a:latin typeface="Arial MT"/>
                <a:cs typeface="Arial MT"/>
              </a:rPr>
              <a:t> </a:t>
            </a:r>
            <a:r>
              <a:rPr sz="1600" spc="15" dirty="0">
                <a:latin typeface="Arial MT"/>
                <a:cs typeface="Arial MT"/>
              </a:rPr>
              <a:t>to </a:t>
            </a:r>
            <a:r>
              <a:rPr sz="1600" spc="-15" dirty="0">
                <a:latin typeface="Arial MT"/>
                <a:cs typeface="Arial MT"/>
              </a:rPr>
              <a:t>participants,</a:t>
            </a:r>
            <a:r>
              <a:rPr sz="1600" spc="-10" dirty="0">
                <a:latin typeface="Arial MT"/>
                <a:cs typeface="Arial MT"/>
              </a:rPr>
              <a:t> </a:t>
            </a:r>
            <a:r>
              <a:rPr sz="1600" spc="-30" dirty="0">
                <a:latin typeface="Arial MT"/>
                <a:cs typeface="Arial MT"/>
              </a:rPr>
              <a:t>while </a:t>
            </a:r>
            <a:r>
              <a:rPr sz="1600" spc="-20" dirty="0">
                <a:latin typeface="Arial MT"/>
                <a:cs typeface="Arial MT"/>
              </a:rPr>
              <a:t>future </a:t>
            </a:r>
            <a:r>
              <a:rPr sz="1600" spc="-430" dirty="0">
                <a:latin typeface="Arial MT"/>
                <a:cs typeface="Arial MT"/>
              </a:rPr>
              <a:t> </a:t>
            </a:r>
            <a:r>
              <a:rPr sz="1600" spc="-10" dirty="0">
                <a:latin typeface="Arial MT"/>
                <a:cs typeface="Arial MT"/>
              </a:rPr>
              <a:t>withdrawals</a:t>
            </a:r>
            <a:r>
              <a:rPr sz="1600" spc="25" dirty="0">
                <a:latin typeface="Arial MT"/>
                <a:cs typeface="Arial MT"/>
              </a:rPr>
              <a:t> </a:t>
            </a:r>
            <a:r>
              <a:rPr sz="1600" spc="-25" dirty="0">
                <a:latin typeface="Arial MT"/>
                <a:cs typeface="Arial MT"/>
              </a:rPr>
              <a:t>would</a:t>
            </a:r>
            <a:r>
              <a:rPr sz="1600" spc="20" dirty="0">
                <a:latin typeface="Arial MT"/>
                <a:cs typeface="Arial MT"/>
              </a:rPr>
              <a:t> </a:t>
            </a:r>
            <a:r>
              <a:rPr sz="1600" spc="-10" dirty="0">
                <a:latin typeface="Arial MT"/>
                <a:cs typeface="Arial MT"/>
              </a:rPr>
              <a:t>be</a:t>
            </a:r>
            <a:r>
              <a:rPr sz="1600" spc="20" dirty="0">
                <a:latin typeface="Arial MT"/>
                <a:cs typeface="Arial MT"/>
              </a:rPr>
              <a:t> </a:t>
            </a:r>
            <a:r>
              <a:rPr sz="1600" dirty="0">
                <a:latin typeface="Arial MT"/>
                <a:cs typeface="Arial MT"/>
              </a:rPr>
              <a:t>tax-free</a:t>
            </a:r>
            <a:endParaRPr sz="1600">
              <a:latin typeface="Arial MT"/>
              <a:cs typeface="Arial MT"/>
            </a:endParaRPr>
          </a:p>
        </p:txBody>
      </p:sp>
      <p:graphicFrame>
        <p:nvGraphicFramePr>
          <p:cNvPr id="6" name="object 6"/>
          <p:cNvGraphicFramePr>
            <a:graphicFrameLocks noGrp="1"/>
          </p:cNvGraphicFramePr>
          <p:nvPr/>
        </p:nvGraphicFramePr>
        <p:xfrm>
          <a:off x="300916" y="4876990"/>
          <a:ext cx="9082405" cy="1287145"/>
        </p:xfrm>
        <a:graphic>
          <a:graphicData uri="http://schemas.openxmlformats.org/drawingml/2006/table">
            <a:tbl>
              <a:tblPr firstRow="1" bandRow="1">
                <a:tableStyleId>{2D5ABB26-0587-4C30-8999-92F81FD0307C}</a:tableStyleId>
              </a:tblPr>
              <a:tblGrid>
                <a:gridCol w="9081770">
                  <a:extLst>
                    <a:ext uri="{9D8B030D-6E8A-4147-A177-3AD203B41FA5}">
                      <a16:colId xmlns:a16="http://schemas.microsoft.com/office/drawing/2014/main" val="20000"/>
                    </a:ext>
                  </a:extLst>
                </a:gridCol>
              </a:tblGrid>
              <a:tr h="431165">
                <a:tc>
                  <a:txBody>
                    <a:bodyPr/>
                    <a:lstStyle/>
                    <a:p>
                      <a:pPr marL="96520">
                        <a:lnSpc>
                          <a:spcPct val="100000"/>
                        </a:lnSpc>
                        <a:spcBef>
                          <a:spcPts val="710"/>
                        </a:spcBef>
                      </a:pPr>
                      <a:r>
                        <a:rPr sz="1600" b="1" spc="-25" dirty="0">
                          <a:solidFill>
                            <a:srgbClr val="FFFFFF"/>
                          </a:solidFill>
                          <a:latin typeface="Arial"/>
                          <a:cs typeface="Arial"/>
                        </a:rPr>
                        <a:t>Planning</a:t>
                      </a:r>
                      <a:r>
                        <a:rPr sz="1600" b="1" spc="125" dirty="0">
                          <a:solidFill>
                            <a:srgbClr val="FFFFFF"/>
                          </a:solidFill>
                          <a:latin typeface="Arial"/>
                          <a:cs typeface="Arial"/>
                        </a:rPr>
                        <a:t> </a:t>
                      </a:r>
                      <a:r>
                        <a:rPr sz="1600" b="1" spc="-15" dirty="0">
                          <a:solidFill>
                            <a:srgbClr val="FFFFFF"/>
                          </a:solidFill>
                          <a:latin typeface="Arial"/>
                          <a:cs typeface="Arial"/>
                        </a:rPr>
                        <a:t>considerations</a:t>
                      </a:r>
                      <a:endParaRPr sz="1600">
                        <a:latin typeface="Arial"/>
                        <a:cs typeface="Arial"/>
                      </a:endParaRPr>
                    </a:p>
                  </a:txBody>
                  <a:tcPr marL="0" marR="0" marT="90170" marB="0">
                    <a:solidFill>
                      <a:srgbClr val="005486"/>
                    </a:solidFill>
                  </a:tcPr>
                </a:tc>
                <a:extLst>
                  <a:ext uri="{0D108BD9-81ED-4DB2-BD59-A6C34878D82A}">
                    <a16:rowId xmlns:a16="http://schemas.microsoft.com/office/drawing/2014/main" val="10000"/>
                  </a:ext>
                </a:extLst>
              </a:tr>
              <a:tr h="391350">
                <a:tc>
                  <a:txBody>
                    <a:bodyPr/>
                    <a:lstStyle/>
                    <a:p>
                      <a:pPr marL="92710">
                        <a:lnSpc>
                          <a:spcPct val="100000"/>
                        </a:lnSpc>
                        <a:spcBef>
                          <a:spcPts val="315"/>
                        </a:spcBef>
                      </a:pPr>
                      <a:r>
                        <a:rPr sz="1500" spc="20" dirty="0">
                          <a:latin typeface="Arial MT"/>
                          <a:cs typeface="Arial MT"/>
                        </a:rPr>
                        <a:t>Re-consider</a:t>
                      </a:r>
                      <a:r>
                        <a:rPr sz="1500" spc="-204" dirty="0">
                          <a:latin typeface="Arial MT"/>
                          <a:cs typeface="Arial MT"/>
                        </a:rPr>
                        <a:t> </a:t>
                      </a:r>
                      <a:r>
                        <a:rPr sz="1500" spc="5" dirty="0">
                          <a:latin typeface="Arial MT"/>
                          <a:cs typeface="Arial MT"/>
                        </a:rPr>
                        <a:t>rollover</a:t>
                      </a:r>
                      <a:r>
                        <a:rPr sz="1500" spc="-125" dirty="0">
                          <a:latin typeface="Arial MT"/>
                          <a:cs typeface="Arial MT"/>
                        </a:rPr>
                        <a:t> </a:t>
                      </a:r>
                      <a:r>
                        <a:rPr sz="1500" spc="20" dirty="0">
                          <a:latin typeface="Arial MT"/>
                          <a:cs typeface="Arial MT"/>
                        </a:rPr>
                        <a:t>of</a:t>
                      </a:r>
                      <a:r>
                        <a:rPr sz="1500" spc="-40" dirty="0">
                          <a:latin typeface="Arial MT"/>
                          <a:cs typeface="Arial MT"/>
                        </a:rPr>
                        <a:t> </a:t>
                      </a:r>
                      <a:r>
                        <a:rPr sz="1500" spc="15" dirty="0">
                          <a:latin typeface="Arial MT"/>
                          <a:cs typeface="Arial MT"/>
                        </a:rPr>
                        <a:t>Roth</a:t>
                      </a:r>
                      <a:r>
                        <a:rPr sz="1500" spc="-65" dirty="0">
                          <a:latin typeface="Arial MT"/>
                          <a:cs typeface="Arial MT"/>
                        </a:rPr>
                        <a:t> </a:t>
                      </a:r>
                      <a:r>
                        <a:rPr sz="1500" spc="10" dirty="0">
                          <a:latin typeface="Arial MT"/>
                          <a:cs typeface="Arial MT"/>
                        </a:rPr>
                        <a:t>401(k)</a:t>
                      </a:r>
                      <a:r>
                        <a:rPr sz="1500" spc="-120" dirty="0">
                          <a:latin typeface="Arial MT"/>
                          <a:cs typeface="Arial MT"/>
                        </a:rPr>
                        <a:t> </a:t>
                      </a:r>
                      <a:r>
                        <a:rPr sz="1500" dirty="0">
                          <a:latin typeface="Arial MT"/>
                          <a:cs typeface="Arial MT"/>
                        </a:rPr>
                        <a:t>dollars</a:t>
                      </a:r>
                      <a:r>
                        <a:rPr sz="1500" spc="20" dirty="0">
                          <a:latin typeface="Arial MT"/>
                          <a:cs typeface="Arial MT"/>
                        </a:rPr>
                        <a:t> </a:t>
                      </a:r>
                      <a:r>
                        <a:rPr sz="1500" spc="-5" dirty="0">
                          <a:latin typeface="Arial MT"/>
                          <a:cs typeface="Arial MT"/>
                        </a:rPr>
                        <a:t>to</a:t>
                      </a:r>
                      <a:r>
                        <a:rPr sz="1500" spc="20" dirty="0">
                          <a:latin typeface="Arial MT"/>
                          <a:cs typeface="Arial MT"/>
                        </a:rPr>
                        <a:t> </a:t>
                      </a:r>
                      <a:r>
                        <a:rPr sz="1500" spc="15" dirty="0">
                          <a:latin typeface="Arial MT"/>
                          <a:cs typeface="Arial MT"/>
                        </a:rPr>
                        <a:t>Roth</a:t>
                      </a:r>
                      <a:r>
                        <a:rPr sz="1500" spc="-65" dirty="0">
                          <a:latin typeface="Arial MT"/>
                          <a:cs typeface="Arial MT"/>
                        </a:rPr>
                        <a:t> </a:t>
                      </a:r>
                      <a:r>
                        <a:rPr sz="1500" spc="30" dirty="0">
                          <a:latin typeface="Arial MT"/>
                          <a:cs typeface="Arial MT"/>
                        </a:rPr>
                        <a:t>IRA:</a:t>
                      </a:r>
                      <a:r>
                        <a:rPr sz="1500" spc="-200" dirty="0">
                          <a:latin typeface="Arial MT"/>
                          <a:cs typeface="Arial MT"/>
                        </a:rPr>
                        <a:t> </a:t>
                      </a:r>
                      <a:r>
                        <a:rPr sz="1500" spc="35" dirty="0">
                          <a:latin typeface="Arial MT"/>
                          <a:cs typeface="Arial MT"/>
                        </a:rPr>
                        <a:t>fees,</a:t>
                      </a:r>
                      <a:r>
                        <a:rPr sz="1500" spc="-195" dirty="0">
                          <a:latin typeface="Arial MT"/>
                          <a:cs typeface="Arial MT"/>
                        </a:rPr>
                        <a:t> </a:t>
                      </a:r>
                      <a:r>
                        <a:rPr sz="1500" dirty="0">
                          <a:latin typeface="Arial MT"/>
                          <a:cs typeface="Arial MT"/>
                        </a:rPr>
                        <a:t>investment</a:t>
                      </a:r>
                      <a:r>
                        <a:rPr sz="1500" spc="-40" dirty="0">
                          <a:latin typeface="Arial MT"/>
                          <a:cs typeface="Arial MT"/>
                        </a:rPr>
                        <a:t> </a:t>
                      </a:r>
                      <a:r>
                        <a:rPr sz="1500" spc="15" dirty="0">
                          <a:latin typeface="Arial MT"/>
                          <a:cs typeface="Arial MT"/>
                        </a:rPr>
                        <a:t>choice</a:t>
                      </a:r>
                      <a:endParaRPr sz="1500">
                        <a:latin typeface="Arial MT"/>
                        <a:cs typeface="Arial MT"/>
                      </a:endParaRPr>
                    </a:p>
                  </a:txBody>
                  <a:tcPr marL="0" marR="0" marT="40005" marB="0">
                    <a:lnB w="6350">
                      <a:solidFill>
                        <a:srgbClr val="D9D9D9"/>
                      </a:solidFill>
                      <a:prstDash val="solid"/>
                    </a:lnB>
                  </a:tcPr>
                </a:tc>
                <a:extLst>
                  <a:ext uri="{0D108BD9-81ED-4DB2-BD59-A6C34878D82A}">
                    <a16:rowId xmlns:a16="http://schemas.microsoft.com/office/drawing/2014/main" val="10001"/>
                  </a:ext>
                </a:extLst>
              </a:tr>
              <a:tr h="461391">
                <a:tc>
                  <a:txBody>
                    <a:bodyPr/>
                    <a:lstStyle/>
                    <a:p>
                      <a:pPr marL="92710">
                        <a:lnSpc>
                          <a:spcPct val="100000"/>
                        </a:lnSpc>
                        <a:spcBef>
                          <a:spcPts val="360"/>
                        </a:spcBef>
                      </a:pPr>
                      <a:r>
                        <a:rPr sz="1500" spc="35" dirty="0">
                          <a:latin typeface="Arial MT"/>
                          <a:cs typeface="Arial MT"/>
                        </a:rPr>
                        <a:t>Weigh</a:t>
                      </a:r>
                      <a:r>
                        <a:rPr sz="1500" spc="-225" dirty="0">
                          <a:latin typeface="Arial MT"/>
                          <a:cs typeface="Arial MT"/>
                        </a:rPr>
                        <a:t> </a:t>
                      </a:r>
                      <a:r>
                        <a:rPr sz="1500" spc="15" dirty="0">
                          <a:latin typeface="Arial MT"/>
                          <a:cs typeface="Arial MT"/>
                        </a:rPr>
                        <a:t>Roth</a:t>
                      </a:r>
                      <a:r>
                        <a:rPr sz="1500" spc="-60" dirty="0">
                          <a:latin typeface="Arial MT"/>
                          <a:cs typeface="Arial MT"/>
                        </a:rPr>
                        <a:t> </a:t>
                      </a:r>
                      <a:r>
                        <a:rPr sz="1500" spc="5" dirty="0">
                          <a:latin typeface="Arial MT"/>
                          <a:cs typeface="Arial MT"/>
                        </a:rPr>
                        <a:t>vs.</a:t>
                      </a:r>
                      <a:r>
                        <a:rPr sz="1500" spc="-30" dirty="0">
                          <a:latin typeface="Arial MT"/>
                          <a:cs typeface="Arial MT"/>
                        </a:rPr>
                        <a:t> </a:t>
                      </a:r>
                      <a:r>
                        <a:rPr sz="1500" spc="-15" dirty="0">
                          <a:latin typeface="Arial MT"/>
                          <a:cs typeface="Arial MT"/>
                        </a:rPr>
                        <a:t>traditional</a:t>
                      </a:r>
                      <a:r>
                        <a:rPr sz="1500" spc="130" dirty="0">
                          <a:latin typeface="Arial MT"/>
                          <a:cs typeface="Arial MT"/>
                        </a:rPr>
                        <a:t> </a:t>
                      </a:r>
                      <a:r>
                        <a:rPr sz="1500" spc="15" dirty="0">
                          <a:latin typeface="Arial MT"/>
                          <a:cs typeface="Arial MT"/>
                        </a:rPr>
                        <a:t>employer</a:t>
                      </a:r>
                      <a:r>
                        <a:rPr sz="1500" spc="-204" dirty="0">
                          <a:latin typeface="Arial MT"/>
                          <a:cs typeface="Arial MT"/>
                        </a:rPr>
                        <a:t> </a:t>
                      </a:r>
                      <a:r>
                        <a:rPr sz="1500" spc="5" dirty="0">
                          <a:latin typeface="Arial MT"/>
                          <a:cs typeface="Arial MT"/>
                        </a:rPr>
                        <a:t>match</a:t>
                      </a:r>
                      <a:r>
                        <a:rPr sz="1500" spc="-55" dirty="0">
                          <a:latin typeface="Arial MT"/>
                          <a:cs typeface="Arial MT"/>
                        </a:rPr>
                        <a:t> </a:t>
                      </a:r>
                      <a:r>
                        <a:rPr sz="1500" spc="5" dirty="0">
                          <a:latin typeface="Arial MT"/>
                          <a:cs typeface="Arial MT"/>
                        </a:rPr>
                        <a:t>options</a:t>
                      </a:r>
                      <a:endParaRPr sz="1500">
                        <a:latin typeface="Arial MT"/>
                        <a:cs typeface="Arial MT"/>
                      </a:endParaRPr>
                    </a:p>
                  </a:txBody>
                  <a:tcPr marL="0" marR="0" marB="0">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2425700" cy="330835"/>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Arial"/>
                <a:cs typeface="Arial"/>
              </a:rPr>
              <a:t>Emergency</a:t>
            </a:r>
            <a:r>
              <a:rPr sz="2000" b="1" spc="35" dirty="0">
                <a:latin typeface="Arial"/>
                <a:cs typeface="Arial"/>
              </a:rPr>
              <a:t> </a:t>
            </a:r>
            <a:r>
              <a:rPr sz="2000" b="1" spc="5" dirty="0">
                <a:latin typeface="Arial"/>
                <a:cs typeface="Arial"/>
              </a:rPr>
              <a:t>savings</a:t>
            </a:r>
            <a:endParaRPr sz="2000">
              <a:latin typeface="Arial"/>
              <a:cs typeface="Arial"/>
            </a:endParaRPr>
          </a:p>
        </p:txBody>
      </p:sp>
      <p:sp>
        <p:nvSpPr>
          <p:cNvPr id="3" name="object 3"/>
          <p:cNvSpPr txBox="1"/>
          <p:nvPr/>
        </p:nvSpPr>
        <p:spPr>
          <a:xfrm>
            <a:off x="289559" y="6747223"/>
            <a:ext cx="5101590" cy="290830"/>
          </a:xfrm>
          <a:prstGeom prst="rect">
            <a:avLst/>
          </a:prstGeom>
        </p:spPr>
        <p:txBody>
          <a:bodyPr vert="horz" wrap="square" lIns="0" tIns="23495" rIns="0" bIns="0" rtlCol="0">
            <a:spAutoFit/>
          </a:bodyPr>
          <a:lstStyle/>
          <a:p>
            <a:pPr marL="12700">
              <a:lnSpc>
                <a:spcPct val="100000"/>
              </a:lnSpc>
              <a:spcBef>
                <a:spcPts val="185"/>
              </a:spcBef>
            </a:pPr>
            <a:r>
              <a:rPr sz="800" spc="-135" dirty="0">
                <a:latin typeface="Arial MT"/>
                <a:cs typeface="Arial MT"/>
              </a:rPr>
              <a:t>S</a:t>
            </a:r>
            <a:r>
              <a:rPr sz="800" spc="-45" dirty="0">
                <a:latin typeface="Arial MT"/>
                <a:cs typeface="Arial MT"/>
              </a:rPr>
              <a:t>ou</a:t>
            </a:r>
            <a:r>
              <a:rPr sz="800" spc="-30" dirty="0">
                <a:latin typeface="Arial MT"/>
                <a:cs typeface="Arial MT"/>
              </a:rPr>
              <a:t>r</a:t>
            </a:r>
            <a:r>
              <a:rPr sz="800" spc="-85" dirty="0">
                <a:latin typeface="Arial MT"/>
                <a:cs typeface="Arial MT"/>
              </a:rPr>
              <a:t>c</a:t>
            </a:r>
            <a:r>
              <a:rPr sz="800" spc="-45" dirty="0">
                <a:latin typeface="Arial MT"/>
                <a:cs typeface="Arial MT"/>
              </a:rPr>
              <a:t>e</a:t>
            </a:r>
            <a:r>
              <a:rPr sz="800" spc="-40" dirty="0">
                <a:latin typeface="Arial MT"/>
                <a:cs typeface="Arial MT"/>
              </a:rPr>
              <a:t>:</a:t>
            </a:r>
            <a:r>
              <a:rPr sz="800" spc="-85" dirty="0">
                <a:latin typeface="Arial MT"/>
                <a:cs typeface="Arial MT"/>
              </a:rPr>
              <a:t> </a:t>
            </a:r>
            <a:r>
              <a:rPr sz="800" spc="-100" dirty="0">
                <a:latin typeface="Arial MT"/>
                <a:cs typeface="Arial MT"/>
              </a:rPr>
              <a:t>C</a:t>
            </a:r>
            <a:r>
              <a:rPr sz="800" spc="-45" dirty="0">
                <a:latin typeface="Arial MT"/>
                <a:cs typeface="Arial MT"/>
              </a:rPr>
              <a:t>on</a:t>
            </a:r>
            <a:r>
              <a:rPr sz="800" spc="-85" dirty="0">
                <a:latin typeface="Arial MT"/>
                <a:cs typeface="Arial MT"/>
              </a:rPr>
              <a:t>s</a:t>
            </a:r>
            <a:r>
              <a:rPr sz="800" spc="-45" dirty="0">
                <a:latin typeface="Arial MT"/>
                <a:cs typeface="Arial MT"/>
              </a:rPr>
              <a:t>o</a:t>
            </a:r>
            <a:r>
              <a:rPr sz="800" spc="-20" dirty="0">
                <a:latin typeface="Arial MT"/>
                <a:cs typeface="Arial MT"/>
              </a:rPr>
              <a:t>li</a:t>
            </a:r>
            <a:r>
              <a:rPr sz="800" spc="-45" dirty="0">
                <a:latin typeface="Arial MT"/>
                <a:cs typeface="Arial MT"/>
              </a:rPr>
              <a:t>da</a:t>
            </a:r>
            <a:r>
              <a:rPr sz="800" spc="-65" dirty="0">
                <a:latin typeface="Arial MT"/>
                <a:cs typeface="Arial MT"/>
              </a:rPr>
              <a:t>t</a:t>
            </a:r>
            <a:r>
              <a:rPr sz="800" spc="-45" dirty="0">
                <a:latin typeface="Arial MT"/>
                <a:cs typeface="Arial MT"/>
              </a:rPr>
              <a:t>e</a:t>
            </a:r>
            <a:r>
              <a:rPr sz="800" spc="-80" dirty="0">
                <a:latin typeface="Arial MT"/>
                <a:cs typeface="Arial MT"/>
              </a:rPr>
              <a:t>d</a:t>
            </a:r>
            <a:r>
              <a:rPr sz="800" spc="-105" dirty="0">
                <a:latin typeface="Arial MT"/>
                <a:cs typeface="Arial MT"/>
              </a:rPr>
              <a:t> </a:t>
            </a:r>
            <a:r>
              <a:rPr sz="800" spc="-135" dirty="0">
                <a:latin typeface="Arial MT"/>
                <a:cs typeface="Arial MT"/>
              </a:rPr>
              <a:t>A</a:t>
            </a:r>
            <a:r>
              <a:rPr sz="800" spc="-45" dirty="0">
                <a:latin typeface="Arial MT"/>
                <a:cs typeface="Arial MT"/>
              </a:rPr>
              <a:t>pp</a:t>
            </a:r>
            <a:r>
              <a:rPr sz="800" spc="-30" dirty="0">
                <a:latin typeface="Arial MT"/>
                <a:cs typeface="Arial MT"/>
              </a:rPr>
              <a:t>r</a:t>
            </a:r>
            <a:r>
              <a:rPr sz="800" spc="-125" dirty="0">
                <a:latin typeface="Arial MT"/>
                <a:cs typeface="Arial MT"/>
              </a:rPr>
              <a:t>o</a:t>
            </a:r>
            <a:r>
              <a:rPr sz="800" spc="-45" dirty="0">
                <a:latin typeface="Arial MT"/>
                <a:cs typeface="Arial MT"/>
              </a:rPr>
              <a:t>p</a:t>
            </a:r>
            <a:r>
              <a:rPr sz="800" spc="-30" dirty="0">
                <a:latin typeface="Arial MT"/>
                <a:cs typeface="Arial MT"/>
              </a:rPr>
              <a:t>r</a:t>
            </a:r>
            <a:r>
              <a:rPr sz="800" spc="-100" dirty="0">
                <a:latin typeface="Arial MT"/>
                <a:cs typeface="Arial MT"/>
              </a:rPr>
              <a:t>i</a:t>
            </a:r>
            <a:r>
              <a:rPr sz="800" spc="-45" dirty="0">
                <a:latin typeface="Arial MT"/>
                <a:cs typeface="Arial MT"/>
              </a:rPr>
              <a:t>a</a:t>
            </a:r>
            <a:r>
              <a:rPr sz="800" spc="-65" dirty="0">
                <a:latin typeface="Arial MT"/>
                <a:cs typeface="Arial MT"/>
              </a:rPr>
              <a:t>t</a:t>
            </a:r>
            <a:r>
              <a:rPr sz="800" spc="-20" dirty="0">
                <a:latin typeface="Arial MT"/>
                <a:cs typeface="Arial MT"/>
              </a:rPr>
              <a:t>i</a:t>
            </a:r>
            <a:r>
              <a:rPr sz="800" spc="-45" dirty="0">
                <a:latin typeface="Arial MT"/>
                <a:cs typeface="Arial MT"/>
              </a:rPr>
              <a:t>o</a:t>
            </a:r>
            <a:r>
              <a:rPr sz="800" spc="-125" dirty="0">
                <a:latin typeface="Arial MT"/>
                <a:cs typeface="Arial MT"/>
              </a:rPr>
              <a:t>n</a:t>
            </a:r>
            <a:r>
              <a:rPr sz="800" spc="-75" dirty="0">
                <a:latin typeface="Arial MT"/>
                <a:cs typeface="Arial MT"/>
              </a:rPr>
              <a:t>s</a:t>
            </a:r>
            <a:r>
              <a:rPr sz="800" spc="-70" dirty="0">
                <a:latin typeface="Arial MT"/>
                <a:cs typeface="Arial MT"/>
              </a:rPr>
              <a:t> </a:t>
            </a:r>
            <a:r>
              <a:rPr sz="800" spc="-135" dirty="0">
                <a:latin typeface="Arial MT"/>
                <a:cs typeface="Arial MT"/>
              </a:rPr>
              <a:t>A</a:t>
            </a:r>
            <a:r>
              <a:rPr sz="800" spc="-85" dirty="0">
                <a:latin typeface="Arial MT"/>
                <a:cs typeface="Arial MT"/>
              </a:rPr>
              <a:t>c</a:t>
            </a:r>
            <a:r>
              <a:rPr sz="800" spc="-65" dirty="0">
                <a:latin typeface="Arial MT"/>
                <a:cs typeface="Arial MT"/>
              </a:rPr>
              <a:t>t</a:t>
            </a:r>
            <a:r>
              <a:rPr sz="800" spc="-40" dirty="0">
                <a:latin typeface="Arial MT"/>
                <a:cs typeface="Arial MT"/>
              </a:rPr>
              <a:t>,</a:t>
            </a:r>
            <a:r>
              <a:rPr sz="800" spc="-160" dirty="0">
                <a:latin typeface="Arial MT"/>
                <a:cs typeface="Arial MT"/>
              </a:rPr>
              <a:t> </a:t>
            </a:r>
            <a:r>
              <a:rPr sz="800" spc="-45" dirty="0">
                <a:latin typeface="Arial MT"/>
                <a:cs typeface="Arial MT"/>
              </a:rPr>
              <a:t>2023</a:t>
            </a:r>
            <a:endParaRPr sz="800">
              <a:latin typeface="Arial MT"/>
              <a:cs typeface="Arial MT"/>
            </a:endParaRPr>
          </a:p>
          <a:p>
            <a:pPr marL="12700">
              <a:lnSpc>
                <a:spcPct val="100000"/>
              </a:lnSpc>
              <a:spcBef>
                <a:spcPts val="80"/>
              </a:spcBef>
            </a:pPr>
            <a:r>
              <a:rPr sz="800" spc="-120" dirty="0">
                <a:latin typeface="Arial MT"/>
                <a:cs typeface="Arial MT"/>
              </a:rPr>
              <a:t>PIMCO</a:t>
            </a:r>
            <a:r>
              <a:rPr sz="800" spc="-30"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80" dirty="0">
                <a:latin typeface="Arial MT"/>
                <a:cs typeface="Arial MT"/>
              </a:rPr>
              <a:t> </a:t>
            </a:r>
            <a:r>
              <a:rPr sz="800" spc="-50" dirty="0">
                <a:latin typeface="Arial MT"/>
                <a:cs typeface="Arial MT"/>
              </a:rPr>
              <a:t>provide</a:t>
            </a:r>
            <a:r>
              <a:rPr sz="800" spc="-25" dirty="0">
                <a:latin typeface="Arial MT"/>
                <a:cs typeface="Arial MT"/>
              </a:rPr>
              <a:t> </a:t>
            </a:r>
            <a:r>
              <a:rPr sz="800" spc="-55" dirty="0">
                <a:latin typeface="Arial MT"/>
                <a:cs typeface="Arial MT"/>
              </a:rPr>
              <a:t>legal</a:t>
            </a:r>
            <a:r>
              <a:rPr sz="800" spc="-45" dirty="0">
                <a:latin typeface="Arial MT"/>
                <a:cs typeface="Arial MT"/>
              </a:rPr>
              <a:t> </a:t>
            </a:r>
            <a:r>
              <a:rPr sz="800" spc="-90" dirty="0">
                <a:latin typeface="Arial MT"/>
                <a:cs typeface="Arial MT"/>
              </a:rPr>
              <a:t>or</a:t>
            </a:r>
            <a:r>
              <a:rPr sz="800" spc="-30" dirty="0">
                <a:latin typeface="Arial MT"/>
                <a:cs typeface="Arial MT"/>
              </a:rPr>
              <a:t> </a:t>
            </a:r>
            <a:r>
              <a:rPr sz="800" spc="-65" dirty="0">
                <a:latin typeface="Arial MT"/>
                <a:cs typeface="Arial MT"/>
              </a:rPr>
              <a:t>tax advice.</a:t>
            </a:r>
            <a:r>
              <a:rPr sz="800" spc="-80" dirty="0">
                <a:latin typeface="Arial MT"/>
                <a:cs typeface="Arial MT"/>
              </a:rPr>
              <a:t> </a:t>
            </a:r>
            <a:r>
              <a:rPr sz="800" spc="-70" dirty="0">
                <a:latin typeface="Arial MT"/>
                <a:cs typeface="Arial MT"/>
              </a:rPr>
              <a:t>Please</a:t>
            </a:r>
            <a:r>
              <a:rPr sz="800" spc="-25" dirty="0">
                <a:latin typeface="Arial MT"/>
                <a:cs typeface="Arial MT"/>
              </a:rPr>
              <a:t> </a:t>
            </a:r>
            <a:r>
              <a:rPr sz="800" spc="-65" dirty="0">
                <a:latin typeface="Arial MT"/>
                <a:cs typeface="Arial MT"/>
              </a:rPr>
              <a:t>consult</a:t>
            </a:r>
            <a:r>
              <a:rPr sz="800" spc="-80" dirty="0">
                <a:latin typeface="Arial MT"/>
                <a:cs typeface="Arial MT"/>
              </a:rPr>
              <a:t> </a:t>
            </a:r>
            <a:r>
              <a:rPr sz="800" spc="-55" dirty="0">
                <a:latin typeface="Arial MT"/>
                <a:cs typeface="Arial MT"/>
              </a:rPr>
              <a:t>your</a:t>
            </a:r>
            <a:r>
              <a:rPr sz="800" spc="-120" dirty="0">
                <a:latin typeface="Arial MT"/>
                <a:cs typeface="Arial MT"/>
              </a:rPr>
              <a:t> </a:t>
            </a:r>
            <a:r>
              <a:rPr sz="800" spc="-65" dirty="0">
                <a:latin typeface="Arial MT"/>
                <a:cs typeface="Arial MT"/>
              </a:rPr>
              <a:t>tax</a:t>
            </a:r>
            <a:r>
              <a:rPr sz="800" spc="15" dirty="0">
                <a:latin typeface="Arial MT"/>
                <a:cs typeface="Arial MT"/>
              </a:rPr>
              <a:t> </a:t>
            </a:r>
            <a:r>
              <a:rPr sz="800" spc="-80" dirty="0">
                <a:latin typeface="Arial MT"/>
                <a:cs typeface="Arial MT"/>
              </a:rPr>
              <a:t>and/or</a:t>
            </a:r>
            <a:r>
              <a:rPr sz="800" spc="-30" dirty="0">
                <a:latin typeface="Arial MT"/>
                <a:cs typeface="Arial MT"/>
              </a:rPr>
              <a:t> </a:t>
            </a:r>
            <a:r>
              <a:rPr sz="800" spc="-55" dirty="0">
                <a:latin typeface="Arial MT"/>
                <a:cs typeface="Arial MT"/>
              </a:rPr>
              <a:t>legal</a:t>
            </a:r>
            <a:r>
              <a:rPr sz="800" spc="-45" dirty="0">
                <a:latin typeface="Arial MT"/>
                <a:cs typeface="Arial MT"/>
              </a:rPr>
              <a:t> </a:t>
            </a:r>
            <a:r>
              <a:rPr sz="800" spc="-80" dirty="0">
                <a:latin typeface="Arial MT"/>
                <a:cs typeface="Arial MT"/>
              </a:rPr>
              <a:t>counsel</a:t>
            </a:r>
            <a:r>
              <a:rPr sz="800" spc="-45" dirty="0">
                <a:latin typeface="Arial MT"/>
                <a:cs typeface="Arial MT"/>
              </a:rPr>
              <a:t> </a:t>
            </a:r>
            <a:r>
              <a:rPr sz="800" spc="-55" dirty="0">
                <a:latin typeface="Arial MT"/>
                <a:cs typeface="Arial MT"/>
              </a:rPr>
              <a:t>for</a:t>
            </a:r>
            <a:r>
              <a:rPr sz="800" spc="-35" dirty="0">
                <a:latin typeface="Arial MT"/>
                <a:cs typeface="Arial MT"/>
              </a:rPr>
              <a:t> </a:t>
            </a:r>
            <a:r>
              <a:rPr sz="800" spc="-55" dirty="0">
                <a:latin typeface="Arial MT"/>
                <a:cs typeface="Arial MT"/>
              </a:rPr>
              <a:t>specific</a:t>
            </a:r>
            <a:r>
              <a:rPr sz="800" spc="-65" dirty="0">
                <a:latin typeface="Arial MT"/>
                <a:cs typeface="Arial MT"/>
              </a:rPr>
              <a:t> tax</a:t>
            </a:r>
            <a:r>
              <a:rPr sz="800" spc="-60" dirty="0">
                <a:latin typeface="Arial MT"/>
                <a:cs typeface="Arial MT"/>
              </a:rPr>
              <a:t> </a:t>
            </a:r>
            <a:r>
              <a:rPr sz="800" spc="-50" dirty="0">
                <a:latin typeface="Arial MT"/>
                <a:cs typeface="Arial MT"/>
              </a:rPr>
              <a:t>or</a:t>
            </a:r>
            <a:r>
              <a:rPr sz="800" spc="-35" dirty="0">
                <a:latin typeface="Arial MT"/>
                <a:cs typeface="Arial MT"/>
              </a:rPr>
              <a:t> </a:t>
            </a:r>
            <a:r>
              <a:rPr sz="800" spc="-70" dirty="0">
                <a:latin typeface="Arial MT"/>
                <a:cs typeface="Arial MT"/>
              </a:rPr>
              <a:t>legal</a:t>
            </a:r>
            <a:r>
              <a:rPr sz="800" spc="-45" dirty="0">
                <a:latin typeface="Arial MT"/>
                <a:cs typeface="Arial MT"/>
              </a:rPr>
              <a:t> </a:t>
            </a:r>
            <a:r>
              <a:rPr sz="800" spc="-65" dirty="0">
                <a:latin typeface="Arial MT"/>
                <a:cs typeface="Arial MT"/>
              </a:rPr>
              <a:t>questions </a:t>
            </a:r>
            <a:r>
              <a:rPr sz="800" spc="-85" dirty="0">
                <a:latin typeface="Arial MT"/>
                <a:cs typeface="Arial MT"/>
              </a:rPr>
              <a:t>and</a:t>
            </a:r>
            <a:r>
              <a:rPr sz="800" spc="-20" dirty="0">
                <a:latin typeface="Arial MT"/>
                <a:cs typeface="Arial MT"/>
              </a:rPr>
              <a:t> </a:t>
            </a:r>
            <a:r>
              <a:rPr sz="800" spc="-90" dirty="0">
                <a:latin typeface="Arial MT"/>
                <a:cs typeface="Arial MT"/>
              </a:rPr>
              <a:t>concerns</a:t>
            </a:r>
            <a:endParaRPr sz="800">
              <a:latin typeface="Arial MT"/>
              <a:cs typeface="Arial MT"/>
            </a:endParaRPr>
          </a:p>
        </p:txBody>
      </p:sp>
      <p:sp>
        <p:nvSpPr>
          <p:cNvPr id="4" name="object 4"/>
          <p:cNvSpPr/>
          <p:nvPr/>
        </p:nvSpPr>
        <p:spPr>
          <a:xfrm>
            <a:off x="304800" y="1808479"/>
            <a:ext cx="9072880" cy="3444240"/>
          </a:xfrm>
          <a:custGeom>
            <a:avLst/>
            <a:gdLst/>
            <a:ahLst/>
            <a:cxnLst/>
            <a:rect l="l" t="t" r="r" b="b"/>
            <a:pathLst>
              <a:path w="9072880" h="3444240">
                <a:moveTo>
                  <a:pt x="9072880" y="0"/>
                </a:moveTo>
                <a:lnTo>
                  <a:pt x="0" y="0"/>
                </a:lnTo>
                <a:lnTo>
                  <a:pt x="0" y="3444240"/>
                </a:lnTo>
                <a:lnTo>
                  <a:pt x="9072880" y="3444240"/>
                </a:lnTo>
                <a:lnTo>
                  <a:pt x="9072880" y="0"/>
                </a:lnTo>
                <a:close/>
              </a:path>
            </a:pathLst>
          </a:custGeom>
          <a:solidFill>
            <a:srgbClr val="F1F1F1"/>
          </a:solidFill>
        </p:spPr>
        <p:txBody>
          <a:bodyPr wrap="square" lIns="0" tIns="0" rIns="0" bIns="0" rtlCol="0"/>
          <a:lstStyle/>
          <a:p>
            <a:endParaRPr/>
          </a:p>
        </p:txBody>
      </p:sp>
      <p:sp>
        <p:nvSpPr>
          <p:cNvPr id="5" name="object 5"/>
          <p:cNvSpPr txBox="1"/>
          <p:nvPr/>
        </p:nvSpPr>
        <p:spPr>
          <a:xfrm>
            <a:off x="289559" y="1070673"/>
            <a:ext cx="8677275" cy="4057650"/>
          </a:xfrm>
          <a:prstGeom prst="rect">
            <a:avLst/>
          </a:prstGeom>
        </p:spPr>
        <p:txBody>
          <a:bodyPr vert="horz" wrap="square" lIns="0" tIns="11430" rIns="0" bIns="0" rtlCol="0">
            <a:spAutoFit/>
          </a:bodyPr>
          <a:lstStyle/>
          <a:p>
            <a:pPr marL="12700">
              <a:lnSpc>
                <a:spcPct val="100000"/>
              </a:lnSpc>
              <a:spcBef>
                <a:spcPts val="90"/>
              </a:spcBef>
            </a:pPr>
            <a:r>
              <a:rPr sz="1850" spc="-35" dirty="0">
                <a:solidFill>
                  <a:srgbClr val="52555A"/>
                </a:solidFill>
                <a:latin typeface="Arial MT"/>
                <a:cs typeface="Arial MT"/>
              </a:rPr>
              <a:t>A</a:t>
            </a:r>
            <a:r>
              <a:rPr sz="1850" spc="-70" dirty="0">
                <a:solidFill>
                  <a:srgbClr val="52555A"/>
                </a:solidFill>
                <a:latin typeface="Arial MT"/>
                <a:cs typeface="Arial MT"/>
              </a:rPr>
              <a:t>dd</a:t>
            </a:r>
            <a:r>
              <a:rPr sz="1850" spc="-15" dirty="0">
                <a:solidFill>
                  <a:srgbClr val="52555A"/>
                </a:solidFill>
                <a:latin typeface="Arial MT"/>
                <a:cs typeface="Arial MT"/>
              </a:rPr>
              <a:t>i</a:t>
            </a:r>
            <a:r>
              <a:rPr sz="1850" spc="-35" dirty="0">
                <a:solidFill>
                  <a:srgbClr val="52555A"/>
                </a:solidFill>
                <a:latin typeface="Arial MT"/>
                <a:cs typeface="Arial MT"/>
              </a:rPr>
              <a:t>t</a:t>
            </a:r>
            <a:r>
              <a:rPr sz="1850" spc="-15" dirty="0">
                <a:solidFill>
                  <a:srgbClr val="52555A"/>
                </a:solidFill>
                <a:latin typeface="Arial MT"/>
                <a:cs typeface="Arial MT"/>
              </a:rPr>
              <a:t>i</a:t>
            </a:r>
            <a:r>
              <a:rPr sz="1850" spc="10" dirty="0">
                <a:solidFill>
                  <a:srgbClr val="52555A"/>
                </a:solidFill>
                <a:latin typeface="Arial MT"/>
                <a:cs typeface="Arial MT"/>
              </a:rPr>
              <a:t>o</a:t>
            </a:r>
            <a:r>
              <a:rPr sz="1850" spc="-70" dirty="0">
                <a:solidFill>
                  <a:srgbClr val="52555A"/>
                </a:solidFill>
                <a:latin typeface="Arial MT"/>
                <a:cs typeface="Arial MT"/>
              </a:rPr>
              <a:t>n</a:t>
            </a:r>
            <a:r>
              <a:rPr sz="1850" spc="10" dirty="0">
                <a:solidFill>
                  <a:srgbClr val="52555A"/>
                </a:solidFill>
                <a:latin typeface="Arial MT"/>
                <a:cs typeface="Arial MT"/>
              </a:rPr>
              <a:t>a</a:t>
            </a:r>
            <a:r>
              <a:rPr sz="1850" spc="-5" dirty="0">
                <a:solidFill>
                  <a:srgbClr val="52555A"/>
                </a:solidFill>
                <a:latin typeface="Arial MT"/>
                <a:cs typeface="Arial MT"/>
              </a:rPr>
              <a:t>l</a:t>
            </a:r>
            <a:r>
              <a:rPr sz="1850" spc="40" dirty="0">
                <a:solidFill>
                  <a:srgbClr val="52555A"/>
                </a:solidFill>
                <a:latin typeface="Arial MT"/>
                <a:cs typeface="Arial MT"/>
              </a:rPr>
              <a:t> </a:t>
            </a:r>
            <a:r>
              <a:rPr sz="1850" spc="10" dirty="0">
                <a:solidFill>
                  <a:srgbClr val="52555A"/>
                </a:solidFill>
                <a:latin typeface="Arial MT"/>
                <a:cs typeface="Arial MT"/>
              </a:rPr>
              <a:t>a</a:t>
            </a:r>
            <a:r>
              <a:rPr sz="1850" spc="30" dirty="0">
                <a:solidFill>
                  <a:srgbClr val="52555A"/>
                </a:solidFill>
                <a:latin typeface="Arial MT"/>
                <a:cs typeface="Arial MT"/>
              </a:rPr>
              <a:t>cc</a:t>
            </a:r>
            <a:r>
              <a:rPr sz="1850" spc="10" dirty="0">
                <a:solidFill>
                  <a:srgbClr val="52555A"/>
                </a:solidFill>
                <a:latin typeface="Arial MT"/>
                <a:cs typeface="Arial MT"/>
              </a:rPr>
              <a:t>e</a:t>
            </a:r>
            <a:r>
              <a:rPr sz="1850" spc="30" dirty="0">
                <a:solidFill>
                  <a:srgbClr val="52555A"/>
                </a:solidFill>
                <a:latin typeface="Arial MT"/>
                <a:cs typeface="Arial MT"/>
              </a:rPr>
              <a:t>s</a:t>
            </a:r>
            <a:r>
              <a:rPr sz="1850" spc="-5" dirty="0">
                <a:solidFill>
                  <a:srgbClr val="52555A"/>
                </a:solidFill>
                <a:latin typeface="Arial MT"/>
                <a:cs typeface="Arial MT"/>
              </a:rPr>
              <a:t>s</a:t>
            </a:r>
            <a:r>
              <a:rPr sz="1850" spc="-235" dirty="0">
                <a:solidFill>
                  <a:srgbClr val="52555A"/>
                </a:solidFill>
                <a:latin typeface="Arial MT"/>
                <a:cs typeface="Arial MT"/>
              </a:rPr>
              <a:t> </a:t>
            </a:r>
            <a:r>
              <a:rPr sz="1850" spc="-35" dirty="0">
                <a:solidFill>
                  <a:srgbClr val="52555A"/>
                </a:solidFill>
                <a:latin typeface="Arial MT"/>
                <a:cs typeface="Arial MT"/>
              </a:rPr>
              <a:t>t</a:t>
            </a:r>
            <a:r>
              <a:rPr sz="1850" spc="-5" dirty="0">
                <a:solidFill>
                  <a:srgbClr val="52555A"/>
                </a:solidFill>
                <a:latin typeface="Arial MT"/>
                <a:cs typeface="Arial MT"/>
              </a:rPr>
              <a:t>o</a:t>
            </a:r>
            <a:r>
              <a:rPr sz="1850" spc="-100" dirty="0">
                <a:solidFill>
                  <a:srgbClr val="52555A"/>
                </a:solidFill>
                <a:latin typeface="Arial MT"/>
                <a:cs typeface="Arial MT"/>
              </a:rPr>
              <a:t> </a:t>
            </a:r>
            <a:r>
              <a:rPr sz="1850" spc="40" dirty="0">
                <a:solidFill>
                  <a:srgbClr val="52555A"/>
                </a:solidFill>
                <a:latin typeface="Arial MT"/>
                <a:cs typeface="Arial MT"/>
              </a:rPr>
              <a:t>f</a:t>
            </a:r>
            <a:r>
              <a:rPr sz="1850" spc="-70" dirty="0">
                <a:solidFill>
                  <a:srgbClr val="52555A"/>
                </a:solidFill>
                <a:latin typeface="Arial MT"/>
                <a:cs typeface="Arial MT"/>
              </a:rPr>
              <a:t>und</a:t>
            </a:r>
            <a:r>
              <a:rPr sz="1850" spc="-5" dirty="0">
                <a:solidFill>
                  <a:srgbClr val="52555A"/>
                </a:solidFill>
                <a:latin typeface="Arial MT"/>
                <a:cs typeface="Arial MT"/>
              </a:rPr>
              <a:t>s</a:t>
            </a:r>
            <a:r>
              <a:rPr sz="1850" spc="5" dirty="0">
                <a:solidFill>
                  <a:srgbClr val="52555A"/>
                </a:solidFill>
                <a:latin typeface="Arial MT"/>
                <a:cs typeface="Arial MT"/>
              </a:rPr>
              <a:t> </a:t>
            </a:r>
            <a:r>
              <a:rPr sz="1850" spc="-35" dirty="0">
                <a:solidFill>
                  <a:srgbClr val="52555A"/>
                </a:solidFill>
                <a:latin typeface="Arial MT"/>
                <a:cs typeface="Arial MT"/>
              </a:rPr>
              <a:t>t</a:t>
            </a:r>
            <a:r>
              <a:rPr sz="1850" spc="-5" dirty="0">
                <a:solidFill>
                  <a:srgbClr val="52555A"/>
                </a:solidFill>
                <a:latin typeface="Arial MT"/>
                <a:cs typeface="Arial MT"/>
              </a:rPr>
              <a:t>o</a:t>
            </a:r>
            <a:r>
              <a:rPr sz="1850" spc="-15" dirty="0">
                <a:solidFill>
                  <a:srgbClr val="52555A"/>
                </a:solidFill>
                <a:latin typeface="Arial MT"/>
                <a:cs typeface="Arial MT"/>
              </a:rPr>
              <a:t> </a:t>
            </a:r>
            <a:r>
              <a:rPr sz="1850" spc="10" dirty="0">
                <a:solidFill>
                  <a:srgbClr val="52555A"/>
                </a:solidFill>
                <a:latin typeface="Arial MT"/>
                <a:cs typeface="Arial MT"/>
              </a:rPr>
              <a:t>e</a:t>
            </a:r>
            <a:r>
              <a:rPr sz="1850" spc="-70" dirty="0">
                <a:solidFill>
                  <a:srgbClr val="52555A"/>
                </a:solidFill>
                <a:latin typeface="Arial MT"/>
                <a:cs typeface="Arial MT"/>
              </a:rPr>
              <a:t>n</a:t>
            </a:r>
            <a:r>
              <a:rPr sz="1850" spc="30" dirty="0">
                <a:solidFill>
                  <a:srgbClr val="52555A"/>
                </a:solidFill>
                <a:latin typeface="Arial MT"/>
                <a:cs typeface="Arial MT"/>
              </a:rPr>
              <a:t>c</a:t>
            </a:r>
            <a:r>
              <a:rPr sz="1850" spc="10" dirty="0">
                <a:solidFill>
                  <a:srgbClr val="52555A"/>
                </a:solidFill>
                <a:latin typeface="Arial MT"/>
                <a:cs typeface="Arial MT"/>
              </a:rPr>
              <a:t>o</a:t>
            </a:r>
            <a:r>
              <a:rPr sz="1850" spc="-70" dirty="0">
                <a:solidFill>
                  <a:srgbClr val="52555A"/>
                </a:solidFill>
                <a:latin typeface="Arial MT"/>
                <a:cs typeface="Arial MT"/>
              </a:rPr>
              <a:t>u</a:t>
            </a:r>
            <a:r>
              <a:rPr sz="1850" spc="20" dirty="0">
                <a:solidFill>
                  <a:srgbClr val="52555A"/>
                </a:solidFill>
                <a:latin typeface="Arial MT"/>
                <a:cs typeface="Arial MT"/>
              </a:rPr>
              <a:t>r</a:t>
            </a:r>
            <a:r>
              <a:rPr sz="1850" spc="10" dirty="0">
                <a:solidFill>
                  <a:srgbClr val="52555A"/>
                </a:solidFill>
                <a:latin typeface="Arial MT"/>
                <a:cs typeface="Arial MT"/>
              </a:rPr>
              <a:t>a</a:t>
            </a:r>
            <a:r>
              <a:rPr sz="1850" spc="-70" dirty="0">
                <a:solidFill>
                  <a:srgbClr val="52555A"/>
                </a:solidFill>
                <a:latin typeface="Arial MT"/>
                <a:cs typeface="Arial MT"/>
              </a:rPr>
              <a:t>g</a:t>
            </a:r>
            <a:r>
              <a:rPr sz="1850" spc="-5" dirty="0">
                <a:solidFill>
                  <a:srgbClr val="52555A"/>
                </a:solidFill>
                <a:latin typeface="Arial MT"/>
                <a:cs typeface="Arial MT"/>
              </a:rPr>
              <a:t>e</a:t>
            </a:r>
            <a:r>
              <a:rPr sz="1850" spc="-100" dirty="0">
                <a:solidFill>
                  <a:srgbClr val="52555A"/>
                </a:solidFill>
                <a:latin typeface="Arial MT"/>
                <a:cs typeface="Arial MT"/>
              </a:rPr>
              <a:t> </a:t>
            </a:r>
            <a:r>
              <a:rPr sz="1850" spc="20" dirty="0">
                <a:solidFill>
                  <a:srgbClr val="52555A"/>
                </a:solidFill>
                <a:latin typeface="Arial MT"/>
                <a:cs typeface="Arial MT"/>
              </a:rPr>
              <a:t>r</a:t>
            </a:r>
            <a:r>
              <a:rPr sz="1850" spc="10" dirty="0">
                <a:solidFill>
                  <a:srgbClr val="52555A"/>
                </a:solidFill>
                <a:latin typeface="Arial MT"/>
                <a:cs typeface="Arial MT"/>
              </a:rPr>
              <a:t>e</a:t>
            </a:r>
            <a:r>
              <a:rPr sz="1850" spc="-35" dirty="0">
                <a:solidFill>
                  <a:srgbClr val="52555A"/>
                </a:solidFill>
                <a:latin typeface="Arial MT"/>
                <a:cs typeface="Arial MT"/>
              </a:rPr>
              <a:t>t</a:t>
            </a:r>
            <a:r>
              <a:rPr sz="1850" spc="-15" dirty="0">
                <a:solidFill>
                  <a:srgbClr val="52555A"/>
                </a:solidFill>
                <a:latin typeface="Arial MT"/>
                <a:cs typeface="Arial MT"/>
              </a:rPr>
              <a:t>i</a:t>
            </a:r>
            <a:r>
              <a:rPr sz="1850" spc="20" dirty="0">
                <a:solidFill>
                  <a:srgbClr val="52555A"/>
                </a:solidFill>
                <a:latin typeface="Arial MT"/>
                <a:cs typeface="Arial MT"/>
              </a:rPr>
              <a:t>r</a:t>
            </a:r>
            <a:r>
              <a:rPr sz="1850" spc="10" dirty="0">
                <a:solidFill>
                  <a:srgbClr val="52555A"/>
                </a:solidFill>
                <a:latin typeface="Arial MT"/>
                <a:cs typeface="Arial MT"/>
              </a:rPr>
              <a:t>e</a:t>
            </a:r>
            <a:r>
              <a:rPr sz="1850" spc="-105" dirty="0">
                <a:solidFill>
                  <a:srgbClr val="52555A"/>
                </a:solidFill>
                <a:latin typeface="Arial MT"/>
                <a:cs typeface="Arial MT"/>
              </a:rPr>
              <a:t>m</a:t>
            </a:r>
            <a:r>
              <a:rPr sz="1850" spc="10" dirty="0">
                <a:solidFill>
                  <a:srgbClr val="52555A"/>
                </a:solidFill>
                <a:latin typeface="Arial MT"/>
                <a:cs typeface="Arial MT"/>
              </a:rPr>
              <a:t>e</a:t>
            </a:r>
            <a:r>
              <a:rPr sz="1850" spc="-70" dirty="0">
                <a:solidFill>
                  <a:srgbClr val="52555A"/>
                </a:solidFill>
                <a:latin typeface="Arial MT"/>
                <a:cs typeface="Arial MT"/>
              </a:rPr>
              <a:t>n</a:t>
            </a:r>
            <a:r>
              <a:rPr sz="1850" spc="-5" dirty="0">
                <a:solidFill>
                  <a:srgbClr val="52555A"/>
                </a:solidFill>
                <a:latin typeface="Arial MT"/>
                <a:cs typeface="Arial MT"/>
              </a:rPr>
              <a:t>t</a:t>
            </a:r>
            <a:r>
              <a:rPr sz="1850" spc="-145" dirty="0">
                <a:solidFill>
                  <a:srgbClr val="52555A"/>
                </a:solidFill>
                <a:latin typeface="Arial MT"/>
                <a:cs typeface="Arial MT"/>
              </a:rPr>
              <a:t> </a:t>
            </a:r>
            <a:r>
              <a:rPr sz="1850" spc="30" dirty="0">
                <a:solidFill>
                  <a:srgbClr val="52555A"/>
                </a:solidFill>
                <a:latin typeface="Arial MT"/>
                <a:cs typeface="Arial MT"/>
              </a:rPr>
              <a:t>s</a:t>
            </a:r>
            <a:r>
              <a:rPr sz="1850" spc="10" dirty="0">
                <a:solidFill>
                  <a:srgbClr val="52555A"/>
                </a:solidFill>
                <a:latin typeface="Arial MT"/>
                <a:cs typeface="Arial MT"/>
              </a:rPr>
              <a:t>a</a:t>
            </a:r>
            <a:r>
              <a:rPr sz="1850" spc="-45" dirty="0">
                <a:solidFill>
                  <a:srgbClr val="52555A"/>
                </a:solidFill>
                <a:latin typeface="Arial MT"/>
                <a:cs typeface="Arial MT"/>
              </a:rPr>
              <a:t>v</a:t>
            </a:r>
            <a:r>
              <a:rPr sz="1850" spc="-15" dirty="0">
                <a:solidFill>
                  <a:srgbClr val="52555A"/>
                </a:solidFill>
                <a:latin typeface="Arial MT"/>
                <a:cs typeface="Arial MT"/>
              </a:rPr>
              <a:t>i</a:t>
            </a:r>
            <a:r>
              <a:rPr sz="1850" spc="-70" dirty="0">
                <a:solidFill>
                  <a:srgbClr val="52555A"/>
                </a:solidFill>
                <a:latin typeface="Arial MT"/>
                <a:cs typeface="Arial MT"/>
              </a:rPr>
              <a:t>ng</a:t>
            </a:r>
            <a:r>
              <a:rPr sz="1850" spc="-5" dirty="0">
                <a:solidFill>
                  <a:srgbClr val="52555A"/>
                </a:solidFill>
                <a:latin typeface="Arial MT"/>
                <a:cs typeface="Arial MT"/>
              </a:rPr>
              <a:t>s</a:t>
            </a:r>
            <a:endParaRPr sz="1850">
              <a:latin typeface="Arial MT"/>
              <a:cs typeface="Arial MT"/>
            </a:endParaRPr>
          </a:p>
          <a:p>
            <a:pPr>
              <a:lnSpc>
                <a:spcPct val="100000"/>
              </a:lnSpc>
            </a:pPr>
            <a:endParaRPr sz="2000">
              <a:latin typeface="Arial MT"/>
              <a:cs typeface="Arial MT"/>
            </a:endParaRPr>
          </a:p>
          <a:p>
            <a:pPr>
              <a:lnSpc>
                <a:spcPct val="100000"/>
              </a:lnSpc>
              <a:spcBef>
                <a:spcPts val="5"/>
              </a:spcBef>
            </a:pPr>
            <a:endParaRPr sz="1600">
              <a:latin typeface="Arial MT"/>
              <a:cs typeface="Arial MT"/>
            </a:endParaRPr>
          </a:p>
          <a:p>
            <a:pPr marL="104139">
              <a:lnSpc>
                <a:spcPct val="100000"/>
              </a:lnSpc>
            </a:pPr>
            <a:r>
              <a:rPr sz="1600" b="1" spc="-15" dirty="0">
                <a:latin typeface="Arial"/>
                <a:cs typeface="Arial"/>
              </a:rPr>
              <a:t>In-service</a:t>
            </a:r>
            <a:r>
              <a:rPr sz="1600" b="1" spc="110" dirty="0">
                <a:latin typeface="Arial"/>
                <a:cs typeface="Arial"/>
              </a:rPr>
              <a:t> </a:t>
            </a:r>
            <a:r>
              <a:rPr sz="1600" b="1" spc="-20" dirty="0">
                <a:latin typeface="Arial"/>
                <a:cs typeface="Arial"/>
              </a:rPr>
              <a:t>emergency</a:t>
            </a:r>
            <a:r>
              <a:rPr sz="1600" b="1" spc="114" dirty="0">
                <a:latin typeface="Arial"/>
                <a:cs typeface="Arial"/>
              </a:rPr>
              <a:t> </a:t>
            </a:r>
            <a:r>
              <a:rPr sz="1600" b="1" spc="-20" dirty="0">
                <a:latin typeface="Arial"/>
                <a:cs typeface="Arial"/>
              </a:rPr>
              <a:t>savings</a:t>
            </a:r>
            <a:r>
              <a:rPr sz="1600" b="1" spc="110" dirty="0">
                <a:latin typeface="Arial"/>
                <a:cs typeface="Arial"/>
              </a:rPr>
              <a:t> </a:t>
            </a:r>
            <a:r>
              <a:rPr sz="1600" b="1" spc="-20" dirty="0">
                <a:latin typeface="Arial"/>
                <a:cs typeface="Arial"/>
              </a:rPr>
              <a:t>withdrawal</a:t>
            </a:r>
            <a:endParaRPr sz="1600">
              <a:latin typeface="Arial"/>
              <a:cs typeface="Arial"/>
            </a:endParaRPr>
          </a:p>
          <a:p>
            <a:pPr marL="389255" indent="-285115">
              <a:lnSpc>
                <a:spcPct val="100000"/>
              </a:lnSpc>
              <a:spcBef>
                <a:spcPts val="645"/>
              </a:spcBef>
              <a:buChar char="•"/>
              <a:tabLst>
                <a:tab pos="388620" algn="l"/>
                <a:tab pos="389255" algn="l"/>
              </a:tabLst>
            </a:pPr>
            <a:r>
              <a:rPr sz="1600" dirty="0">
                <a:latin typeface="Arial MT"/>
                <a:cs typeface="Arial MT"/>
              </a:rPr>
              <a:t>May</a:t>
            </a:r>
            <a:r>
              <a:rPr sz="1600" spc="-45" dirty="0">
                <a:latin typeface="Arial MT"/>
                <a:cs typeface="Arial MT"/>
              </a:rPr>
              <a:t> </a:t>
            </a:r>
            <a:r>
              <a:rPr sz="1600" spc="-10" dirty="0">
                <a:latin typeface="Arial MT"/>
                <a:cs typeface="Arial MT"/>
              </a:rPr>
              <a:t>withdraw</a:t>
            </a:r>
            <a:r>
              <a:rPr sz="1600" spc="80" dirty="0">
                <a:latin typeface="Arial MT"/>
                <a:cs typeface="Arial MT"/>
              </a:rPr>
              <a:t> </a:t>
            </a:r>
            <a:r>
              <a:rPr sz="1600" spc="-50" dirty="0">
                <a:latin typeface="Arial MT"/>
                <a:cs typeface="Arial MT"/>
              </a:rPr>
              <a:t>up</a:t>
            </a:r>
            <a:r>
              <a:rPr sz="1600" spc="110" dirty="0">
                <a:latin typeface="Arial MT"/>
                <a:cs typeface="Arial MT"/>
              </a:rPr>
              <a:t> </a:t>
            </a:r>
            <a:r>
              <a:rPr sz="1600" spc="15" dirty="0">
                <a:latin typeface="Arial MT"/>
                <a:cs typeface="Arial MT"/>
              </a:rPr>
              <a:t>to</a:t>
            </a:r>
            <a:r>
              <a:rPr sz="1600" spc="-55" dirty="0">
                <a:latin typeface="Arial MT"/>
                <a:cs typeface="Arial MT"/>
              </a:rPr>
              <a:t> </a:t>
            </a:r>
            <a:r>
              <a:rPr sz="1600" spc="-5" dirty="0">
                <a:latin typeface="Arial MT"/>
                <a:cs typeface="Arial MT"/>
              </a:rPr>
              <a:t>$1,000</a:t>
            </a:r>
            <a:r>
              <a:rPr sz="1600" spc="25" dirty="0">
                <a:latin typeface="Arial MT"/>
                <a:cs typeface="Arial MT"/>
              </a:rPr>
              <a:t> </a:t>
            </a:r>
            <a:r>
              <a:rPr sz="1600" spc="10" dirty="0">
                <a:latin typeface="Arial MT"/>
                <a:cs typeface="Arial MT"/>
              </a:rPr>
              <a:t>from</a:t>
            </a:r>
            <a:r>
              <a:rPr sz="1600" spc="-95" dirty="0">
                <a:latin typeface="Arial MT"/>
                <a:cs typeface="Arial MT"/>
              </a:rPr>
              <a:t> </a:t>
            </a:r>
            <a:r>
              <a:rPr sz="1600" spc="-25" dirty="0">
                <a:latin typeface="Arial MT"/>
                <a:cs typeface="Arial MT"/>
              </a:rPr>
              <a:t>qualified</a:t>
            </a:r>
            <a:r>
              <a:rPr sz="1600" spc="185" dirty="0">
                <a:latin typeface="Arial MT"/>
                <a:cs typeface="Arial MT"/>
              </a:rPr>
              <a:t> </a:t>
            </a:r>
            <a:r>
              <a:rPr sz="1600" spc="-30" dirty="0">
                <a:latin typeface="Arial MT"/>
                <a:cs typeface="Arial MT"/>
              </a:rPr>
              <a:t>account</a:t>
            </a:r>
            <a:r>
              <a:rPr sz="1600" spc="235" dirty="0">
                <a:latin typeface="Arial MT"/>
                <a:cs typeface="Arial MT"/>
              </a:rPr>
              <a:t> </a:t>
            </a:r>
            <a:r>
              <a:rPr sz="1600" spc="-25" dirty="0">
                <a:latin typeface="Arial MT"/>
                <a:cs typeface="Arial MT"/>
              </a:rPr>
              <a:t>without</a:t>
            </a:r>
            <a:r>
              <a:rPr sz="1600" spc="150" dirty="0">
                <a:latin typeface="Arial MT"/>
                <a:cs typeface="Arial MT"/>
              </a:rPr>
              <a:t> </a:t>
            </a:r>
            <a:r>
              <a:rPr sz="1600" spc="-10" dirty="0">
                <a:latin typeface="Arial MT"/>
                <a:cs typeface="Arial MT"/>
              </a:rPr>
              <a:t>early</a:t>
            </a:r>
            <a:r>
              <a:rPr sz="1600" spc="35" dirty="0">
                <a:latin typeface="Arial MT"/>
                <a:cs typeface="Arial MT"/>
              </a:rPr>
              <a:t> </a:t>
            </a:r>
            <a:r>
              <a:rPr sz="1600" spc="-5" dirty="0">
                <a:latin typeface="Arial MT"/>
                <a:cs typeface="Arial MT"/>
              </a:rPr>
              <a:t>withdrawal</a:t>
            </a:r>
            <a:r>
              <a:rPr sz="1600" dirty="0">
                <a:latin typeface="Arial MT"/>
                <a:cs typeface="Arial MT"/>
              </a:rPr>
              <a:t> </a:t>
            </a:r>
            <a:r>
              <a:rPr sz="1600" spc="-20" dirty="0">
                <a:latin typeface="Arial MT"/>
                <a:cs typeface="Arial MT"/>
              </a:rPr>
              <a:t>penalty</a:t>
            </a:r>
            <a:r>
              <a:rPr sz="1600" spc="114" dirty="0">
                <a:latin typeface="Arial MT"/>
                <a:cs typeface="Arial MT"/>
              </a:rPr>
              <a:t> </a:t>
            </a:r>
            <a:r>
              <a:rPr sz="1600" spc="-5" dirty="0">
                <a:latin typeface="Arial MT"/>
                <a:cs typeface="Arial MT"/>
              </a:rPr>
              <a:t>(2024)</a:t>
            </a:r>
            <a:endParaRPr sz="1600">
              <a:latin typeface="Arial MT"/>
              <a:cs typeface="Arial MT"/>
            </a:endParaRPr>
          </a:p>
          <a:p>
            <a:pPr marL="389255" indent="-285115">
              <a:lnSpc>
                <a:spcPct val="100000"/>
              </a:lnSpc>
              <a:spcBef>
                <a:spcPts val="565"/>
              </a:spcBef>
              <a:buChar char="•"/>
              <a:tabLst>
                <a:tab pos="388620" algn="l"/>
                <a:tab pos="389255" algn="l"/>
              </a:tabLst>
            </a:pPr>
            <a:r>
              <a:rPr sz="1600" spc="-20" dirty="0">
                <a:latin typeface="Arial MT"/>
                <a:cs typeface="Arial MT"/>
              </a:rPr>
              <a:t>Distribution</a:t>
            </a:r>
            <a:r>
              <a:rPr sz="1600" spc="100" dirty="0">
                <a:latin typeface="Arial MT"/>
                <a:cs typeface="Arial MT"/>
              </a:rPr>
              <a:t> </a:t>
            </a:r>
            <a:r>
              <a:rPr sz="1600" spc="-25" dirty="0">
                <a:latin typeface="Arial MT"/>
                <a:cs typeface="Arial MT"/>
              </a:rPr>
              <a:t>may</a:t>
            </a:r>
            <a:r>
              <a:rPr sz="1600" spc="114" dirty="0">
                <a:latin typeface="Arial MT"/>
                <a:cs typeface="Arial MT"/>
              </a:rPr>
              <a:t> </a:t>
            </a:r>
            <a:r>
              <a:rPr sz="1600" spc="-10" dirty="0">
                <a:latin typeface="Arial MT"/>
                <a:cs typeface="Arial MT"/>
              </a:rPr>
              <a:t>be</a:t>
            </a:r>
            <a:r>
              <a:rPr sz="1600" spc="25" dirty="0">
                <a:latin typeface="Arial MT"/>
                <a:cs typeface="Arial MT"/>
              </a:rPr>
              <a:t> </a:t>
            </a:r>
            <a:r>
              <a:rPr sz="1600" spc="-10" dirty="0">
                <a:latin typeface="Arial MT"/>
                <a:cs typeface="Arial MT"/>
              </a:rPr>
              <a:t>repaid</a:t>
            </a:r>
            <a:r>
              <a:rPr sz="1600" spc="20" dirty="0">
                <a:latin typeface="Arial MT"/>
                <a:cs typeface="Arial MT"/>
              </a:rPr>
              <a:t> </a:t>
            </a:r>
            <a:r>
              <a:rPr sz="1600" spc="-20" dirty="0">
                <a:latin typeface="Arial MT"/>
                <a:cs typeface="Arial MT"/>
              </a:rPr>
              <a:t>within</a:t>
            </a:r>
            <a:r>
              <a:rPr sz="1600" spc="25" dirty="0">
                <a:latin typeface="Arial MT"/>
                <a:cs typeface="Arial MT"/>
              </a:rPr>
              <a:t> </a:t>
            </a:r>
            <a:r>
              <a:rPr sz="1600" spc="-15" dirty="0">
                <a:latin typeface="Arial MT"/>
                <a:cs typeface="Arial MT"/>
              </a:rPr>
              <a:t>three</a:t>
            </a:r>
            <a:r>
              <a:rPr sz="1600" spc="105" dirty="0">
                <a:latin typeface="Arial MT"/>
                <a:cs typeface="Arial MT"/>
              </a:rPr>
              <a:t> </a:t>
            </a:r>
            <a:r>
              <a:rPr sz="1600" spc="-5" dirty="0">
                <a:latin typeface="Arial MT"/>
                <a:cs typeface="Arial MT"/>
              </a:rPr>
              <a:t>years</a:t>
            </a:r>
            <a:endParaRPr sz="1600">
              <a:latin typeface="Arial MT"/>
              <a:cs typeface="Arial MT"/>
            </a:endParaRPr>
          </a:p>
          <a:p>
            <a:pPr marL="389255" marR="5080" indent="-285115">
              <a:lnSpc>
                <a:spcPct val="100000"/>
              </a:lnSpc>
              <a:spcBef>
                <a:spcPts val="640"/>
              </a:spcBef>
              <a:buChar char="•"/>
              <a:tabLst>
                <a:tab pos="388620" algn="l"/>
                <a:tab pos="389255" algn="l"/>
              </a:tabLst>
            </a:pPr>
            <a:r>
              <a:rPr sz="1600" spc="-25" dirty="0">
                <a:latin typeface="Arial MT"/>
                <a:cs typeface="Arial MT"/>
              </a:rPr>
              <a:t>One</a:t>
            </a:r>
            <a:r>
              <a:rPr sz="1600" spc="25" dirty="0">
                <a:latin typeface="Arial MT"/>
                <a:cs typeface="Arial MT"/>
              </a:rPr>
              <a:t> </a:t>
            </a:r>
            <a:r>
              <a:rPr sz="1600" spc="-15" dirty="0">
                <a:latin typeface="Arial MT"/>
                <a:cs typeface="Arial MT"/>
              </a:rPr>
              <a:t>distribution</a:t>
            </a:r>
            <a:r>
              <a:rPr sz="1600" spc="190" dirty="0">
                <a:latin typeface="Arial MT"/>
                <a:cs typeface="Arial MT"/>
              </a:rPr>
              <a:t> </a:t>
            </a:r>
            <a:r>
              <a:rPr sz="1600" spc="-20" dirty="0">
                <a:latin typeface="Arial MT"/>
                <a:cs typeface="Arial MT"/>
              </a:rPr>
              <a:t>is</a:t>
            </a:r>
            <a:r>
              <a:rPr sz="1600" spc="40" dirty="0">
                <a:latin typeface="Arial MT"/>
                <a:cs typeface="Arial MT"/>
              </a:rPr>
              <a:t> </a:t>
            </a:r>
            <a:r>
              <a:rPr sz="1600" spc="-15" dirty="0">
                <a:latin typeface="Arial MT"/>
                <a:cs typeface="Arial MT"/>
              </a:rPr>
              <a:t>allowed</a:t>
            </a:r>
            <a:r>
              <a:rPr sz="1600" spc="25" dirty="0">
                <a:latin typeface="Arial MT"/>
                <a:cs typeface="Arial MT"/>
              </a:rPr>
              <a:t> </a:t>
            </a:r>
            <a:r>
              <a:rPr sz="1600" spc="-10" dirty="0">
                <a:latin typeface="Arial MT"/>
                <a:cs typeface="Arial MT"/>
              </a:rPr>
              <a:t>per year</a:t>
            </a:r>
            <a:r>
              <a:rPr sz="1600" spc="60" dirty="0">
                <a:latin typeface="Arial MT"/>
                <a:cs typeface="Arial MT"/>
              </a:rPr>
              <a:t> </a:t>
            </a:r>
            <a:r>
              <a:rPr sz="1600" spc="-20" dirty="0">
                <a:latin typeface="Arial MT"/>
                <a:cs typeface="Arial MT"/>
              </a:rPr>
              <a:t>(subject</a:t>
            </a:r>
            <a:r>
              <a:rPr sz="1600" spc="75" dirty="0">
                <a:latin typeface="Arial MT"/>
                <a:cs typeface="Arial MT"/>
              </a:rPr>
              <a:t> </a:t>
            </a:r>
            <a:r>
              <a:rPr sz="1600" spc="15" dirty="0">
                <a:latin typeface="Arial MT"/>
                <a:cs typeface="Arial MT"/>
              </a:rPr>
              <a:t>to</a:t>
            </a:r>
            <a:r>
              <a:rPr sz="1600" spc="30" dirty="0">
                <a:latin typeface="Arial MT"/>
                <a:cs typeface="Arial MT"/>
              </a:rPr>
              <a:t> </a:t>
            </a:r>
            <a:r>
              <a:rPr sz="1600" spc="-5" dirty="0">
                <a:latin typeface="Arial MT"/>
                <a:cs typeface="Arial MT"/>
              </a:rPr>
              <a:t>three-year</a:t>
            </a:r>
            <a:r>
              <a:rPr sz="1600" spc="60" dirty="0">
                <a:latin typeface="Arial MT"/>
                <a:cs typeface="Arial MT"/>
              </a:rPr>
              <a:t> </a:t>
            </a:r>
            <a:r>
              <a:rPr sz="1600" spc="-30" dirty="0">
                <a:latin typeface="Arial MT"/>
                <a:cs typeface="Arial MT"/>
              </a:rPr>
              <a:t>rule)</a:t>
            </a:r>
            <a:r>
              <a:rPr sz="1600" spc="85" dirty="0">
                <a:latin typeface="Arial MT"/>
                <a:cs typeface="Arial MT"/>
              </a:rPr>
              <a:t> </a:t>
            </a:r>
            <a:r>
              <a:rPr sz="1600" dirty="0">
                <a:latin typeface="Arial MT"/>
                <a:cs typeface="Arial MT"/>
              </a:rPr>
              <a:t>-</a:t>
            </a:r>
            <a:r>
              <a:rPr sz="1600" spc="70" dirty="0">
                <a:latin typeface="Arial MT"/>
                <a:cs typeface="Arial MT"/>
              </a:rPr>
              <a:t> </a:t>
            </a:r>
            <a:r>
              <a:rPr sz="1600" spc="-35" dirty="0">
                <a:latin typeface="Arial MT"/>
                <a:cs typeface="Arial MT"/>
              </a:rPr>
              <a:t>account</a:t>
            </a:r>
            <a:r>
              <a:rPr sz="1600" spc="155" dirty="0">
                <a:latin typeface="Arial MT"/>
                <a:cs typeface="Arial MT"/>
              </a:rPr>
              <a:t> </a:t>
            </a:r>
            <a:r>
              <a:rPr sz="1600" spc="-40" dirty="0">
                <a:latin typeface="Arial MT"/>
                <a:cs typeface="Arial MT"/>
              </a:rPr>
              <a:t>must</a:t>
            </a:r>
            <a:r>
              <a:rPr sz="1600" spc="155" dirty="0">
                <a:latin typeface="Arial MT"/>
                <a:cs typeface="Arial MT"/>
              </a:rPr>
              <a:t> </a:t>
            </a:r>
            <a:r>
              <a:rPr sz="1600" spc="-10" dirty="0">
                <a:latin typeface="Arial MT"/>
                <a:cs typeface="Arial MT"/>
              </a:rPr>
              <a:t>be</a:t>
            </a:r>
            <a:r>
              <a:rPr sz="1600" spc="25" dirty="0">
                <a:latin typeface="Arial MT"/>
                <a:cs typeface="Arial MT"/>
              </a:rPr>
              <a:t> </a:t>
            </a:r>
            <a:r>
              <a:rPr sz="1600" spc="-15" dirty="0">
                <a:latin typeface="Arial MT"/>
                <a:cs typeface="Arial MT"/>
              </a:rPr>
              <a:t>“rebuilt”</a:t>
            </a:r>
            <a:r>
              <a:rPr sz="1600" spc="145" dirty="0">
                <a:latin typeface="Arial MT"/>
                <a:cs typeface="Arial MT"/>
              </a:rPr>
              <a:t> </a:t>
            </a:r>
            <a:r>
              <a:rPr sz="1600" spc="15" dirty="0">
                <a:latin typeface="Arial MT"/>
                <a:cs typeface="Arial MT"/>
              </a:rPr>
              <a:t>to </a:t>
            </a:r>
            <a:r>
              <a:rPr sz="1600" spc="-425" dirty="0">
                <a:latin typeface="Arial MT"/>
                <a:cs typeface="Arial MT"/>
              </a:rPr>
              <a:t> </a:t>
            </a:r>
            <a:r>
              <a:rPr sz="1600" spc="-25" dirty="0">
                <a:latin typeface="Arial MT"/>
                <a:cs typeface="Arial MT"/>
              </a:rPr>
              <a:t>allow</a:t>
            </a:r>
            <a:r>
              <a:rPr sz="1600" spc="75" dirty="0">
                <a:latin typeface="Arial MT"/>
                <a:cs typeface="Arial MT"/>
              </a:rPr>
              <a:t> </a:t>
            </a:r>
            <a:r>
              <a:rPr sz="1600" spc="5" dirty="0">
                <a:latin typeface="Arial MT"/>
                <a:cs typeface="Arial MT"/>
              </a:rPr>
              <a:t>for</a:t>
            </a:r>
            <a:r>
              <a:rPr sz="1600" spc="-20" dirty="0">
                <a:latin typeface="Arial MT"/>
                <a:cs typeface="Arial MT"/>
              </a:rPr>
              <a:t> </a:t>
            </a:r>
            <a:r>
              <a:rPr sz="1600" spc="-25" dirty="0">
                <a:latin typeface="Arial MT"/>
                <a:cs typeface="Arial MT"/>
              </a:rPr>
              <a:t>additional</a:t>
            </a:r>
            <a:r>
              <a:rPr sz="1600" spc="155" dirty="0">
                <a:latin typeface="Arial MT"/>
                <a:cs typeface="Arial MT"/>
              </a:rPr>
              <a:t> </a:t>
            </a:r>
            <a:r>
              <a:rPr sz="1600" spc="-25" dirty="0">
                <a:latin typeface="Arial MT"/>
                <a:cs typeface="Arial MT"/>
              </a:rPr>
              <a:t>distributions</a:t>
            </a:r>
            <a:r>
              <a:rPr sz="1600" spc="195" dirty="0">
                <a:latin typeface="Arial MT"/>
                <a:cs typeface="Arial MT"/>
              </a:rPr>
              <a:t> </a:t>
            </a:r>
            <a:r>
              <a:rPr sz="1600" spc="-30" dirty="0">
                <a:latin typeface="Arial MT"/>
                <a:cs typeface="Arial MT"/>
              </a:rPr>
              <a:t>over</a:t>
            </a:r>
            <a:r>
              <a:rPr sz="1600" spc="135" dirty="0">
                <a:latin typeface="Arial MT"/>
                <a:cs typeface="Arial MT"/>
              </a:rPr>
              <a:t> </a:t>
            </a:r>
            <a:r>
              <a:rPr sz="1600" spc="-50" dirty="0">
                <a:latin typeface="Arial MT"/>
                <a:cs typeface="Arial MT"/>
              </a:rPr>
              <a:t>next</a:t>
            </a:r>
            <a:r>
              <a:rPr sz="1600" spc="145" dirty="0">
                <a:latin typeface="Arial MT"/>
                <a:cs typeface="Arial MT"/>
              </a:rPr>
              <a:t> </a:t>
            </a:r>
            <a:r>
              <a:rPr sz="1600" spc="-15" dirty="0">
                <a:latin typeface="Arial MT"/>
                <a:cs typeface="Arial MT"/>
              </a:rPr>
              <a:t>three</a:t>
            </a:r>
            <a:r>
              <a:rPr sz="1600" spc="25" dirty="0">
                <a:latin typeface="Arial MT"/>
                <a:cs typeface="Arial MT"/>
              </a:rPr>
              <a:t> </a:t>
            </a:r>
            <a:r>
              <a:rPr sz="1600" spc="-5" dirty="0">
                <a:latin typeface="Arial MT"/>
                <a:cs typeface="Arial MT"/>
              </a:rPr>
              <a:t>years</a:t>
            </a:r>
            <a:endParaRPr sz="1600">
              <a:latin typeface="Arial MT"/>
              <a:cs typeface="Arial MT"/>
            </a:endParaRPr>
          </a:p>
          <a:p>
            <a:pPr>
              <a:lnSpc>
                <a:spcPct val="100000"/>
              </a:lnSpc>
              <a:spcBef>
                <a:spcPts val="30"/>
              </a:spcBef>
              <a:buFont typeface="Arial MT"/>
              <a:buChar char="•"/>
            </a:pPr>
            <a:endParaRPr sz="1650">
              <a:latin typeface="Arial MT"/>
              <a:cs typeface="Arial MT"/>
            </a:endParaRPr>
          </a:p>
          <a:p>
            <a:pPr marL="104139">
              <a:lnSpc>
                <a:spcPct val="100000"/>
              </a:lnSpc>
            </a:pPr>
            <a:r>
              <a:rPr sz="1600" b="1" spc="-20" dirty="0">
                <a:latin typeface="Arial"/>
                <a:cs typeface="Arial"/>
              </a:rPr>
              <a:t>Plan-linked</a:t>
            </a:r>
            <a:r>
              <a:rPr sz="1600" b="1" spc="180" dirty="0">
                <a:latin typeface="Arial"/>
                <a:cs typeface="Arial"/>
              </a:rPr>
              <a:t> </a:t>
            </a:r>
            <a:r>
              <a:rPr sz="1600" b="1" spc="-20" dirty="0">
                <a:latin typeface="Arial"/>
                <a:cs typeface="Arial"/>
              </a:rPr>
              <a:t>Emergency</a:t>
            </a:r>
            <a:r>
              <a:rPr sz="1600" b="1" spc="190" dirty="0">
                <a:latin typeface="Arial"/>
                <a:cs typeface="Arial"/>
              </a:rPr>
              <a:t> </a:t>
            </a:r>
            <a:r>
              <a:rPr sz="1600" b="1" spc="-20" dirty="0">
                <a:latin typeface="Arial"/>
                <a:cs typeface="Arial"/>
              </a:rPr>
              <a:t>Savings</a:t>
            </a:r>
            <a:r>
              <a:rPr sz="1600" b="1" spc="30" dirty="0">
                <a:latin typeface="Arial"/>
                <a:cs typeface="Arial"/>
              </a:rPr>
              <a:t> </a:t>
            </a:r>
            <a:r>
              <a:rPr sz="1600" b="1" spc="-30" dirty="0">
                <a:latin typeface="Arial"/>
                <a:cs typeface="Arial"/>
              </a:rPr>
              <a:t>Account</a:t>
            </a:r>
            <a:r>
              <a:rPr sz="1600" b="1" spc="225" dirty="0">
                <a:latin typeface="Arial"/>
                <a:cs typeface="Arial"/>
              </a:rPr>
              <a:t> </a:t>
            </a:r>
            <a:r>
              <a:rPr sz="1600" b="1" spc="-30" dirty="0">
                <a:latin typeface="Arial"/>
                <a:cs typeface="Arial"/>
              </a:rPr>
              <a:t>(PLESA)</a:t>
            </a:r>
            <a:endParaRPr sz="1600">
              <a:latin typeface="Arial"/>
              <a:cs typeface="Arial"/>
            </a:endParaRPr>
          </a:p>
          <a:p>
            <a:pPr marL="389255" indent="-285115">
              <a:lnSpc>
                <a:spcPct val="100000"/>
              </a:lnSpc>
              <a:spcBef>
                <a:spcPts val="565"/>
              </a:spcBef>
              <a:buChar char="•"/>
              <a:tabLst>
                <a:tab pos="388620" algn="l"/>
                <a:tab pos="389255" algn="l"/>
              </a:tabLst>
            </a:pPr>
            <a:r>
              <a:rPr sz="1600" spc="-30" dirty="0">
                <a:latin typeface="Arial MT"/>
                <a:cs typeface="Arial MT"/>
              </a:rPr>
              <a:t>Available</a:t>
            </a:r>
            <a:r>
              <a:rPr sz="1600" spc="135" dirty="0">
                <a:latin typeface="Arial MT"/>
                <a:cs typeface="Arial MT"/>
              </a:rPr>
              <a:t> </a:t>
            </a:r>
            <a:r>
              <a:rPr sz="1600" spc="-10" dirty="0">
                <a:latin typeface="Arial MT"/>
                <a:cs typeface="Arial MT"/>
              </a:rPr>
              <a:t>2024</a:t>
            </a:r>
            <a:endParaRPr sz="1600">
              <a:latin typeface="Arial MT"/>
              <a:cs typeface="Arial MT"/>
            </a:endParaRPr>
          </a:p>
          <a:p>
            <a:pPr marL="389255" indent="-285115">
              <a:lnSpc>
                <a:spcPct val="100000"/>
              </a:lnSpc>
              <a:spcBef>
                <a:spcPts val="645"/>
              </a:spcBef>
              <a:buChar char="•"/>
              <a:tabLst>
                <a:tab pos="388620" algn="l"/>
                <a:tab pos="389255" algn="l"/>
              </a:tabLst>
            </a:pPr>
            <a:r>
              <a:rPr sz="1600" spc="-15" dirty="0">
                <a:latin typeface="Arial MT"/>
                <a:cs typeface="Arial MT"/>
              </a:rPr>
              <a:t>Optional</a:t>
            </a:r>
            <a:r>
              <a:rPr sz="1600" spc="80" dirty="0">
                <a:latin typeface="Arial MT"/>
                <a:cs typeface="Arial MT"/>
              </a:rPr>
              <a:t> </a:t>
            </a:r>
            <a:r>
              <a:rPr sz="1600" spc="-30" dirty="0">
                <a:latin typeface="Arial MT"/>
                <a:cs typeface="Arial MT"/>
              </a:rPr>
              <a:t>plan-linked</a:t>
            </a:r>
            <a:r>
              <a:rPr sz="1600" spc="270" dirty="0">
                <a:latin typeface="Arial MT"/>
                <a:cs typeface="Arial MT"/>
              </a:rPr>
              <a:t> </a:t>
            </a:r>
            <a:r>
              <a:rPr sz="1600" spc="-20" dirty="0">
                <a:latin typeface="Arial MT"/>
                <a:cs typeface="Arial MT"/>
              </a:rPr>
              <a:t>emergency</a:t>
            </a:r>
            <a:r>
              <a:rPr sz="1600" spc="200" dirty="0">
                <a:latin typeface="Arial MT"/>
                <a:cs typeface="Arial MT"/>
              </a:rPr>
              <a:t> </a:t>
            </a:r>
            <a:r>
              <a:rPr sz="1600" spc="-35" dirty="0">
                <a:latin typeface="Arial MT"/>
                <a:cs typeface="Arial MT"/>
              </a:rPr>
              <a:t>savings</a:t>
            </a:r>
            <a:r>
              <a:rPr sz="1600" spc="195" dirty="0">
                <a:latin typeface="Arial MT"/>
                <a:cs typeface="Arial MT"/>
              </a:rPr>
              <a:t> </a:t>
            </a:r>
            <a:r>
              <a:rPr sz="1600" spc="-35" dirty="0">
                <a:latin typeface="Arial MT"/>
                <a:cs typeface="Arial MT"/>
              </a:rPr>
              <a:t>account</a:t>
            </a:r>
            <a:r>
              <a:rPr sz="1600" spc="155" dirty="0">
                <a:latin typeface="Arial MT"/>
                <a:cs typeface="Arial MT"/>
              </a:rPr>
              <a:t> </a:t>
            </a:r>
            <a:r>
              <a:rPr sz="1600" spc="5" dirty="0">
                <a:latin typeface="Arial MT"/>
                <a:cs typeface="Arial MT"/>
              </a:rPr>
              <a:t>for</a:t>
            </a:r>
            <a:r>
              <a:rPr sz="1600" spc="60" dirty="0">
                <a:latin typeface="Arial MT"/>
                <a:cs typeface="Arial MT"/>
              </a:rPr>
              <a:t> </a:t>
            </a:r>
            <a:r>
              <a:rPr sz="1600" spc="-45" dirty="0">
                <a:latin typeface="Arial MT"/>
                <a:cs typeface="Arial MT"/>
              </a:rPr>
              <a:t>non-highly</a:t>
            </a:r>
            <a:r>
              <a:rPr sz="1600" spc="-35" dirty="0">
                <a:latin typeface="Arial MT"/>
                <a:cs typeface="Arial MT"/>
              </a:rPr>
              <a:t> </a:t>
            </a:r>
            <a:r>
              <a:rPr sz="1600" spc="-20" dirty="0">
                <a:latin typeface="Arial MT"/>
                <a:cs typeface="Arial MT"/>
              </a:rPr>
              <a:t>compensated</a:t>
            </a:r>
            <a:r>
              <a:rPr sz="1600" spc="190" dirty="0">
                <a:latin typeface="Arial MT"/>
                <a:cs typeface="Arial MT"/>
              </a:rPr>
              <a:t> </a:t>
            </a:r>
            <a:r>
              <a:rPr sz="1600" spc="-20" dirty="0">
                <a:latin typeface="Arial MT"/>
                <a:cs typeface="Arial MT"/>
              </a:rPr>
              <a:t>employees</a:t>
            </a:r>
            <a:endParaRPr sz="1600">
              <a:latin typeface="Arial MT"/>
              <a:cs typeface="Arial MT"/>
            </a:endParaRPr>
          </a:p>
          <a:p>
            <a:pPr marL="389255" indent="-285115">
              <a:lnSpc>
                <a:spcPct val="100000"/>
              </a:lnSpc>
              <a:spcBef>
                <a:spcPts val="560"/>
              </a:spcBef>
              <a:buChar char="•"/>
              <a:tabLst>
                <a:tab pos="388620" algn="l"/>
                <a:tab pos="389255" algn="l"/>
              </a:tabLst>
            </a:pPr>
            <a:r>
              <a:rPr sz="1600" spc="-30" dirty="0">
                <a:latin typeface="Arial MT"/>
                <a:cs typeface="Arial MT"/>
              </a:rPr>
              <a:t>Contributions</a:t>
            </a:r>
            <a:r>
              <a:rPr sz="1600" spc="270" dirty="0">
                <a:latin typeface="Arial MT"/>
                <a:cs typeface="Arial MT"/>
              </a:rPr>
              <a:t> </a:t>
            </a:r>
            <a:r>
              <a:rPr sz="1600" spc="5" dirty="0">
                <a:latin typeface="Arial MT"/>
                <a:cs typeface="Arial MT"/>
              </a:rPr>
              <a:t>treated</a:t>
            </a:r>
            <a:r>
              <a:rPr sz="1600" spc="-60" dirty="0">
                <a:latin typeface="Arial MT"/>
                <a:cs typeface="Arial MT"/>
              </a:rPr>
              <a:t> </a:t>
            </a:r>
            <a:r>
              <a:rPr sz="1600" spc="-10" dirty="0">
                <a:latin typeface="Arial MT"/>
                <a:cs typeface="Arial MT"/>
              </a:rPr>
              <a:t>as</a:t>
            </a:r>
            <a:r>
              <a:rPr sz="1600" spc="30" dirty="0">
                <a:latin typeface="Arial MT"/>
                <a:cs typeface="Arial MT"/>
              </a:rPr>
              <a:t> </a:t>
            </a:r>
            <a:r>
              <a:rPr sz="1600" spc="-25" dirty="0">
                <a:latin typeface="Arial MT"/>
                <a:cs typeface="Arial MT"/>
              </a:rPr>
              <a:t>Roth,</a:t>
            </a:r>
            <a:r>
              <a:rPr sz="1600" spc="65" dirty="0">
                <a:latin typeface="Arial MT"/>
                <a:cs typeface="Arial MT"/>
              </a:rPr>
              <a:t> </a:t>
            </a:r>
            <a:r>
              <a:rPr sz="1600" spc="-25" dirty="0">
                <a:latin typeface="Arial MT"/>
                <a:cs typeface="Arial MT"/>
              </a:rPr>
              <a:t>eligible</a:t>
            </a:r>
            <a:r>
              <a:rPr sz="1600" spc="180" dirty="0">
                <a:latin typeface="Arial MT"/>
                <a:cs typeface="Arial MT"/>
              </a:rPr>
              <a:t> </a:t>
            </a:r>
            <a:r>
              <a:rPr sz="1600" spc="5" dirty="0">
                <a:latin typeface="Arial MT"/>
                <a:cs typeface="Arial MT"/>
              </a:rPr>
              <a:t>for</a:t>
            </a:r>
            <a:r>
              <a:rPr sz="1600" spc="-15" dirty="0">
                <a:latin typeface="Arial MT"/>
                <a:cs typeface="Arial MT"/>
              </a:rPr>
              <a:t> </a:t>
            </a:r>
            <a:r>
              <a:rPr sz="1600" spc="-25" dirty="0">
                <a:latin typeface="Arial MT"/>
                <a:cs typeface="Arial MT"/>
              </a:rPr>
              <a:t>match,</a:t>
            </a:r>
            <a:r>
              <a:rPr sz="1600" spc="145" dirty="0">
                <a:latin typeface="Arial MT"/>
                <a:cs typeface="Arial MT"/>
              </a:rPr>
              <a:t> </a:t>
            </a:r>
            <a:r>
              <a:rPr sz="1600" spc="-25" dirty="0">
                <a:latin typeface="Arial MT"/>
                <a:cs typeface="Arial MT"/>
              </a:rPr>
              <a:t>max</a:t>
            </a:r>
            <a:r>
              <a:rPr sz="1600" spc="30" dirty="0">
                <a:latin typeface="Arial MT"/>
                <a:cs typeface="Arial MT"/>
              </a:rPr>
              <a:t> </a:t>
            </a:r>
            <a:r>
              <a:rPr sz="1600" spc="-25" dirty="0">
                <a:latin typeface="Arial MT"/>
                <a:cs typeface="Arial MT"/>
              </a:rPr>
              <a:t>balance</a:t>
            </a:r>
            <a:r>
              <a:rPr sz="1600" spc="180" dirty="0">
                <a:latin typeface="Arial MT"/>
                <a:cs typeface="Arial MT"/>
              </a:rPr>
              <a:t> </a:t>
            </a:r>
            <a:r>
              <a:rPr sz="1600" spc="-10" dirty="0">
                <a:latin typeface="Arial MT"/>
                <a:cs typeface="Arial MT"/>
              </a:rPr>
              <a:t>of</a:t>
            </a:r>
            <a:r>
              <a:rPr sz="1600" spc="-15" dirty="0">
                <a:latin typeface="Arial MT"/>
                <a:cs typeface="Arial MT"/>
              </a:rPr>
              <a:t> </a:t>
            </a:r>
            <a:r>
              <a:rPr sz="1600" spc="-5" dirty="0">
                <a:latin typeface="Arial MT"/>
                <a:cs typeface="Arial MT"/>
              </a:rPr>
              <a:t>$2,500</a:t>
            </a:r>
            <a:endParaRPr sz="1600">
              <a:latin typeface="Arial MT"/>
              <a:cs typeface="Arial MT"/>
            </a:endParaRPr>
          </a:p>
          <a:p>
            <a:pPr marL="389255" indent="-285115">
              <a:lnSpc>
                <a:spcPct val="100000"/>
              </a:lnSpc>
              <a:spcBef>
                <a:spcPts val="645"/>
              </a:spcBef>
              <a:buChar char="•"/>
              <a:tabLst>
                <a:tab pos="388620" algn="l"/>
                <a:tab pos="389255" algn="l"/>
              </a:tabLst>
            </a:pPr>
            <a:r>
              <a:rPr sz="1600" spc="-10" dirty="0">
                <a:latin typeface="Arial MT"/>
                <a:cs typeface="Arial MT"/>
              </a:rPr>
              <a:t>Withdrawals</a:t>
            </a:r>
            <a:r>
              <a:rPr sz="1600" spc="30" dirty="0">
                <a:latin typeface="Arial MT"/>
                <a:cs typeface="Arial MT"/>
              </a:rPr>
              <a:t> </a:t>
            </a:r>
            <a:r>
              <a:rPr sz="1600" spc="-5" dirty="0">
                <a:latin typeface="Arial MT"/>
                <a:cs typeface="Arial MT"/>
              </a:rPr>
              <a:t>can</a:t>
            </a:r>
            <a:r>
              <a:rPr sz="1600" spc="25" dirty="0">
                <a:latin typeface="Arial MT"/>
                <a:cs typeface="Arial MT"/>
              </a:rPr>
              <a:t> </a:t>
            </a:r>
            <a:r>
              <a:rPr sz="1600" spc="-25" dirty="0">
                <a:latin typeface="Arial MT"/>
                <a:cs typeface="Arial MT"/>
              </a:rPr>
              <a:t>occur</a:t>
            </a:r>
            <a:r>
              <a:rPr sz="1600" spc="145" dirty="0">
                <a:latin typeface="Arial MT"/>
                <a:cs typeface="Arial MT"/>
              </a:rPr>
              <a:t> </a:t>
            </a:r>
            <a:r>
              <a:rPr sz="1600" spc="-5" dirty="0">
                <a:latin typeface="Arial MT"/>
                <a:cs typeface="Arial MT"/>
              </a:rPr>
              <a:t>at</a:t>
            </a:r>
            <a:r>
              <a:rPr sz="1600" spc="-15" dirty="0">
                <a:latin typeface="Arial MT"/>
                <a:cs typeface="Arial MT"/>
              </a:rPr>
              <a:t> </a:t>
            </a:r>
            <a:r>
              <a:rPr sz="1600" spc="-35" dirty="0">
                <a:latin typeface="Arial MT"/>
                <a:cs typeface="Arial MT"/>
              </a:rPr>
              <a:t>any</a:t>
            </a:r>
            <a:r>
              <a:rPr sz="1600" spc="120" dirty="0">
                <a:latin typeface="Arial MT"/>
                <a:cs typeface="Arial MT"/>
              </a:rPr>
              <a:t> </a:t>
            </a:r>
            <a:r>
              <a:rPr sz="1600" spc="-15" dirty="0">
                <a:latin typeface="Arial MT"/>
                <a:cs typeface="Arial MT"/>
              </a:rPr>
              <a:t>time;</a:t>
            </a:r>
            <a:r>
              <a:rPr sz="1600" spc="70" dirty="0">
                <a:latin typeface="Arial MT"/>
                <a:cs typeface="Arial MT"/>
              </a:rPr>
              <a:t> </a:t>
            </a:r>
            <a:r>
              <a:rPr sz="1600" spc="-25" dirty="0">
                <a:latin typeface="Arial MT"/>
                <a:cs typeface="Arial MT"/>
              </a:rPr>
              <a:t>non-taxable,</a:t>
            </a:r>
            <a:r>
              <a:rPr sz="1600" spc="310" dirty="0">
                <a:latin typeface="Arial MT"/>
                <a:cs typeface="Arial MT"/>
              </a:rPr>
              <a:t> </a:t>
            </a:r>
            <a:r>
              <a:rPr sz="1600" spc="-50" dirty="0">
                <a:latin typeface="Arial MT"/>
                <a:cs typeface="Arial MT"/>
              </a:rPr>
              <a:t>no</a:t>
            </a:r>
            <a:r>
              <a:rPr sz="1600" spc="25" dirty="0">
                <a:latin typeface="Arial MT"/>
                <a:cs typeface="Arial MT"/>
              </a:rPr>
              <a:t> </a:t>
            </a:r>
            <a:r>
              <a:rPr sz="1600" spc="-10" dirty="0">
                <a:latin typeface="Arial MT"/>
                <a:cs typeface="Arial MT"/>
              </a:rPr>
              <a:t>early</a:t>
            </a:r>
            <a:r>
              <a:rPr sz="1600" spc="35" dirty="0">
                <a:latin typeface="Arial MT"/>
                <a:cs typeface="Arial MT"/>
              </a:rPr>
              <a:t> </a:t>
            </a:r>
            <a:r>
              <a:rPr sz="1600" spc="-5" dirty="0">
                <a:latin typeface="Arial MT"/>
                <a:cs typeface="Arial MT"/>
              </a:rPr>
              <a:t>withdrawal</a:t>
            </a:r>
            <a:r>
              <a:rPr sz="1600" dirty="0">
                <a:latin typeface="Arial MT"/>
                <a:cs typeface="Arial MT"/>
              </a:rPr>
              <a:t> </a:t>
            </a:r>
            <a:r>
              <a:rPr sz="1600" spc="-20" dirty="0">
                <a:latin typeface="Arial MT"/>
                <a:cs typeface="Arial MT"/>
              </a:rPr>
              <a:t>penalty</a:t>
            </a:r>
            <a:endParaRPr sz="1600">
              <a:latin typeface="Arial MT"/>
              <a:cs typeface="Arial MT"/>
            </a:endParaRPr>
          </a:p>
        </p:txBody>
      </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12</a:t>
            </a:fld>
            <a:endParaRPr spc="-5" dirty="0"/>
          </a:p>
        </p:txBody>
      </p:sp>
      <p:graphicFrame>
        <p:nvGraphicFramePr>
          <p:cNvPr id="6" name="object 6"/>
          <p:cNvGraphicFramePr>
            <a:graphicFrameLocks noGrp="1"/>
          </p:cNvGraphicFramePr>
          <p:nvPr/>
        </p:nvGraphicFramePr>
        <p:xfrm>
          <a:off x="299726" y="5548312"/>
          <a:ext cx="9084310" cy="751840"/>
        </p:xfrm>
        <a:graphic>
          <a:graphicData uri="http://schemas.openxmlformats.org/drawingml/2006/table">
            <a:tbl>
              <a:tblPr firstRow="1" bandRow="1">
                <a:tableStyleId>{2D5ABB26-0587-4C30-8999-92F81FD0307C}</a:tableStyleId>
              </a:tblPr>
              <a:tblGrid>
                <a:gridCol w="9084310">
                  <a:extLst>
                    <a:ext uri="{9D8B030D-6E8A-4147-A177-3AD203B41FA5}">
                      <a16:colId xmlns:a16="http://schemas.microsoft.com/office/drawing/2014/main" val="20000"/>
                    </a:ext>
                  </a:extLst>
                </a:gridCol>
              </a:tblGrid>
              <a:tr h="390017">
                <a:tc>
                  <a:txBody>
                    <a:bodyPr/>
                    <a:lstStyle/>
                    <a:p>
                      <a:pPr marL="96520">
                        <a:lnSpc>
                          <a:spcPct val="100000"/>
                        </a:lnSpc>
                        <a:spcBef>
                          <a:spcPts val="555"/>
                        </a:spcBef>
                      </a:pPr>
                      <a:r>
                        <a:rPr sz="1600" b="1" spc="-25" dirty="0">
                          <a:solidFill>
                            <a:srgbClr val="FFFFFF"/>
                          </a:solidFill>
                          <a:latin typeface="Arial"/>
                          <a:cs typeface="Arial"/>
                        </a:rPr>
                        <a:t>Planning</a:t>
                      </a:r>
                      <a:r>
                        <a:rPr sz="1600" b="1" spc="125" dirty="0">
                          <a:solidFill>
                            <a:srgbClr val="FFFFFF"/>
                          </a:solidFill>
                          <a:latin typeface="Arial"/>
                          <a:cs typeface="Arial"/>
                        </a:rPr>
                        <a:t> </a:t>
                      </a:r>
                      <a:r>
                        <a:rPr sz="1600" b="1" spc="-15" dirty="0">
                          <a:solidFill>
                            <a:srgbClr val="FFFFFF"/>
                          </a:solidFill>
                          <a:latin typeface="Arial"/>
                          <a:cs typeface="Arial"/>
                        </a:rPr>
                        <a:t>considerations</a:t>
                      </a:r>
                      <a:endParaRPr sz="1600">
                        <a:latin typeface="Arial"/>
                        <a:cs typeface="Arial"/>
                      </a:endParaRPr>
                    </a:p>
                  </a:txBody>
                  <a:tcPr marL="0" marR="0" marT="70485" marB="0">
                    <a:solidFill>
                      <a:srgbClr val="005486"/>
                    </a:solidFill>
                  </a:tcPr>
                </a:tc>
                <a:extLst>
                  <a:ext uri="{0D108BD9-81ED-4DB2-BD59-A6C34878D82A}">
                    <a16:rowId xmlns:a16="http://schemas.microsoft.com/office/drawing/2014/main" val="10000"/>
                  </a:ext>
                </a:extLst>
              </a:tr>
              <a:tr h="358330">
                <a:tc>
                  <a:txBody>
                    <a:bodyPr/>
                    <a:lstStyle/>
                    <a:p>
                      <a:pPr marL="93980">
                        <a:lnSpc>
                          <a:spcPct val="100000"/>
                        </a:lnSpc>
                        <a:spcBef>
                          <a:spcPts val="325"/>
                        </a:spcBef>
                      </a:pPr>
                      <a:r>
                        <a:rPr sz="1500" dirty="0">
                          <a:latin typeface="Arial MT"/>
                          <a:cs typeface="Arial MT"/>
                        </a:rPr>
                        <a:t>New</a:t>
                      </a:r>
                      <a:r>
                        <a:rPr sz="1500" spc="10" dirty="0">
                          <a:latin typeface="Arial MT"/>
                          <a:cs typeface="Arial MT"/>
                        </a:rPr>
                        <a:t> </a:t>
                      </a:r>
                      <a:r>
                        <a:rPr sz="1500" spc="20" dirty="0">
                          <a:latin typeface="Arial MT"/>
                          <a:cs typeface="Arial MT"/>
                        </a:rPr>
                        <a:t>access</a:t>
                      </a:r>
                      <a:r>
                        <a:rPr sz="1500" spc="-135" dirty="0">
                          <a:latin typeface="Arial MT"/>
                          <a:cs typeface="Arial MT"/>
                        </a:rPr>
                        <a:t> </a:t>
                      </a:r>
                      <a:r>
                        <a:rPr sz="1500" spc="-5" dirty="0">
                          <a:latin typeface="Arial MT"/>
                          <a:cs typeface="Arial MT"/>
                        </a:rPr>
                        <a:t>may</a:t>
                      </a:r>
                      <a:r>
                        <a:rPr sz="1500" spc="-50" dirty="0">
                          <a:latin typeface="Arial MT"/>
                          <a:cs typeface="Arial MT"/>
                        </a:rPr>
                        <a:t> </a:t>
                      </a:r>
                      <a:r>
                        <a:rPr sz="1500" dirty="0">
                          <a:latin typeface="Arial MT"/>
                          <a:cs typeface="Arial MT"/>
                        </a:rPr>
                        <a:t>encourage</a:t>
                      </a:r>
                      <a:r>
                        <a:rPr sz="1500" spc="-55" dirty="0">
                          <a:latin typeface="Arial MT"/>
                          <a:cs typeface="Arial MT"/>
                        </a:rPr>
                        <a:t> </a:t>
                      </a:r>
                      <a:r>
                        <a:rPr sz="1500" spc="5" dirty="0">
                          <a:latin typeface="Arial MT"/>
                          <a:cs typeface="Arial MT"/>
                        </a:rPr>
                        <a:t>increased</a:t>
                      </a:r>
                      <a:r>
                        <a:rPr sz="1500" spc="-55" dirty="0">
                          <a:latin typeface="Arial MT"/>
                          <a:cs typeface="Arial MT"/>
                        </a:rPr>
                        <a:t> </a:t>
                      </a:r>
                      <a:r>
                        <a:rPr sz="1500" dirty="0">
                          <a:latin typeface="Arial MT"/>
                          <a:cs typeface="Arial MT"/>
                        </a:rPr>
                        <a:t>retirement</a:t>
                      </a:r>
                      <a:r>
                        <a:rPr sz="1500" spc="-114" dirty="0">
                          <a:latin typeface="Arial MT"/>
                          <a:cs typeface="Arial MT"/>
                        </a:rPr>
                        <a:t> </a:t>
                      </a:r>
                      <a:r>
                        <a:rPr sz="1500" spc="-5" dirty="0">
                          <a:latin typeface="Arial MT"/>
                          <a:cs typeface="Arial MT"/>
                        </a:rPr>
                        <a:t>savings</a:t>
                      </a:r>
                      <a:r>
                        <a:rPr sz="1500" spc="35" dirty="0">
                          <a:latin typeface="Arial MT"/>
                          <a:cs typeface="Arial MT"/>
                        </a:rPr>
                        <a:t> </a:t>
                      </a:r>
                      <a:r>
                        <a:rPr sz="1500" spc="20" dirty="0">
                          <a:latin typeface="Arial MT"/>
                          <a:cs typeface="Arial MT"/>
                        </a:rPr>
                        <a:t>efforts</a:t>
                      </a:r>
                      <a:endParaRPr sz="1500">
                        <a:latin typeface="Arial MT"/>
                        <a:cs typeface="Arial MT"/>
                      </a:endParaRPr>
                    </a:p>
                  </a:txBody>
                  <a:tcPr marL="0" marR="0" marT="41275" marB="0">
                    <a:lnB w="6350">
                      <a:solidFill>
                        <a:srgbClr val="D9D9D9"/>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4441190" cy="330835"/>
          </a:xfrm>
          <a:prstGeom prst="rect">
            <a:avLst/>
          </a:prstGeom>
        </p:spPr>
        <p:txBody>
          <a:bodyPr vert="horz" wrap="square" lIns="0" tIns="12700" rIns="0" bIns="0" rtlCol="0">
            <a:spAutoFit/>
          </a:bodyPr>
          <a:lstStyle/>
          <a:p>
            <a:pPr marL="12700">
              <a:lnSpc>
                <a:spcPct val="100000"/>
              </a:lnSpc>
              <a:spcBef>
                <a:spcPts val="100"/>
              </a:spcBef>
            </a:pPr>
            <a:r>
              <a:rPr sz="2000" b="1" spc="-20" dirty="0">
                <a:latin typeface="Arial"/>
                <a:cs typeface="Arial"/>
              </a:rPr>
              <a:t>Other</a:t>
            </a:r>
            <a:r>
              <a:rPr sz="2000" b="1" spc="20" dirty="0">
                <a:latin typeface="Arial"/>
                <a:cs typeface="Arial"/>
              </a:rPr>
              <a:t> </a:t>
            </a:r>
            <a:r>
              <a:rPr sz="2000" b="1" spc="-10" dirty="0">
                <a:latin typeface="Arial"/>
                <a:cs typeface="Arial"/>
              </a:rPr>
              <a:t>retirement</a:t>
            </a:r>
            <a:r>
              <a:rPr sz="2000" b="1" spc="65" dirty="0">
                <a:latin typeface="Arial"/>
                <a:cs typeface="Arial"/>
              </a:rPr>
              <a:t> </a:t>
            </a:r>
            <a:r>
              <a:rPr sz="2000" b="1" spc="-5" dirty="0">
                <a:latin typeface="Arial"/>
                <a:cs typeface="Arial"/>
              </a:rPr>
              <a:t>plan</a:t>
            </a:r>
            <a:r>
              <a:rPr sz="2000" b="1" spc="65" dirty="0">
                <a:latin typeface="Arial"/>
                <a:cs typeface="Arial"/>
              </a:rPr>
              <a:t> </a:t>
            </a:r>
            <a:r>
              <a:rPr sz="2000" b="1" spc="-20" dirty="0">
                <a:latin typeface="Arial"/>
                <a:cs typeface="Arial"/>
              </a:rPr>
              <a:t>enhancements</a:t>
            </a:r>
            <a:endParaRPr sz="2000">
              <a:latin typeface="Arial"/>
              <a:cs typeface="Arial"/>
            </a:endParaRPr>
          </a:p>
        </p:txBody>
      </p:sp>
      <p:sp>
        <p:nvSpPr>
          <p:cNvPr id="3" name="object 3"/>
          <p:cNvSpPr txBox="1"/>
          <p:nvPr/>
        </p:nvSpPr>
        <p:spPr>
          <a:xfrm>
            <a:off x="289559" y="6747223"/>
            <a:ext cx="5101590" cy="290830"/>
          </a:xfrm>
          <a:prstGeom prst="rect">
            <a:avLst/>
          </a:prstGeom>
        </p:spPr>
        <p:txBody>
          <a:bodyPr vert="horz" wrap="square" lIns="0" tIns="23495" rIns="0" bIns="0" rtlCol="0">
            <a:spAutoFit/>
          </a:bodyPr>
          <a:lstStyle/>
          <a:p>
            <a:pPr marL="12700">
              <a:lnSpc>
                <a:spcPct val="100000"/>
              </a:lnSpc>
              <a:spcBef>
                <a:spcPts val="185"/>
              </a:spcBef>
            </a:pPr>
            <a:r>
              <a:rPr sz="800" spc="-135" dirty="0">
                <a:latin typeface="Arial MT"/>
                <a:cs typeface="Arial MT"/>
              </a:rPr>
              <a:t>S</a:t>
            </a:r>
            <a:r>
              <a:rPr sz="800" spc="-45" dirty="0">
                <a:latin typeface="Arial MT"/>
                <a:cs typeface="Arial MT"/>
              </a:rPr>
              <a:t>ou</a:t>
            </a:r>
            <a:r>
              <a:rPr sz="800" spc="-30" dirty="0">
                <a:latin typeface="Arial MT"/>
                <a:cs typeface="Arial MT"/>
              </a:rPr>
              <a:t>r</a:t>
            </a:r>
            <a:r>
              <a:rPr sz="800" spc="-85" dirty="0">
                <a:latin typeface="Arial MT"/>
                <a:cs typeface="Arial MT"/>
              </a:rPr>
              <a:t>c</a:t>
            </a:r>
            <a:r>
              <a:rPr sz="800" spc="-45" dirty="0">
                <a:latin typeface="Arial MT"/>
                <a:cs typeface="Arial MT"/>
              </a:rPr>
              <a:t>e</a:t>
            </a:r>
            <a:r>
              <a:rPr sz="800" spc="-40" dirty="0">
                <a:latin typeface="Arial MT"/>
                <a:cs typeface="Arial MT"/>
              </a:rPr>
              <a:t>:</a:t>
            </a:r>
            <a:r>
              <a:rPr sz="800" spc="-85" dirty="0">
                <a:latin typeface="Arial MT"/>
                <a:cs typeface="Arial MT"/>
              </a:rPr>
              <a:t> </a:t>
            </a:r>
            <a:r>
              <a:rPr sz="800" spc="-100" dirty="0">
                <a:latin typeface="Arial MT"/>
                <a:cs typeface="Arial MT"/>
              </a:rPr>
              <a:t>C</a:t>
            </a:r>
            <a:r>
              <a:rPr sz="800" spc="-45" dirty="0">
                <a:latin typeface="Arial MT"/>
                <a:cs typeface="Arial MT"/>
              </a:rPr>
              <a:t>on</a:t>
            </a:r>
            <a:r>
              <a:rPr sz="800" spc="-85" dirty="0">
                <a:latin typeface="Arial MT"/>
                <a:cs typeface="Arial MT"/>
              </a:rPr>
              <a:t>s</a:t>
            </a:r>
            <a:r>
              <a:rPr sz="800" spc="-45" dirty="0">
                <a:latin typeface="Arial MT"/>
                <a:cs typeface="Arial MT"/>
              </a:rPr>
              <a:t>o</a:t>
            </a:r>
            <a:r>
              <a:rPr sz="800" spc="-20" dirty="0">
                <a:latin typeface="Arial MT"/>
                <a:cs typeface="Arial MT"/>
              </a:rPr>
              <a:t>li</a:t>
            </a:r>
            <a:r>
              <a:rPr sz="800" spc="-45" dirty="0">
                <a:latin typeface="Arial MT"/>
                <a:cs typeface="Arial MT"/>
              </a:rPr>
              <a:t>da</a:t>
            </a:r>
            <a:r>
              <a:rPr sz="800" spc="-65" dirty="0">
                <a:latin typeface="Arial MT"/>
                <a:cs typeface="Arial MT"/>
              </a:rPr>
              <a:t>t</a:t>
            </a:r>
            <a:r>
              <a:rPr sz="800" spc="-45" dirty="0">
                <a:latin typeface="Arial MT"/>
                <a:cs typeface="Arial MT"/>
              </a:rPr>
              <a:t>e</a:t>
            </a:r>
            <a:r>
              <a:rPr sz="800" spc="-80" dirty="0">
                <a:latin typeface="Arial MT"/>
                <a:cs typeface="Arial MT"/>
              </a:rPr>
              <a:t>d</a:t>
            </a:r>
            <a:r>
              <a:rPr sz="800" spc="-105" dirty="0">
                <a:latin typeface="Arial MT"/>
                <a:cs typeface="Arial MT"/>
              </a:rPr>
              <a:t> </a:t>
            </a:r>
            <a:r>
              <a:rPr sz="800" spc="-135" dirty="0">
                <a:latin typeface="Arial MT"/>
                <a:cs typeface="Arial MT"/>
              </a:rPr>
              <a:t>A</a:t>
            </a:r>
            <a:r>
              <a:rPr sz="800" spc="-45" dirty="0">
                <a:latin typeface="Arial MT"/>
                <a:cs typeface="Arial MT"/>
              </a:rPr>
              <a:t>pp</a:t>
            </a:r>
            <a:r>
              <a:rPr sz="800" spc="-30" dirty="0">
                <a:latin typeface="Arial MT"/>
                <a:cs typeface="Arial MT"/>
              </a:rPr>
              <a:t>r</a:t>
            </a:r>
            <a:r>
              <a:rPr sz="800" spc="-125" dirty="0">
                <a:latin typeface="Arial MT"/>
                <a:cs typeface="Arial MT"/>
              </a:rPr>
              <a:t>o</a:t>
            </a:r>
            <a:r>
              <a:rPr sz="800" spc="-45" dirty="0">
                <a:latin typeface="Arial MT"/>
                <a:cs typeface="Arial MT"/>
              </a:rPr>
              <a:t>p</a:t>
            </a:r>
            <a:r>
              <a:rPr sz="800" spc="-30" dirty="0">
                <a:latin typeface="Arial MT"/>
                <a:cs typeface="Arial MT"/>
              </a:rPr>
              <a:t>r</a:t>
            </a:r>
            <a:r>
              <a:rPr sz="800" spc="-100" dirty="0">
                <a:latin typeface="Arial MT"/>
                <a:cs typeface="Arial MT"/>
              </a:rPr>
              <a:t>i</a:t>
            </a:r>
            <a:r>
              <a:rPr sz="800" spc="-45" dirty="0">
                <a:latin typeface="Arial MT"/>
                <a:cs typeface="Arial MT"/>
              </a:rPr>
              <a:t>a</a:t>
            </a:r>
            <a:r>
              <a:rPr sz="800" spc="-65" dirty="0">
                <a:latin typeface="Arial MT"/>
                <a:cs typeface="Arial MT"/>
              </a:rPr>
              <a:t>t</a:t>
            </a:r>
            <a:r>
              <a:rPr sz="800" spc="-20" dirty="0">
                <a:latin typeface="Arial MT"/>
                <a:cs typeface="Arial MT"/>
              </a:rPr>
              <a:t>i</a:t>
            </a:r>
            <a:r>
              <a:rPr sz="800" spc="-45" dirty="0">
                <a:latin typeface="Arial MT"/>
                <a:cs typeface="Arial MT"/>
              </a:rPr>
              <a:t>o</a:t>
            </a:r>
            <a:r>
              <a:rPr sz="800" spc="-125" dirty="0">
                <a:latin typeface="Arial MT"/>
                <a:cs typeface="Arial MT"/>
              </a:rPr>
              <a:t>n</a:t>
            </a:r>
            <a:r>
              <a:rPr sz="800" spc="-75" dirty="0">
                <a:latin typeface="Arial MT"/>
                <a:cs typeface="Arial MT"/>
              </a:rPr>
              <a:t>s</a:t>
            </a:r>
            <a:r>
              <a:rPr sz="800" spc="-70" dirty="0">
                <a:latin typeface="Arial MT"/>
                <a:cs typeface="Arial MT"/>
              </a:rPr>
              <a:t> </a:t>
            </a:r>
            <a:r>
              <a:rPr sz="800" spc="-135" dirty="0">
                <a:latin typeface="Arial MT"/>
                <a:cs typeface="Arial MT"/>
              </a:rPr>
              <a:t>A</a:t>
            </a:r>
            <a:r>
              <a:rPr sz="800" spc="-85" dirty="0">
                <a:latin typeface="Arial MT"/>
                <a:cs typeface="Arial MT"/>
              </a:rPr>
              <a:t>c</a:t>
            </a:r>
            <a:r>
              <a:rPr sz="800" spc="-65" dirty="0">
                <a:latin typeface="Arial MT"/>
                <a:cs typeface="Arial MT"/>
              </a:rPr>
              <a:t>t</a:t>
            </a:r>
            <a:r>
              <a:rPr sz="800" spc="-40" dirty="0">
                <a:latin typeface="Arial MT"/>
                <a:cs typeface="Arial MT"/>
              </a:rPr>
              <a:t>,</a:t>
            </a:r>
            <a:r>
              <a:rPr sz="800" spc="-160" dirty="0">
                <a:latin typeface="Arial MT"/>
                <a:cs typeface="Arial MT"/>
              </a:rPr>
              <a:t> </a:t>
            </a:r>
            <a:r>
              <a:rPr sz="800" spc="-45" dirty="0">
                <a:latin typeface="Arial MT"/>
                <a:cs typeface="Arial MT"/>
              </a:rPr>
              <a:t>2023</a:t>
            </a:r>
            <a:endParaRPr sz="800">
              <a:latin typeface="Arial MT"/>
              <a:cs typeface="Arial MT"/>
            </a:endParaRPr>
          </a:p>
          <a:p>
            <a:pPr marL="12700">
              <a:lnSpc>
                <a:spcPct val="100000"/>
              </a:lnSpc>
              <a:spcBef>
                <a:spcPts val="80"/>
              </a:spcBef>
            </a:pPr>
            <a:r>
              <a:rPr sz="800" spc="-120" dirty="0">
                <a:latin typeface="Arial MT"/>
                <a:cs typeface="Arial MT"/>
              </a:rPr>
              <a:t>PIMCO</a:t>
            </a:r>
            <a:r>
              <a:rPr sz="800" spc="-30"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80" dirty="0">
                <a:latin typeface="Arial MT"/>
                <a:cs typeface="Arial MT"/>
              </a:rPr>
              <a:t> </a:t>
            </a:r>
            <a:r>
              <a:rPr sz="800" spc="-50" dirty="0">
                <a:latin typeface="Arial MT"/>
                <a:cs typeface="Arial MT"/>
              </a:rPr>
              <a:t>provide</a:t>
            </a:r>
            <a:r>
              <a:rPr sz="800" spc="-25" dirty="0">
                <a:latin typeface="Arial MT"/>
                <a:cs typeface="Arial MT"/>
              </a:rPr>
              <a:t> </a:t>
            </a:r>
            <a:r>
              <a:rPr sz="800" spc="-55" dirty="0">
                <a:latin typeface="Arial MT"/>
                <a:cs typeface="Arial MT"/>
              </a:rPr>
              <a:t>legal</a:t>
            </a:r>
            <a:r>
              <a:rPr sz="800" spc="-45" dirty="0">
                <a:latin typeface="Arial MT"/>
                <a:cs typeface="Arial MT"/>
              </a:rPr>
              <a:t> </a:t>
            </a:r>
            <a:r>
              <a:rPr sz="800" spc="-90" dirty="0">
                <a:latin typeface="Arial MT"/>
                <a:cs typeface="Arial MT"/>
              </a:rPr>
              <a:t>or</a:t>
            </a:r>
            <a:r>
              <a:rPr sz="800" spc="-30" dirty="0">
                <a:latin typeface="Arial MT"/>
                <a:cs typeface="Arial MT"/>
              </a:rPr>
              <a:t> </a:t>
            </a:r>
            <a:r>
              <a:rPr sz="800" spc="-65" dirty="0">
                <a:latin typeface="Arial MT"/>
                <a:cs typeface="Arial MT"/>
              </a:rPr>
              <a:t>tax advice.</a:t>
            </a:r>
            <a:r>
              <a:rPr sz="800" spc="-80" dirty="0">
                <a:latin typeface="Arial MT"/>
                <a:cs typeface="Arial MT"/>
              </a:rPr>
              <a:t> </a:t>
            </a:r>
            <a:r>
              <a:rPr sz="800" spc="-70" dirty="0">
                <a:latin typeface="Arial MT"/>
                <a:cs typeface="Arial MT"/>
              </a:rPr>
              <a:t>Please</a:t>
            </a:r>
            <a:r>
              <a:rPr sz="800" spc="-25" dirty="0">
                <a:latin typeface="Arial MT"/>
                <a:cs typeface="Arial MT"/>
              </a:rPr>
              <a:t> </a:t>
            </a:r>
            <a:r>
              <a:rPr sz="800" spc="-65" dirty="0">
                <a:latin typeface="Arial MT"/>
                <a:cs typeface="Arial MT"/>
              </a:rPr>
              <a:t>consult</a:t>
            </a:r>
            <a:r>
              <a:rPr sz="800" spc="-80" dirty="0">
                <a:latin typeface="Arial MT"/>
                <a:cs typeface="Arial MT"/>
              </a:rPr>
              <a:t> </a:t>
            </a:r>
            <a:r>
              <a:rPr sz="800" spc="-55" dirty="0">
                <a:latin typeface="Arial MT"/>
                <a:cs typeface="Arial MT"/>
              </a:rPr>
              <a:t>your</a:t>
            </a:r>
            <a:r>
              <a:rPr sz="800" spc="-120" dirty="0">
                <a:latin typeface="Arial MT"/>
                <a:cs typeface="Arial MT"/>
              </a:rPr>
              <a:t> </a:t>
            </a:r>
            <a:r>
              <a:rPr sz="800" spc="-65" dirty="0">
                <a:latin typeface="Arial MT"/>
                <a:cs typeface="Arial MT"/>
              </a:rPr>
              <a:t>tax</a:t>
            </a:r>
            <a:r>
              <a:rPr sz="800" spc="15" dirty="0">
                <a:latin typeface="Arial MT"/>
                <a:cs typeface="Arial MT"/>
              </a:rPr>
              <a:t> </a:t>
            </a:r>
            <a:r>
              <a:rPr sz="800" spc="-80" dirty="0">
                <a:latin typeface="Arial MT"/>
                <a:cs typeface="Arial MT"/>
              </a:rPr>
              <a:t>and/or</a:t>
            </a:r>
            <a:r>
              <a:rPr sz="800" spc="-30" dirty="0">
                <a:latin typeface="Arial MT"/>
                <a:cs typeface="Arial MT"/>
              </a:rPr>
              <a:t> </a:t>
            </a:r>
            <a:r>
              <a:rPr sz="800" spc="-55" dirty="0">
                <a:latin typeface="Arial MT"/>
                <a:cs typeface="Arial MT"/>
              </a:rPr>
              <a:t>legal</a:t>
            </a:r>
            <a:r>
              <a:rPr sz="800" spc="-45" dirty="0">
                <a:latin typeface="Arial MT"/>
                <a:cs typeface="Arial MT"/>
              </a:rPr>
              <a:t> </a:t>
            </a:r>
            <a:r>
              <a:rPr sz="800" spc="-80" dirty="0">
                <a:latin typeface="Arial MT"/>
                <a:cs typeface="Arial MT"/>
              </a:rPr>
              <a:t>counsel</a:t>
            </a:r>
            <a:r>
              <a:rPr sz="800" spc="-45" dirty="0">
                <a:latin typeface="Arial MT"/>
                <a:cs typeface="Arial MT"/>
              </a:rPr>
              <a:t> </a:t>
            </a:r>
            <a:r>
              <a:rPr sz="800" spc="-55" dirty="0">
                <a:latin typeface="Arial MT"/>
                <a:cs typeface="Arial MT"/>
              </a:rPr>
              <a:t>for</a:t>
            </a:r>
            <a:r>
              <a:rPr sz="800" spc="-35" dirty="0">
                <a:latin typeface="Arial MT"/>
                <a:cs typeface="Arial MT"/>
              </a:rPr>
              <a:t> </a:t>
            </a:r>
            <a:r>
              <a:rPr sz="800" spc="-55" dirty="0">
                <a:latin typeface="Arial MT"/>
                <a:cs typeface="Arial MT"/>
              </a:rPr>
              <a:t>specific</a:t>
            </a:r>
            <a:r>
              <a:rPr sz="800" spc="-65" dirty="0">
                <a:latin typeface="Arial MT"/>
                <a:cs typeface="Arial MT"/>
              </a:rPr>
              <a:t> tax</a:t>
            </a:r>
            <a:r>
              <a:rPr sz="800" spc="-60" dirty="0">
                <a:latin typeface="Arial MT"/>
                <a:cs typeface="Arial MT"/>
              </a:rPr>
              <a:t> </a:t>
            </a:r>
            <a:r>
              <a:rPr sz="800" spc="-50" dirty="0">
                <a:latin typeface="Arial MT"/>
                <a:cs typeface="Arial MT"/>
              </a:rPr>
              <a:t>or</a:t>
            </a:r>
            <a:r>
              <a:rPr sz="800" spc="-35" dirty="0">
                <a:latin typeface="Arial MT"/>
                <a:cs typeface="Arial MT"/>
              </a:rPr>
              <a:t> </a:t>
            </a:r>
            <a:r>
              <a:rPr sz="800" spc="-70" dirty="0">
                <a:latin typeface="Arial MT"/>
                <a:cs typeface="Arial MT"/>
              </a:rPr>
              <a:t>legal</a:t>
            </a:r>
            <a:r>
              <a:rPr sz="800" spc="-45" dirty="0">
                <a:latin typeface="Arial MT"/>
                <a:cs typeface="Arial MT"/>
              </a:rPr>
              <a:t> </a:t>
            </a:r>
            <a:r>
              <a:rPr sz="800" spc="-65" dirty="0">
                <a:latin typeface="Arial MT"/>
                <a:cs typeface="Arial MT"/>
              </a:rPr>
              <a:t>questions </a:t>
            </a:r>
            <a:r>
              <a:rPr sz="800" spc="-85" dirty="0">
                <a:latin typeface="Arial MT"/>
                <a:cs typeface="Arial MT"/>
              </a:rPr>
              <a:t>and</a:t>
            </a:r>
            <a:r>
              <a:rPr sz="800" spc="-20" dirty="0">
                <a:latin typeface="Arial MT"/>
                <a:cs typeface="Arial MT"/>
              </a:rPr>
              <a:t> </a:t>
            </a:r>
            <a:r>
              <a:rPr sz="800" spc="-90" dirty="0">
                <a:latin typeface="Arial MT"/>
                <a:cs typeface="Arial MT"/>
              </a:rPr>
              <a:t>concerns</a:t>
            </a:r>
            <a:endParaRPr sz="800">
              <a:latin typeface="Arial MT"/>
              <a:cs typeface="Arial MT"/>
            </a:endParaRPr>
          </a:p>
        </p:txBody>
      </p:sp>
      <p:sp>
        <p:nvSpPr>
          <p:cNvPr id="4" name="object 4"/>
          <p:cNvSpPr/>
          <p:nvPr/>
        </p:nvSpPr>
        <p:spPr>
          <a:xfrm>
            <a:off x="304800" y="1717039"/>
            <a:ext cx="9072880" cy="3596640"/>
          </a:xfrm>
          <a:custGeom>
            <a:avLst/>
            <a:gdLst/>
            <a:ahLst/>
            <a:cxnLst/>
            <a:rect l="l" t="t" r="r" b="b"/>
            <a:pathLst>
              <a:path w="9072880" h="3596640">
                <a:moveTo>
                  <a:pt x="9072880" y="0"/>
                </a:moveTo>
                <a:lnTo>
                  <a:pt x="0" y="0"/>
                </a:lnTo>
                <a:lnTo>
                  <a:pt x="0" y="3596639"/>
                </a:lnTo>
                <a:lnTo>
                  <a:pt x="9072880" y="3596639"/>
                </a:lnTo>
                <a:lnTo>
                  <a:pt x="9072880" y="0"/>
                </a:lnTo>
                <a:close/>
              </a:path>
            </a:pathLst>
          </a:custGeom>
          <a:solidFill>
            <a:srgbClr val="F1F1F1"/>
          </a:solidFill>
        </p:spPr>
        <p:txBody>
          <a:bodyPr wrap="square" lIns="0" tIns="0" rIns="0" bIns="0" rtlCol="0"/>
          <a:lstStyle/>
          <a:p>
            <a:endParaRPr/>
          </a:p>
        </p:txBody>
      </p:sp>
      <p:sp>
        <p:nvSpPr>
          <p:cNvPr id="5" name="object 5"/>
          <p:cNvSpPr txBox="1"/>
          <p:nvPr/>
        </p:nvSpPr>
        <p:spPr>
          <a:xfrm>
            <a:off x="289559" y="1070673"/>
            <a:ext cx="8874125" cy="4127500"/>
          </a:xfrm>
          <a:prstGeom prst="rect">
            <a:avLst/>
          </a:prstGeom>
        </p:spPr>
        <p:txBody>
          <a:bodyPr vert="horz" wrap="square" lIns="0" tIns="11430" rIns="0" bIns="0" rtlCol="0">
            <a:spAutoFit/>
          </a:bodyPr>
          <a:lstStyle/>
          <a:p>
            <a:pPr marL="12700">
              <a:lnSpc>
                <a:spcPct val="100000"/>
              </a:lnSpc>
              <a:spcBef>
                <a:spcPts val="90"/>
              </a:spcBef>
            </a:pPr>
            <a:r>
              <a:rPr sz="1850" spc="-25" dirty="0">
                <a:solidFill>
                  <a:srgbClr val="52555A"/>
                </a:solidFill>
                <a:latin typeface="Arial MT"/>
                <a:cs typeface="Arial MT"/>
              </a:rPr>
              <a:t>M</a:t>
            </a:r>
            <a:r>
              <a:rPr sz="1850" spc="-15" dirty="0">
                <a:solidFill>
                  <a:srgbClr val="52555A"/>
                </a:solidFill>
                <a:latin typeface="Arial MT"/>
                <a:cs typeface="Arial MT"/>
              </a:rPr>
              <a:t>i</a:t>
            </a:r>
            <a:r>
              <a:rPr sz="1850" spc="30" dirty="0">
                <a:solidFill>
                  <a:srgbClr val="52555A"/>
                </a:solidFill>
                <a:latin typeface="Arial MT"/>
                <a:cs typeface="Arial MT"/>
              </a:rPr>
              <a:t>sc</a:t>
            </a:r>
            <a:r>
              <a:rPr sz="1850" spc="10" dirty="0">
                <a:solidFill>
                  <a:srgbClr val="52555A"/>
                </a:solidFill>
                <a:latin typeface="Arial MT"/>
                <a:cs typeface="Arial MT"/>
              </a:rPr>
              <a:t>e</a:t>
            </a:r>
            <a:r>
              <a:rPr sz="1850" spc="-95" dirty="0">
                <a:solidFill>
                  <a:srgbClr val="52555A"/>
                </a:solidFill>
                <a:latin typeface="Arial MT"/>
                <a:cs typeface="Arial MT"/>
              </a:rPr>
              <a:t>ll</a:t>
            </a:r>
            <a:r>
              <a:rPr sz="1850" spc="10" dirty="0">
                <a:solidFill>
                  <a:srgbClr val="52555A"/>
                </a:solidFill>
                <a:latin typeface="Arial MT"/>
                <a:cs typeface="Arial MT"/>
              </a:rPr>
              <a:t>a</a:t>
            </a:r>
            <a:r>
              <a:rPr sz="1850" spc="-70" dirty="0">
                <a:solidFill>
                  <a:srgbClr val="52555A"/>
                </a:solidFill>
                <a:latin typeface="Arial MT"/>
                <a:cs typeface="Arial MT"/>
              </a:rPr>
              <a:t>n</a:t>
            </a:r>
            <a:r>
              <a:rPr sz="1850" spc="10" dirty="0">
                <a:solidFill>
                  <a:srgbClr val="52555A"/>
                </a:solidFill>
                <a:latin typeface="Arial MT"/>
                <a:cs typeface="Arial MT"/>
              </a:rPr>
              <a:t>eo</a:t>
            </a:r>
            <a:r>
              <a:rPr sz="1850" spc="-70" dirty="0">
                <a:solidFill>
                  <a:srgbClr val="52555A"/>
                </a:solidFill>
                <a:latin typeface="Arial MT"/>
                <a:cs typeface="Arial MT"/>
              </a:rPr>
              <a:t>u</a:t>
            </a:r>
            <a:r>
              <a:rPr sz="1850" spc="-5" dirty="0">
                <a:solidFill>
                  <a:srgbClr val="52555A"/>
                </a:solidFill>
                <a:latin typeface="Arial MT"/>
                <a:cs typeface="Arial MT"/>
              </a:rPr>
              <a:t>s</a:t>
            </a:r>
            <a:r>
              <a:rPr sz="1850" spc="-75" dirty="0">
                <a:solidFill>
                  <a:srgbClr val="52555A"/>
                </a:solidFill>
                <a:latin typeface="Arial MT"/>
                <a:cs typeface="Arial MT"/>
              </a:rPr>
              <a:t> </a:t>
            </a:r>
            <a:r>
              <a:rPr sz="1850" spc="-70" dirty="0">
                <a:solidFill>
                  <a:srgbClr val="52555A"/>
                </a:solidFill>
                <a:latin typeface="Arial MT"/>
                <a:cs typeface="Arial MT"/>
              </a:rPr>
              <a:t>p</a:t>
            </a:r>
            <a:r>
              <a:rPr sz="1850" spc="20" dirty="0">
                <a:solidFill>
                  <a:srgbClr val="52555A"/>
                </a:solidFill>
                <a:latin typeface="Arial MT"/>
                <a:cs typeface="Arial MT"/>
              </a:rPr>
              <a:t>r</a:t>
            </a:r>
            <a:r>
              <a:rPr sz="1850" spc="10" dirty="0">
                <a:solidFill>
                  <a:srgbClr val="52555A"/>
                </a:solidFill>
                <a:latin typeface="Arial MT"/>
                <a:cs typeface="Arial MT"/>
              </a:rPr>
              <a:t>o</a:t>
            </a:r>
            <a:r>
              <a:rPr sz="1850" spc="-45" dirty="0">
                <a:solidFill>
                  <a:srgbClr val="52555A"/>
                </a:solidFill>
                <a:latin typeface="Arial MT"/>
                <a:cs typeface="Arial MT"/>
              </a:rPr>
              <a:t>v</a:t>
            </a:r>
            <a:r>
              <a:rPr sz="1850" spc="-15" dirty="0">
                <a:solidFill>
                  <a:srgbClr val="52555A"/>
                </a:solidFill>
                <a:latin typeface="Arial MT"/>
                <a:cs typeface="Arial MT"/>
              </a:rPr>
              <a:t>i</a:t>
            </a:r>
            <a:r>
              <a:rPr sz="1850" spc="30" dirty="0">
                <a:solidFill>
                  <a:srgbClr val="52555A"/>
                </a:solidFill>
                <a:latin typeface="Arial MT"/>
                <a:cs typeface="Arial MT"/>
              </a:rPr>
              <a:t>s</a:t>
            </a:r>
            <a:r>
              <a:rPr sz="1850" spc="-15" dirty="0">
                <a:solidFill>
                  <a:srgbClr val="52555A"/>
                </a:solidFill>
                <a:latin typeface="Arial MT"/>
                <a:cs typeface="Arial MT"/>
              </a:rPr>
              <a:t>i</a:t>
            </a:r>
            <a:r>
              <a:rPr sz="1850" spc="10" dirty="0">
                <a:solidFill>
                  <a:srgbClr val="52555A"/>
                </a:solidFill>
                <a:latin typeface="Arial MT"/>
                <a:cs typeface="Arial MT"/>
              </a:rPr>
              <a:t>o</a:t>
            </a:r>
            <a:r>
              <a:rPr sz="1850" spc="-70" dirty="0">
                <a:solidFill>
                  <a:srgbClr val="52555A"/>
                </a:solidFill>
                <a:latin typeface="Arial MT"/>
                <a:cs typeface="Arial MT"/>
              </a:rPr>
              <a:t>n</a:t>
            </a:r>
            <a:r>
              <a:rPr sz="1850" spc="-5" dirty="0">
                <a:solidFill>
                  <a:srgbClr val="52555A"/>
                </a:solidFill>
                <a:latin typeface="Arial MT"/>
                <a:cs typeface="Arial MT"/>
              </a:rPr>
              <a:t>s</a:t>
            </a:r>
            <a:endParaRPr sz="1850">
              <a:latin typeface="Arial MT"/>
              <a:cs typeface="Arial MT"/>
            </a:endParaRPr>
          </a:p>
          <a:p>
            <a:pPr>
              <a:lnSpc>
                <a:spcPct val="100000"/>
              </a:lnSpc>
              <a:spcBef>
                <a:spcPts val="25"/>
              </a:spcBef>
            </a:pPr>
            <a:endParaRPr sz="2950">
              <a:latin typeface="Arial MT"/>
              <a:cs typeface="Arial MT"/>
            </a:endParaRPr>
          </a:p>
          <a:p>
            <a:pPr marL="389255" marR="31115" indent="-285115">
              <a:lnSpc>
                <a:spcPct val="100000"/>
              </a:lnSpc>
              <a:buFont typeface="Arial MT"/>
              <a:buChar char="•"/>
              <a:tabLst>
                <a:tab pos="388620" algn="l"/>
                <a:tab pos="389255" algn="l"/>
              </a:tabLst>
            </a:pPr>
            <a:r>
              <a:rPr sz="1600" b="1" spc="-15" dirty="0">
                <a:latin typeface="Arial"/>
                <a:cs typeface="Arial"/>
              </a:rPr>
              <a:t>Student</a:t>
            </a:r>
            <a:r>
              <a:rPr sz="1600" b="1" spc="60" dirty="0">
                <a:latin typeface="Arial"/>
                <a:cs typeface="Arial"/>
              </a:rPr>
              <a:t> </a:t>
            </a:r>
            <a:r>
              <a:rPr sz="1600" b="1" spc="-10" dirty="0">
                <a:latin typeface="Arial"/>
                <a:cs typeface="Arial"/>
              </a:rPr>
              <a:t>debt:</a:t>
            </a:r>
            <a:r>
              <a:rPr sz="1600" b="1" spc="90" dirty="0">
                <a:latin typeface="Arial"/>
                <a:cs typeface="Arial"/>
              </a:rPr>
              <a:t> </a:t>
            </a:r>
            <a:r>
              <a:rPr sz="1600" spc="-20" dirty="0">
                <a:latin typeface="Arial MT"/>
                <a:cs typeface="Arial MT"/>
              </a:rPr>
              <a:t>optional</a:t>
            </a:r>
            <a:r>
              <a:rPr sz="1600" spc="80" dirty="0">
                <a:latin typeface="Arial MT"/>
                <a:cs typeface="Arial MT"/>
              </a:rPr>
              <a:t> </a:t>
            </a:r>
            <a:r>
              <a:rPr sz="1600" spc="-20" dirty="0">
                <a:latin typeface="Arial MT"/>
                <a:cs typeface="Arial MT"/>
              </a:rPr>
              <a:t>employer</a:t>
            </a:r>
            <a:r>
              <a:rPr sz="1600" spc="145" dirty="0">
                <a:latin typeface="Arial MT"/>
                <a:cs typeface="Arial MT"/>
              </a:rPr>
              <a:t> </a:t>
            </a:r>
            <a:r>
              <a:rPr sz="1600" spc="-5" dirty="0">
                <a:latin typeface="Arial MT"/>
                <a:cs typeface="Arial MT"/>
              </a:rPr>
              <a:t>401(k)</a:t>
            </a:r>
            <a:r>
              <a:rPr sz="1600" spc="-15" dirty="0">
                <a:latin typeface="Arial MT"/>
                <a:cs typeface="Arial MT"/>
              </a:rPr>
              <a:t> </a:t>
            </a:r>
            <a:r>
              <a:rPr sz="1600" spc="-35" dirty="0">
                <a:latin typeface="Arial MT"/>
                <a:cs typeface="Arial MT"/>
              </a:rPr>
              <a:t>matching</a:t>
            </a:r>
            <a:r>
              <a:rPr sz="1600" spc="270" dirty="0">
                <a:latin typeface="Arial MT"/>
                <a:cs typeface="Arial MT"/>
              </a:rPr>
              <a:t> </a:t>
            </a:r>
            <a:r>
              <a:rPr sz="1600" spc="-25" dirty="0">
                <a:latin typeface="Arial MT"/>
                <a:cs typeface="Arial MT"/>
              </a:rPr>
              <a:t>contributions</a:t>
            </a:r>
            <a:r>
              <a:rPr sz="1600" spc="280" dirty="0">
                <a:latin typeface="Arial MT"/>
                <a:cs typeface="Arial MT"/>
              </a:rPr>
              <a:t> </a:t>
            </a:r>
            <a:r>
              <a:rPr sz="1600" spc="15" dirty="0">
                <a:latin typeface="Arial MT"/>
                <a:cs typeface="Arial MT"/>
              </a:rPr>
              <a:t>to</a:t>
            </a:r>
            <a:r>
              <a:rPr sz="1600" spc="-50" dirty="0">
                <a:latin typeface="Arial MT"/>
                <a:cs typeface="Arial MT"/>
              </a:rPr>
              <a:t> </a:t>
            </a:r>
            <a:r>
              <a:rPr sz="1600" spc="-25" dirty="0">
                <a:latin typeface="Arial MT"/>
                <a:cs typeface="Arial MT"/>
              </a:rPr>
              <a:t>qualified</a:t>
            </a:r>
            <a:r>
              <a:rPr sz="1600" spc="190" dirty="0">
                <a:latin typeface="Arial MT"/>
                <a:cs typeface="Arial MT"/>
              </a:rPr>
              <a:t> </a:t>
            </a:r>
            <a:r>
              <a:rPr sz="1600" spc="-20" dirty="0">
                <a:latin typeface="Arial MT"/>
                <a:cs typeface="Arial MT"/>
              </a:rPr>
              <a:t>retirement</a:t>
            </a:r>
            <a:r>
              <a:rPr sz="1600" spc="150" dirty="0">
                <a:latin typeface="Arial MT"/>
                <a:cs typeface="Arial MT"/>
              </a:rPr>
              <a:t> </a:t>
            </a:r>
            <a:r>
              <a:rPr sz="1600" spc="-35" dirty="0">
                <a:latin typeface="Arial MT"/>
                <a:cs typeface="Arial MT"/>
              </a:rPr>
              <a:t>account </a:t>
            </a:r>
            <a:r>
              <a:rPr sz="1600" spc="-430" dirty="0">
                <a:latin typeface="Arial MT"/>
                <a:cs typeface="Arial MT"/>
              </a:rPr>
              <a:t> </a:t>
            </a:r>
            <a:r>
              <a:rPr sz="1600" spc="-10" dirty="0">
                <a:latin typeface="Arial MT"/>
                <a:cs typeface="Arial MT"/>
              </a:rPr>
              <a:t>permitted</a:t>
            </a:r>
            <a:r>
              <a:rPr sz="1600" spc="25" dirty="0">
                <a:latin typeface="Arial MT"/>
                <a:cs typeface="Arial MT"/>
              </a:rPr>
              <a:t> </a:t>
            </a:r>
            <a:r>
              <a:rPr sz="1600" spc="5" dirty="0">
                <a:latin typeface="Arial MT"/>
                <a:cs typeface="Arial MT"/>
              </a:rPr>
              <a:t>for</a:t>
            </a:r>
            <a:r>
              <a:rPr sz="1600" spc="-15" dirty="0">
                <a:latin typeface="Arial MT"/>
                <a:cs typeface="Arial MT"/>
              </a:rPr>
              <a:t> </a:t>
            </a:r>
            <a:r>
              <a:rPr sz="1600" spc="-20" dirty="0">
                <a:latin typeface="Arial MT"/>
                <a:cs typeface="Arial MT"/>
              </a:rPr>
              <a:t>employees</a:t>
            </a:r>
            <a:r>
              <a:rPr sz="1600" spc="114" dirty="0">
                <a:latin typeface="Arial MT"/>
                <a:cs typeface="Arial MT"/>
              </a:rPr>
              <a:t> </a:t>
            </a:r>
            <a:r>
              <a:rPr sz="1600" spc="-35" dirty="0">
                <a:latin typeface="Arial MT"/>
                <a:cs typeface="Arial MT"/>
              </a:rPr>
              <a:t>making</a:t>
            </a:r>
            <a:r>
              <a:rPr sz="1600" spc="190" dirty="0">
                <a:latin typeface="Arial MT"/>
                <a:cs typeface="Arial MT"/>
              </a:rPr>
              <a:t> </a:t>
            </a:r>
            <a:r>
              <a:rPr sz="1600" spc="-30" dirty="0">
                <a:latin typeface="Arial MT"/>
                <a:cs typeface="Arial MT"/>
              </a:rPr>
              <a:t>student</a:t>
            </a:r>
            <a:r>
              <a:rPr sz="1600" spc="235" dirty="0">
                <a:latin typeface="Arial MT"/>
                <a:cs typeface="Arial MT"/>
              </a:rPr>
              <a:t> </a:t>
            </a:r>
            <a:r>
              <a:rPr sz="1600" spc="-20" dirty="0">
                <a:latin typeface="Arial MT"/>
                <a:cs typeface="Arial MT"/>
              </a:rPr>
              <a:t>loan</a:t>
            </a:r>
            <a:r>
              <a:rPr sz="1600" spc="25" dirty="0">
                <a:latin typeface="Arial MT"/>
                <a:cs typeface="Arial MT"/>
              </a:rPr>
              <a:t> </a:t>
            </a:r>
            <a:r>
              <a:rPr sz="1600" spc="-20" dirty="0">
                <a:latin typeface="Arial MT"/>
                <a:cs typeface="Arial MT"/>
              </a:rPr>
              <a:t>payments</a:t>
            </a:r>
            <a:r>
              <a:rPr sz="1600" spc="114" dirty="0">
                <a:latin typeface="Arial MT"/>
                <a:cs typeface="Arial MT"/>
              </a:rPr>
              <a:t> </a:t>
            </a:r>
            <a:r>
              <a:rPr sz="1600" spc="-5" dirty="0">
                <a:latin typeface="Arial MT"/>
                <a:cs typeface="Arial MT"/>
              </a:rPr>
              <a:t>(2024);</a:t>
            </a:r>
            <a:r>
              <a:rPr sz="1600" spc="-10" dirty="0">
                <a:latin typeface="Arial MT"/>
                <a:cs typeface="Arial MT"/>
              </a:rPr>
              <a:t> </a:t>
            </a:r>
            <a:r>
              <a:rPr sz="1600" spc="-20" dirty="0">
                <a:latin typeface="Arial MT"/>
                <a:cs typeface="Arial MT"/>
              </a:rPr>
              <a:t>same</a:t>
            </a:r>
            <a:r>
              <a:rPr sz="1600" spc="110" dirty="0">
                <a:latin typeface="Arial MT"/>
                <a:cs typeface="Arial MT"/>
              </a:rPr>
              <a:t> </a:t>
            </a:r>
            <a:r>
              <a:rPr sz="1600" spc="-10" dirty="0">
                <a:latin typeface="Arial MT"/>
                <a:cs typeface="Arial MT"/>
              </a:rPr>
              <a:t>match</a:t>
            </a:r>
            <a:r>
              <a:rPr sz="1600" spc="25" dirty="0">
                <a:latin typeface="Arial MT"/>
                <a:cs typeface="Arial MT"/>
              </a:rPr>
              <a:t> </a:t>
            </a:r>
            <a:r>
              <a:rPr sz="1600" spc="-35" dirty="0">
                <a:latin typeface="Arial MT"/>
                <a:cs typeface="Arial MT"/>
              </a:rPr>
              <a:t>amount,</a:t>
            </a:r>
            <a:r>
              <a:rPr sz="1600" spc="235" dirty="0">
                <a:latin typeface="Arial MT"/>
                <a:cs typeface="Arial MT"/>
              </a:rPr>
              <a:t> </a:t>
            </a:r>
            <a:r>
              <a:rPr sz="1600" spc="-30" dirty="0">
                <a:latin typeface="Arial MT"/>
                <a:cs typeface="Arial MT"/>
              </a:rPr>
              <a:t>vesting</a:t>
            </a:r>
            <a:endParaRPr sz="1600">
              <a:latin typeface="Arial MT"/>
              <a:cs typeface="Arial MT"/>
            </a:endParaRPr>
          </a:p>
          <a:p>
            <a:pPr marL="389255" marR="156210" indent="-285115">
              <a:lnSpc>
                <a:spcPct val="100000"/>
              </a:lnSpc>
              <a:spcBef>
                <a:spcPts val="645"/>
              </a:spcBef>
              <a:buFont typeface="Arial MT"/>
              <a:buChar char="•"/>
              <a:tabLst>
                <a:tab pos="388620" algn="l"/>
                <a:tab pos="389255" algn="l"/>
              </a:tabLst>
            </a:pPr>
            <a:r>
              <a:rPr sz="1600" b="1" spc="-30" dirty="0">
                <a:latin typeface="Arial"/>
                <a:cs typeface="Arial"/>
              </a:rPr>
              <a:t>Small</a:t>
            </a:r>
            <a:r>
              <a:rPr sz="1600" b="1" spc="-25" dirty="0">
                <a:latin typeface="Arial"/>
                <a:cs typeface="Arial"/>
              </a:rPr>
              <a:t> </a:t>
            </a:r>
            <a:r>
              <a:rPr sz="1600" b="1" spc="-20" dirty="0">
                <a:latin typeface="Arial"/>
                <a:cs typeface="Arial"/>
              </a:rPr>
              <a:t>business </a:t>
            </a:r>
            <a:r>
              <a:rPr sz="1600" b="1" spc="-10" dirty="0">
                <a:latin typeface="Arial"/>
                <a:cs typeface="Arial"/>
              </a:rPr>
              <a:t>credit: </a:t>
            </a:r>
            <a:r>
              <a:rPr sz="1600" spc="-20" dirty="0">
                <a:latin typeface="Arial MT"/>
                <a:cs typeface="Arial MT"/>
              </a:rPr>
              <a:t>increased </a:t>
            </a:r>
            <a:r>
              <a:rPr sz="1600" spc="15" dirty="0">
                <a:latin typeface="Arial MT"/>
                <a:cs typeface="Arial MT"/>
              </a:rPr>
              <a:t>to </a:t>
            </a:r>
            <a:r>
              <a:rPr sz="1600" spc="-10" dirty="0">
                <a:latin typeface="Arial MT"/>
                <a:cs typeface="Arial MT"/>
              </a:rPr>
              <a:t>100% </a:t>
            </a:r>
            <a:r>
              <a:rPr sz="1600" spc="10" dirty="0">
                <a:latin typeface="Arial MT"/>
                <a:cs typeface="Arial MT"/>
              </a:rPr>
              <a:t>from </a:t>
            </a:r>
            <a:r>
              <a:rPr sz="1600" spc="-10" dirty="0">
                <a:latin typeface="Arial MT"/>
                <a:cs typeface="Arial MT"/>
              </a:rPr>
              <a:t>50% </a:t>
            </a:r>
            <a:r>
              <a:rPr sz="1600" spc="5" dirty="0">
                <a:latin typeface="Arial MT"/>
                <a:cs typeface="Arial MT"/>
              </a:rPr>
              <a:t>for </a:t>
            </a:r>
            <a:r>
              <a:rPr sz="1600" spc="-35" dirty="0">
                <a:latin typeface="Arial MT"/>
                <a:cs typeface="Arial MT"/>
              </a:rPr>
              <a:t>plans</a:t>
            </a:r>
            <a:r>
              <a:rPr sz="1600" spc="-30" dirty="0">
                <a:latin typeface="Arial MT"/>
                <a:cs typeface="Arial MT"/>
              </a:rPr>
              <a:t> </a:t>
            </a:r>
            <a:r>
              <a:rPr sz="1600" spc="-45" dirty="0">
                <a:latin typeface="Arial MT"/>
                <a:cs typeface="Arial MT"/>
              </a:rPr>
              <a:t>under</a:t>
            </a:r>
            <a:r>
              <a:rPr sz="1600" spc="-40" dirty="0">
                <a:latin typeface="Arial MT"/>
                <a:cs typeface="Arial MT"/>
              </a:rPr>
              <a:t> </a:t>
            </a:r>
            <a:r>
              <a:rPr sz="1600" spc="-10" dirty="0">
                <a:latin typeface="Arial MT"/>
                <a:cs typeface="Arial MT"/>
              </a:rPr>
              <a:t>50 </a:t>
            </a:r>
            <a:r>
              <a:rPr sz="1600" spc="-20" dirty="0">
                <a:latin typeface="Arial MT"/>
                <a:cs typeface="Arial MT"/>
              </a:rPr>
              <a:t>employees, </a:t>
            </a:r>
            <a:r>
              <a:rPr sz="1600" spc="-25" dirty="0">
                <a:latin typeface="Arial MT"/>
                <a:cs typeface="Arial MT"/>
              </a:rPr>
              <a:t>phased </a:t>
            </a:r>
            <a:r>
              <a:rPr sz="1600" spc="-430" dirty="0">
                <a:latin typeface="Arial MT"/>
                <a:cs typeface="Arial MT"/>
              </a:rPr>
              <a:t> </a:t>
            </a:r>
            <a:r>
              <a:rPr sz="1600" spc="-40" dirty="0">
                <a:latin typeface="Arial MT"/>
                <a:cs typeface="Arial MT"/>
              </a:rPr>
              <a:t>out</a:t>
            </a:r>
            <a:r>
              <a:rPr sz="1600" spc="60" dirty="0">
                <a:latin typeface="Arial MT"/>
                <a:cs typeface="Arial MT"/>
              </a:rPr>
              <a:t> </a:t>
            </a:r>
            <a:r>
              <a:rPr sz="1600" spc="5" dirty="0">
                <a:latin typeface="Arial MT"/>
                <a:cs typeface="Arial MT"/>
              </a:rPr>
              <a:t>for</a:t>
            </a:r>
            <a:r>
              <a:rPr sz="1600" spc="-20" dirty="0">
                <a:latin typeface="Arial MT"/>
                <a:cs typeface="Arial MT"/>
              </a:rPr>
              <a:t> </a:t>
            </a:r>
            <a:r>
              <a:rPr sz="1600" spc="-5" dirty="0">
                <a:latin typeface="Arial MT"/>
                <a:cs typeface="Arial MT"/>
              </a:rPr>
              <a:t>51-100</a:t>
            </a:r>
            <a:r>
              <a:rPr sz="1600" spc="20" dirty="0">
                <a:latin typeface="Arial MT"/>
                <a:cs typeface="Arial MT"/>
              </a:rPr>
              <a:t> </a:t>
            </a:r>
            <a:r>
              <a:rPr sz="1600" spc="-20" dirty="0">
                <a:latin typeface="Arial MT"/>
                <a:cs typeface="Arial MT"/>
              </a:rPr>
              <a:t>employees</a:t>
            </a:r>
            <a:endParaRPr sz="1600">
              <a:latin typeface="Arial MT"/>
              <a:cs typeface="Arial MT"/>
            </a:endParaRPr>
          </a:p>
          <a:p>
            <a:pPr marL="389255" indent="-285115">
              <a:lnSpc>
                <a:spcPct val="100000"/>
              </a:lnSpc>
              <a:spcBef>
                <a:spcPts val="565"/>
              </a:spcBef>
              <a:buFont typeface="Arial MT"/>
              <a:buChar char="•"/>
              <a:tabLst>
                <a:tab pos="388620" algn="l"/>
                <a:tab pos="389255" algn="l"/>
              </a:tabLst>
            </a:pPr>
            <a:r>
              <a:rPr sz="1600" b="1" spc="-10" dirty="0">
                <a:latin typeface="Arial"/>
                <a:cs typeface="Arial"/>
              </a:rPr>
              <a:t>Part-time</a:t>
            </a:r>
            <a:r>
              <a:rPr sz="1600" b="1" spc="25" dirty="0">
                <a:latin typeface="Arial"/>
                <a:cs typeface="Arial"/>
              </a:rPr>
              <a:t> </a:t>
            </a:r>
            <a:r>
              <a:rPr sz="1600" b="1" spc="-20" dirty="0">
                <a:latin typeface="Arial"/>
                <a:cs typeface="Arial"/>
              </a:rPr>
              <a:t>employees:</a:t>
            </a:r>
            <a:r>
              <a:rPr sz="1600" b="1" spc="210" dirty="0">
                <a:latin typeface="Arial"/>
                <a:cs typeface="Arial"/>
              </a:rPr>
              <a:t> </a:t>
            </a:r>
            <a:r>
              <a:rPr sz="1600" spc="-10" dirty="0">
                <a:latin typeface="Arial MT"/>
                <a:cs typeface="Arial MT"/>
              </a:rPr>
              <a:t>500</a:t>
            </a:r>
            <a:r>
              <a:rPr sz="1600" spc="35" dirty="0">
                <a:latin typeface="Arial MT"/>
                <a:cs typeface="Arial MT"/>
              </a:rPr>
              <a:t> </a:t>
            </a:r>
            <a:r>
              <a:rPr sz="1600" spc="15" dirty="0">
                <a:latin typeface="Arial MT"/>
                <a:cs typeface="Arial MT"/>
              </a:rPr>
              <a:t>to</a:t>
            </a:r>
            <a:r>
              <a:rPr sz="1600" spc="-45" dirty="0">
                <a:latin typeface="Arial MT"/>
                <a:cs typeface="Arial MT"/>
              </a:rPr>
              <a:t> </a:t>
            </a:r>
            <a:r>
              <a:rPr sz="1600" spc="-10" dirty="0">
                <a:latin typeface="Arial MT"/>
                <a:cs typeface="Arial MT"/>
              </a:rPr>
              <a:t>999</a:t>
            </a:r>
            <a:r>
              <a:rPr sz="1600" spc="30" dirty="0">
                <a:latin typeface="Arial MT"/>
                <a:cs typeface="Arial MT"/>
              </a:rPr>
              <a:t> </a:t>
            </a:r>
            <a:r>
              <a:rPr sz="1600" spc="-35" dirty="0">
                <a:latin typeface="Arial MT"/>
                <a:cs typeface="Arial MT"/>
              </a:rPr>
              <a:t>hours</a:t>
            </a:r>
            <a:r>
              <a:rPr sz="1600" spc="200" dirty="0">
                <a:latin typeface="Arial MT"/>
                <a:cs typeface="Arial MT"/>
              </a:rPr>
              <a:t> </a:t>
            </a:r>
            <a:r>
              <a:rPr sz="1600" spc="-25" dirty="0">
                <a:latin typeface="Arial MT"/>
                <a:cs typeface="Arial MT"/>
              </a:rPr>
              <a:t>eligible</a:t>
            </a:r>
            <a:r>
              <a:rPr sz="1600" spc="114" dirty="0">
                <a:latin typeface="Arial MT"/>
                <a:cs typeface="Arial MT"/>
              </a:rPr>
              <a:t> </a:t>
            </a:r>
            <a:r>
              <a:rPr sz="1600" spc="10" dirty="0">
                <a:latin typeface="Arial MT"/>
                <a:cs typeface="Arial MT"/>
              </a:rPr>
              <a:t>after</a:t>
            </a:r>
            <a:r>
              <a:rPr sz="1600" spc="-10" dirty="0">
                <a:latin typeface="Arial MT"/>
                <a:cs typeface="Arial MT"/>
              </a:rPr>
              <a:t> </a:t>
            </a:r>
            <a:r>
              <a:rPr sz="1600" spc="-5" dirty="0">
                <a:latin typeface="Arial MT"/>
                <a:cs typeface="Arial MT"/>
              </a:rPr>
              <a:t>3</a:t>
            </a:r>
            <a:r>
              <a:rPr sz="1600" spc="35" dirty="0">
                <a:latin typeface="Arial MT"/>
                <a:cs typeface="Arial MT"/>
              </a:rPr>
              <a:t> </a:t>
            </a:r>
            <a:r>
              <a:rPr sz="1600" spc="5" dirty="0">
                <a:latin typeface="Arial MT"/>
                <a:cs typeface="Arial MT"/>
              </a:rPr>
              <a:t>yrs.</a:t>
            </a:r>
            <a:r>
              <a:rPr sz="1600" spc="-5" dirty="0">
                <a:latin typeface="Arial MT"/>
                <a:cs typeface="Arial MT"/>
              </a:rPr>
              <a:t> </a:t>
            </a:r>
            <a:r>
              <a:rPr sz="1600" spc="-25" dirty="0">
                <a:latin typeface="Arial MT"/>
                <a:cs typeface="Arial MT"/>
              </a:rPr>
              <a:t>in</a:t>
            </a:r>
            <a:r>
              <a:rPr sz="1600" spc="35" dirty="0">
                <a:latin typeface="Arial MT"/>
                <a:cs typeface="Arial MT"/>
              </a:rPr>
              <a:t> </a:t>
            </a:r>
            <a:r>
              <a:rPr sz="1600" spc="-10" dirty="0">
                <a:latin typeface="Arial MT"/>
                <a:cs typeface="Arial MT"/>
              </a:rPr>
              <a:t>2024,</a:t>
            </a:r>
            <a:r>
              <a:rPr sz="1600" spc="75" dirty="0">
                <a:latin typeface="Arial MT"/>
                <a:cs typeface="Arial MT"/>
              </a:rPr>
              <a:t> </a:t>
            </a:r>
            <a:r>
              <a:rPr sz="1600" spc="-5" dirty="0">
                <a:latin typeface="Arial MT"/>
                <a:cs typeface="Arial MT"/>
              </a:rPr>
              <a:t>2</a:t>
            </a:r>
            <a:r>
              <a:rPr sz="1600" spc="-45" dirty="0">
                <a:latin typeface="Arial MT"/>
                <a:cs typeface="Arial MT"/>
              </a:rPr>
              <a:t> </a:t>
            </a:r>
            <a:r>
              <a:rPr sz="1600" spc="5" dirty="0">
                <a:latin typeface="Arial MT"/>
                <a:cs typeface="Arial MT"/>
              </a:rPr>
              <a:t>yrs.</a:t>
            </a:r>
            <a:r>
              <a:rPr sz="1600" spc="-5" dirty="0">
                <a:latin typeface="Arial MT"/>
                <a:cs typeface="Arial MT"/>
              </a:rPr>
              <a:t> </a:t>
            </a:r>
            <a:r>
              <a:rPr sz="1600" spc="-25" dirty="0">
                <a:latin typeface="Arial MT"/>
                <a:cs typeface="Arial MT"/>
              </a:rPr>
              <a:t>in</a:t>
            </a:r>
            <a:r>
              <a:rPr sz="1600" spc="35" dirty="0">
                <a:latin typeface="Arial MT"/>
                <a:cs typeface="Arial MT"/>
              </a:rPr>
              <a:t> </a:t>
            </a:r>
            <a:r>
              <a:rPr sz="1600" spc="-10" dirty="0">
                <a:latin typeface="Arial MT"/>
                <a:cs typeface="Arial MT"/>
              </a:rPr>
              <a:t>2025</a:t>
            </a:r>
            <a:endParaRPr sz="1600">
              <a:latin typeface="Arial MT"/>
              <a:cs typeface="Arial MT"/>
            </a:endParaRPr>
          </a:p>
          <a:p>
            <a:pPr marL="389255" marR="236220" indent="-285115">
              <a:lnSpc>
                <a:spcPct val="100000"/>
              </a:lnSpc>
              <a:spcBef>
                <a:spcPts val="645"/>
              </a:spcBef>
              <a:buFont typeface="Arial MT"/>
              <a:buChar char="•"/>
              <a:tabLst>
                <a:tab pos="388620" algn="l"/>
                <a:tab pos="389255" algn="l"/>
              </a:tabLst>
            </a:pPr>
            <a:r>
              <a:rPr sz="1600" b="1" spc="-15" dirty="0">
                <a:latin typeface="Arial"/>
                <a:cs typeface="Arial"/>
              </a:rPr>
              <a:t>Qualified</a:t>
            </a:r>
            <a:r>
              <a:rPr sz="1600" b="1" spc="110" dirty="0">
                <a:latin typeface="Arial"/>
                <a:cs typeface="Arial"/>
              </a:rPr>
              <a:t> </a:t>
            </a:r>
            <a:r>
              <a:rPr sz="1600" b="1" spc="-20" dirty="0">
                <a:latin typeface="Arial"/>
                <a:cs typeface="Arial"/>
              </a:rPr>
              <a:t>longevity</a:t>
            </a:r>
            <a:r>
              <a:rPr sz="1600" b="1" spc="200" dirty="0">
                <a:latin typeface="Arial"/>
                <a:cs typeface="Arial"/>
              </a:rPr>
              <a:t> </a:t>
            </a:r>
            <a:r>
              <a:rPr sz="1600" b="1" spc="-15" dirty="0">
                <a:latin typeface="Arial"/>
                <a:cs typeface="Arial"/>
              </a:rPr>
              <a:t>annuity</a:t>
            </a:r>
            <a:r>
              <a:rPr sz="1600" b="1" spc="114" dirty="0">
                <a:latin typeface="Arial"/>
                <a:cs typeface="Arial"/>
              </a:rPr>
              <a:t> </a:t>
            </a:r>
            <a:r>
              <a:rPr sz="1600" b="1" spc="-5" dirty="0">
                <a:latin typeface="Arial"/>
                <a:cs typeface="Arial"/>
              </a:rPr>
              <a:t>contract</a:t>
            </a:r>
            <a:r>
              <a:rPr sz="1600" b="1" spc="-25" dirty="0">
                <a:latin typeface="Arial"/>
                <a:cs typeface="Arial"/>
              </a:rPr>
              <a:t> </a:t>
            </a:r>
            <a:r>
              <a:rPr sz="1600" b="1" spc="-15" dirty="0">
                <a:latin typeface="Arial"/>
                <a:cs typeface="Arial"/>
              </a:rPr>
              <a:t>(QLAC):</a:t>
            </a:r>
            <a:r>
              <a:rPr sz="1600" b="1" spc="80" dirty="0">
                <a:latin typeface="Arial"/>
                <a:cs typeface="Arial"/>
              </a:rPr>
              <a:t> </a:t>
            </a:r>
            <a:r>
              <a:rPr sz="1600" spc="-25" dirty="0">
                <a:latin typeface="Arial MT"/>
                <a:cs typeface="Arial MT"/>
              </a:rPr>
              <a:t>max</a:t>
            </a:r>
            <a:r>
              <a:rPr sz="1600" spc="120" dirty="0">
                <a:latin typeface="Arial MT"/>
                <a:cs typeface="Arial MT"/>
              </a:rPr>
              <a:t> </a:t>
            </a:r>
            <a:r>
              <a:rPr sz="1600" spc="-15" dirty="0">
                <a:latin typeface="Arial MT"/>
                <a:cs typeface="Arial MT"/>
              </a:rPr>
              <a:t>increased</a:t>
            </a:r>
            <a:r>
              <a:rPr sz="1600" spc="114" dirty="0">
                <a:latin typeface="Arial MT"/>
                <a:cs typeface="Arial MT"/>
              </a:rPr>
              <a:t> </a:t>
            </a:r>
            <a:r>
              <a:rPr sz="1600" spc="10" dirty="0">
                <a:latin typeface="Arial MT"/>
                <a:cs typeface="Arial MT"/>
              </a:rPr>
              <a:t>from</a:t>
            </a:r>
            <a:r>
              <a:rPr sz="1600" spc="-15" dirty="0">
                <a:latin typeface="Arial MT"/>
                <a:cs typeface="Arial MT"/>
              </a:rPr>
              <a:t> </a:t>
            </a:r>
            <a:r>
              <a:rPr sz="1600" spc="-5" dirty="0">
                <a:latin typeface="Arial MT"/>
                <a:cs typeface="Arial MT"/>
              </a:rPr>
              <a:t>$145,000</a:t>
            </a:r>
            <a:r>
              <a:rPr sz="1600" spc="30" dirty="0">
                <a:latin typeface="Arial MT"/>
                <a:cs typeface="Arial MT"/>
              </a:rPr>
              <a:t> </a:t>
            </a:r>
            <a:r>
              <a:rPr sz="1600" spc="15" dirty="0">
                <a:latin typeface="Arial MT"/>
                <a:cs typeface="Arial MT"/>
              </a:rPr>
              <a:t>to</a:t>
            </a:r>
            <a:r>
              <a:rPr sz="1600" spc="-50" dirty="0">
                <a:latin typeface="Arial MT"/>
                <a:cs typeface="Arial MT"/>
              </a:rPr>
              <a:t> </a:t>
            </a:r>
            <a:r>
              <a:rPr sz="1600" spc="-5" dirty="0">
                <a:latin typeface="Arial MT"/>
                <a:cs typeface="Arial MT"/>
              </a:rPr>
              <a:t>$200,000, </a:t>
            </a:r>
            <a:r>
              <a:rPr sz="1600" spc="-430" dirty="0">
                <a:latin typeface="Arial MT"/>
                <a:cs typeface="Arial MT"/>
              </a:rPr>
              <a:t> </a:t>
            </a:r>
            <a:r>
              <a:rPr sz="1600" spc="-10" dirty="0">
                <a:latin typeface="Arial MT"/>
                <a:cs typeface="Arial MT"/>
              </a:rPr>
              <a:t>25%</a:t>
            </a:r>
            <a:r>
              <a:rPr sz="1600" spc="40" dirty="0">
                <a:latin typeface="Arial MT"/>
                <a:cs typeface="Arial MT"/>
              </a:rPr>
              <a:t> </a:t>
            </a:r>
            <a:r>
              <a:rPr sz="1600" spc="-5" dirty="0">
                <a:latin typeface="Arial MT"/>
                <a:cs typeface="Arial MT"/>
              </a:rPr>
              <a:t>cap</a:t>
            </a:r>
            <a:r>
              <a:rPr sz="1600" spc="-60" dirty="0">
                <a:latin typeface="Arial MT"/>
                <a:cs typeface="Arial MT"/>
              </a:rPr>
              <a:t> </a:t>
            </a:r>
            <a:r>
              <a:rPr sz="1600" spc="-30" dirty="0">
                <a:latin typeface="Arial MT"/>
                <a:cs typeface="Arial MT"/>
              </a:rPr>
              <a:t>eliminated</a:t>
            </a:r>
            <a:endParaRPr sz="1600">
              <a:latin typeface="Arial MT"/>
              <a:cs typeface="Arial MT"/>
            </a:endParaRPr>
          </a:p>
          <a:p>
            <a:pPr marL="389255" marR="5080" indent="-285115">
              <a:lnSpc>
                <a:spcPct val="100000"/>
              </a:lnSpc>
              <a:spcBef>
                <a:spcPts val="565"/>
              </a:spcBef>
              <a:buFont typeface="Arial MT"/>
              <a:buChar char="•"/>
              <a:tabLst>
                <a:tab pos="388620" algn="l"/>
                <a:tab pos="389255" algn="l"/>
              </a:tabLst>
            </a:pPr>
            <a:r>
              <a:rPr sz="1600" b="1" spc="-15" dirty="0">
                <a:latin typeface="Arial"/>
                <a:cs typeface="Arial"/>
              </a:rPr>
              <a:t>Saver </a:t>
            </a:r>
            <a:r>
              <a:rPr sz="1600" b="1" dirty="0">
                <a:latin typeface="Arial"/>
                <a:cs typeface="Arial"/>
              </a:rPr>
              <a:t>tax </a:t>
            </a:r>
            <a:r>
              <a:rPr sz="1600" b="1" spc="-10" dirty="0">
                <a:latin typeface="Arial"/>
                <a:cs typeface="Arial"/>
              </a:rPr>
              <a:t>credit: </a:t>
            </a:r>
            <a:r>
              <a:rPr sz="1600" spc="-10" dirty="0">
                <a:latin typeface="Arial MT"/>
                <a:cs typeface="Arial MT"/>
              </a:rPr>
              <a:t>50% </a:t>
            </a:r>
            <a:r>
              <a:rPr sz="1600" spc="-50" dirty="0">
                <a:latin typeface="Arial MT"/>
                <a:cs typeface="Arial MT"/>
              </a:rPr>
              <a:t>up</a:t>
            </a:r>
            <a:r>
              <a:rPr sz="1600" spc="-45" dirty="0">
                <a:latin typeface="Arial MT"/>
                <a:cs typeface="Arial MT"/>
              </a:rPr>
              <a:t> </a:t>
            </a:r>
            <a:r>
              <a:rPr sz="1600" spc="15" dirty="0">
                <a:latin typeface="Arial MT"/>
                <a:cs typeface="Arial MT"/>
              </a:rPr>
              <a:t>to </a:t>
            </a:r>
            <a:r>
              <a:rPr sz="1600" spc="-5" dirty="0">
                <a:latin typeface="Arial MT"/>
                <a:cs typeface="Arial MT"/>
              </a:rPr>
              <a:t>$1,000 </a:t>
            </a:r>
            <a:r>
              <a:rPr sz="1600" dirty="0">
                <a:latin typeface="Arial MT"/>
                <a:cs typeface="Arial MT"/>
              </a:rPr>
              <a:t>(pre-tax, </a:t>
            </a:r>
            <a:r>
              <a:rPr sz="1600" spc="-20" dirty="0">
                <a:latin typeface="Arial MT"/>
                <a:cs typeface="Arial MT"/>
              </a:rPr>
              <a:t>made </a:t>
            </a:r>
            <a:r>
              <a:rPr sz="1600" spc="15" dirty="0">
                <a:latin typeface="Arial MT"/>
                <a:cs typeface="Arial MT"/>
              </a:rPr>
              <a:t>to </a:t>
            </a:r>
            <a:r>
              <a:rPr sz="1600" spc="-30" dirty="0">
                <a:latin typeface="Arial MT"/>
                <a:cs typeface="Arial MT"/>
              </a:rPr>
              <a:t>plan) </a:t>
            </a:r>
            <a:r>
              <a:rPr sz="1600" spc="5" dirty="0">
                <a:latin typeface="Arial MT"/>
                <a:cs typeface="Arial MT"/>
              </a:rPr>
              <a:t>for </a:t>
            </a:r>
            <a:r>
              <a:rPr sz="1600" spc="-25" dirty="0">
                <a:latin typeface="Arial MT"/>
                <a:cs typeface="Arial MT"/>
              </a:rPr>
              <a:t>contributions</a:t>
            </a:r>
            <a:r>
              <a:rPr sz="1600" spc="-20" dirty="0">
                <a:latin typeface="Arial MT"/>
                <a:cs typeface="Arial MT"/>
              </a:rPr>
              <a:t> </a:t>
            </a:r>
            <a:r>
              <a:rPr sz="1600" spc="15" dirty="0">
                <a:latin typeface="Arial MT"/>
                <a:cs typeface="Arial MT"/>
              </a:rPr>
              <a:t>to </a:t>
            </a:r>
            <a:r>
              <a:rPr sz="1600" dirty="0">
                <a:latin typeface="Arial MT"/>
                <a:cs typeface="Arial MT"/>
              </a:rPr>
              <a:t>401(k), </a:t>
            </a:r>
            <a:r>
              <a:rPr sz="1600" spc="-5" dirty="0">
                <a:latin typeface="Arial MT"/>
                <a:cs typeface="Arial MT"/>
              </a:rPr>
              <a:t>403(b), </a:t>
            </a:r>
            <a:r>
              <a:rPr sz="1600" spc="-430" dirty="0">
                <a:latin typeface="Arial MT"/>
                <a:cs typeface="Arial MT"/>
              </a:rPr>
              <a:t> </a:t>
            </a:r>
            <a:r>
              <a:rPr sz="1600" spc="-10" dirty="0">
                <a:latin typeface="Arial MT"/>
                <a:cs typeface="Arial MT"/>
              </a:rPr>
              <a:t>IRA;</a:t>
            </a:r>
            <a:r>
              <a:rPr sz="1600" spc="65" dirty="0">
                <a:latin typeface="Arial MT"/>
                <a:cs typeface="Arial MT"/>
              </a:rPr>
              <a:t> </a:t>
            </a:r>
            <a:r>
              <a:rPr sz="1600" spc="-25" dirty="0">
                <a:latin typeface="Arial MT"/>
                <a:cs typeface="Arial MT"/>
              </a:rPr>
              <a:t>phased</a:t>
            </a:r>
            <a:r>
              <a:rPr sz="1600" spc="100" dirty="0">
                <a:latin typeface="Arial MT"/>
                <a:cs typeface="Arial MT"/>
              </a:rPr>
              <a:t> </a:t>
            </a:r>
            <a:r>
              <a:rPr sz="1600" spc="-40" dirty="0">
                <a:latin typeface="Arial MT"/>
                <a:cs typeface="Arial MT"/>
              </a:rPr>
              <a:t>out</a:t>
            </a:r>
            <a:r>
              <a:rPr sz="1600" spc="65" dirty="0">
                <a:latin typeface="Arial MT"/>
                <a:cs typeface="Arial MT"/>
              </a:rPr>
              <a:t> </a:t>
            </a:r>
            <a:r>
              <a:rPr sz="1600" dirty="0">
                <a:latin typeface="Arial MT"/>
                <a:cs typeface="Arial MT"/>
              </a:rPr>
              <a:t>between</a:t>
            </a:r>
            <a:r>
              <a:rPr sz="1600" spc="-60" dirty="0">
                <a:latin typeface="Arial MT"/>
                <a:cs typeface="Arial MT"/>
              </a:rPr>
              <a:t> </a:t>
            </a:r>
            <a:r>
              <a:rPr sz="1600" spc="-10" dirty="0">
                <a:latin typeface="Arial MT"/>
                <a:cs typeface="Arial MT"/>
              </a:rPr>
              <a:t>$41,000</a:t>
            </a:r>
            <a:r>
              <a:rPr sz="1600" spc="20" dirty="0">
                <a:latin typeface="Arial MT"/>
                <a:cs typeface="Arial MT"/>
              </a:rPr>
              <a:t> </a:t>
            </a:r>
            <a:r>
              <a:rPr sz="1600" spc="15" dirty="0">
                <a:latin typeface="Arial MT"/>
                <a:cs typeface="Arial MT"/>
              </a:rPr>
              <a:t>to</a:t>
            </a:r>
            <a:r>
              <a:rPr sz="1600" spc="-60" dirty="0">
                <a:latin typeface="Arial MT"/>
                <a:cs typeface="Arial MT"/>
              </a:rPr>
              <a:t> </a:t>
            </a:r>
            <a:r>
              <a:rPr sz="1600" spc="-10" dirty="0">
                <a:latin typeface="Arial MT"/>
                <a:cs typeface="Arial MT"/>
              </a:rPr>
              <a:t>$71,000</a:t>
            </a:r>
            <a:r>
              <a:rPr sz="1600" spc="20" dirty="0">
                <a:latin typeface="Arial MT"/>
                <a:cs typeface="Arial MT"/>
              </a:rPr>
              <a:t> </a:t>
            </a:r>
            <a:r>
              <a:rPr sz="1600" spc="-10" dirty="0">
                <a:latin typeface="Arial MT"/>
                <a:cs typeface="Arial MT"/>
              </a:rPr>
              <a:t>(2027)</a:t>
            </a:r>
            <a:endParaRPr sz="1600">
              <a:latin typeface="Arial MT"/>
              <a:cs typeface="Arial MT"/>
            </a:endParaRPr>
          </a:p>
          <a:p>
            <a:pPr marL="389255" marR="329565" indent="-285115">
              <a:lnSpc>
                <a:spcPct val="100000"/>
              </a:lnSpc>
              <a:spcBef>
                <a:spcPts val="645"/>
              </a:spcBef>
              <a:buFont typeface="Arial MT"/>
              <a:buChar char="•"/>
              <a:tabLst>
                <a:tab pos="388620" algn="l"/>
                <a:tab pos="389255" algn="l"/>
              </a:tabLst>
            </a:pPr>
            <a:r>
              <a:rPr sz="1600" b="1" spc="-35" dirty="0">
                <a:latin typeface="Arial"/>
                <a:cs typeface="Arial"/>
              </a:rPr>
              <a:t>Simple</a:t>
            </a:r>
            <a:r>
              <a:rPr sz="1600" b="1" spc="185" dirty="0">
                <a:latin typeface="Arial"/>
                <a:cs typeface="Arial"/>
              </a:rPr>
              <a:t> </a:t>
            </a:r>
            <a:r>
              <a:rPr sz="1600" b="1" spc="-20" dirty="0">
                <a:latin typeface="Arial"/>
                <a:cs typeface="Arial"/>
              </a:rPr>
              <a:t>plan:</a:t>
            </a:r>
            <a:r>
              <a:rPr sz="1600" b="1" spc="160" dirty="0">
                <a:latin typeface="Arial"/>
                <a:cs typeface="Arial"/>
              </a:rPr>
              <a:t> </a:t>
            </a:r>
            <a:r>
              <a:rPr sz="1600" spc="-10" dirty="0">
                <a:latin typeface="Arial MT"/>
                <a:cs typeface="Arial MT"/>
              </a:rPr>
              <a:t>starting</a:t>
            </a:r>
            <a:r>
              <a:rPr sz="1600" spc="25" dirty="0">
                <a:latin typeface="Arial MT"/>
                <a:cs typeface="Arial MT"/>
              </a:rPr>
              <a:t> </a:t>
            </a:r>
            <a:r>
              <a:rPr sz="1600" spc="-25" dirty="0">
                <a:latin typeface="Arial MT"/>
                <a:cs typeface="Arial MT"/>
              </a:rPr>
              <a:t>in</a:t>
            </a:r>
            <a:r>
              <a:rPr sz="1600" spc="25" dirty="0">
                <a:latin typeface="Arial MT"/>
                <a:cs typeface="Arial MT"/>
              </a:rPr>
              <a:t> </a:t>
            </a:r>
            <a:r>
              <a:rPr sz="1600" spc="-10" dirty="0">
                <a:latin typeface="Arial MT"/>
                <a:cs typeface="Arial MT"/>
              </a:rPr>
              <a:t>2024,</a:t>
            </a:r>
            <a:r>
              <a:rPr sz="1600" spc="70" dirty="0">
                <a:latin typeface="Arial MT"/>
                <a:cs typeface="Arial MT"/>
              </a:rPr>
              <a:t> </a:t>
            </a:r>
            <a:r>
              <a:rPr sz="1600" spc="-40" dirty="0">
                <a:latin typeface="Arial MT"/>
                <a:cs typeface="Arial MT"/>
              </a:rPr>
              <a:t>new,</a:t>
            </a:r>
            <a:r>
              <a:rPr sz="1600" spc="-10" dirty="0">
                <a:latin typeface="Arial MT"/>
                <a:cs typeface="Arial MT"/>
              </a:rPr>
              <a:t> </a:t>
            </a:r>
            <a:r>
              <a:rPr sz="1600" spc="-25" dirty="0">
                <a:latin typeface="Arial MT"/>
                <a:cs typeface="Arial MT"/>
              </a:rPr>
              <a:t>non-elective</a:t>
            </a:r>
            <a:r>
              <a:rPr sz="1600" spc="350" dirty="0">
                <a:latin typeface="Arial MT"/>
                <a:cs typeface="Arial MT"/>
              </a:rPr>
              <a:t> </a:t>
            </a:r>
            <a:r>
              <a:rPr sz="1600" spc="-20" dirty="0">
                <a:latin typeface="Arial MT"/>
                <a:cs typeface="Arial MT"/>
              </a:rPr>
              <a:t>employer</a:t>
            </a:r>
            <a:r>
              <a:rPr sz="1600" spc="65" dirty="0">
                <a:latin typeface="Arial MT"/>
                <a:cs typeface="Arial MT"/>
              </a:rPr>
              <a:t> </a:t>
            </a:r>
            <a:r>
              <a:rPr sz="1600" spc="-20" dirty="0">
                <a:latin typeface="Arial MT"/>
                <a:cs typeface="Arial MT"/>
              </a:rPr>
              <a:t>contribution</a:t>
            </a:r>
            <a:r>
              <a:rPr sz="1600" spc="185" dirty="0">
                <a:latin typeface="Arial MT"/>
                <a:cs typeface="Arial MT"/>
              </a:rPr>
              <a:t> </a:t>
            </a:r>
            <a:r>
              <a:rPr sz="1600" spc="15" dirty="0">
                <a:latin typeface="Arial MT"/>
                <a:cs typeface="Arial MT"/>
              </a:rPr>
              <a:t>to</a:t>
            </a:r>
            <a:r>
              <a:rPr sz="1600" spc="30" dirty="0">
                <a:latin typeface="Arial MT"/>
                <a:cs typeface="Arial MT"/>
              </a:rPr>
              <a:t> </a:t>
            </a:r>
            <a:r>
              <a:rPr sz="1600" spc="-5" dirty="0">
                <a:latin typeface="Arial MT"/>
                <a:cs typeface="Arial MT"/>
              </a:rPr>
              <a:t>a</a:t>
            </a:r>
            <a:r>
              <a:rPr sz="1600" spc="-50" dirty="0">
                <a:latin typeface="Arial MT"/>
                <a:cs typeface="Arial MT"/>
              </a:rPr>
              <a:t> </a:t>
            </a:r>
            <a:r>
              <a:rPr sz="1600" spc="-30" dirty="0">
                <a:latin typeface="Arial MT"/>
                <a:cs typeface="Arial MT"/>
              </a:rPr>
              <a:t>Simple</a:t>
            </a:r>
            <a:r>
              <a:rPr sz="1600" spc="185" dirty="0">
                <a:latin typeface="Arial MT"/>
                <a:cs typeface="Arial MT"/>
              </a:rPr>
              <a:t> </a:t>
            </a:r>
            <a:r>
              <a:rPr sz="1600" spc="-20" dirty="0">
                <a:latin typeface="Arial MT"/>
                <a:cs typeface="Arial MT"/>
              </a:rPr>
              <a:t>plan</a:t>
            </a:r>
            <a:r>
              <a:rPr sz="1600" spc="25" dirty="0">
                <a:latin typeface="Arial MT"/>
                <a:cs typeface="Arial MT"/>
              </a:rPr>
              <a:t> </a:t>
            </a:r>
            <a:r>
              <a:rPr sz="1600" spc="5" dirty="0">
                <a:latin typeface="Arial MT"/>
                <a:cs typeface="Arial MT"/>
              </a:rPr>
              <a:t>for </a:t>
            </a:r>
            <a:r>
              <a:rPr sz="1600" spc="-430" dirty="0">
                <a:latin typeface="Arial MT"/>
                <a:cs typeface="Arial MT"/>
              </a:rPr>
              <a:t> </a:t>
            </a:r>
            <a:r>
              <a:rPr sz="1600" spc="-25" dirty="0">
                <a:latin typeface="Arial MT"/>
                <a:cs typeface="Arial MT"/>
              </a:rPr>
              <a:t>qualified</a:t>
            </a:r>
            <a:r>
              <a:rPr sz="1600" spc="180" dirty="0">
                <a:latin typeface="Arial MT"/>
                <a:cs typeface="Arial MT"/>
              </a:rPr>
              <a:t> </a:t>
            </a:r>
            <a:r>
              <a:rPr sz="1600" spc="-20" dirty="0">
                <a:latin typeface="Arial MT"/>
                <a:cs typeface="Arial MT"/>
              </a:rPr>
              <a:t>employees</a:t>
            </a:r>
            <a:r>
              <a:rPr sz="1600" spc="110" dirty="0">
                <a:latin typeface="Arial MT"/>
                <a:cs typeface="Arial MT"/>
              </a:rPr>
              <a:t> </a:t>
            </a:r>
            <a:r>
              <a:rPr sz="1600" spc="-25" dirty="0">
                <a:latin typeface="Arial MT"/>
                <a:cs typeface="Arial MT"/>
              </a:rPr>
              <a:t>(max.</a:t>
            </a:r>
            <a:r>
              <a:rPr sz="1600" spc="140" dirty="0">
                <a:latin typeface="Arial MT"/>
                <a:cs typeface="Arial MT"/>
              </a:rPr>
              <a:t> </a:t>
            </a:r>
            <a:r>
              <a:rPr sz="1600" spc="-5" dirty="0">
                <a:latin typeface="Arial MT"/>
                <a:cs typeface="Arial MT"/>
              </a:rPr>
              <a:t>10%,</a:t>
            </a:r>
            <a:r>
              <a:rPr sz="1600" spc="-15" dirty="0">
                <a:latin typeface="Arial MT"/>
                <a:cs typeface="Arial MT"/>
              </a:rPr>
              <a:t> </a:t>
            </a:r>
            <a:r>
              <a:rPr sz="1600" spc="-10" dirty="0">
                <a:latin typeface="Arial MT"/>
                <a:cs typeface="Arial MT"/>
              </a:rPr>
              <a:t>capped</a:t>
            </a:r>
            <a:r>
              <a:rPr sz="1600" spc="20" dirty="0">
                <a:latin typeface="Arial MT"/>
                <a:cs typeface="Arial MT"/>
              </a:rPr>
              <a:t> </a:t>
            </a:r>
            <a:r>
              <a:rPr sz="1600" spc="-5" dirty="0">
                <a:latin typeface="Arial MT"/>
                <a:cs typeface="Arial MT"/>
              </a:rPr>
              <a:t>at</a:t>
            </a:r>
            <a:r>
              <a:rPr sz="1600" spc="-15" dirty="0">
                <a:latin typeface="Arial MT"/>
                <a:cs typeface="Arial MT"/>
              </a:rPr>
              <a:t> </a:t>
            </a:r>
            <a:r>
              <a:rPr sz="1600" spc="-5" dirty="0">
                <a:latin typeface="Arial MT"/>
                <a:cs typeface="Arial MT"/>
              </a:rPr>
              <a:t>$5,000)</a:t>
            </a:r>
            <a:endParaRPr sz="1600">
              <a:latin typeface="Arial MT"/>
              <a:cs typeface="Arial MT"/>
            </a:endParaRPr>
          </a:p>
          <a:p>
            <a:pPr marL="389255" indent="-285115">
              <a:lnSpc>
                <a:spcPct val="100000"/>
              </a:lnSpc>
              <a:spcBef>
                <a:spcPts val="565"/>
              </a:spcBef>
              <a:buFont typeface="Arial MT"/>
              <a:buChar char="•"/>
              <a:tabLst>
                <a:tab pos="388620" algn="l"/>
                <a:tab pos="389255" algn="l"/>
              </a:tabLst>
            </a:pPr>
            <a:r>
              <a:rPr sz="1600" b="1" spc="-5" dirty="0">
                <a:latin typeface="Arial"/>
                <a:cs typeface="Arial"/>
              </a:rPr>
              <a:t>Starter</a:t>
            </a:r>
            <a:r>
              <a:rPr sz="1600" b="1" spc="-25" dirty="0">
                <a:latin typeface="Arial"/>
                <a:cs typeface="Arial"/>
              </a:rPr>
              <a:t> </a:t>
            </a:r>
            <a:r>
              <a:rPr sz="1600" b="1" spc="-5" dirty="0">
                <a:latin typeface="Arial"/>
                <a:cs typeface="Arial"/>
              </a:rPr>
              <a:t>401(k):</a:t>
            </a:r>
            <a:r>
              <a:rPr sz="1600" b="1" spc="15" dirty="0">
                <a:latin typeface="Arial"/>
                <a:cs typeface="Arial"/>
              </a:rPr>
              <a:t> </a:t>
            </a:r>
            <a:r>
              <a:rPr sz="1600" spc="-35" dirty="0">
                <a:latin typeface="Arial MT"/>
                <a:cs typeface="Arial MT"/>
              </a:rPr>
              <a:t>new</a:t>
            </a:r>
            <a:r>
              <a:rPr sz="1600" spc="90" dirty="0">
                <a:latin typeface="Arial MT"/>
                <a:cs typeface="Arial MT"/>
              </a:rPr>
              <a:t> </a:t>
            </a:r>
            <a:r>
              <a:rPr sz="1600" spc="-20" dirty="0">
                <a:latin typeface="Arial MT"/>
                <a:cs typeface="Arial MT"/>
              </a:rPr>
              <a:t>auto</a:t>
            </a:r>
            <a:r>
              <a:rPr sz="1600" spc="114" dirty="0">
                <a:latin typeface="Arial MT"/>
                <a:cs typeface="Arial MT"/>
              </a:rPr>
              <a:t> </a:t>
            </a:r>
            <a:r>
              <a:rPr sz="1600" dirty="0">
                <a:latin typeface="Arial MT"/>
                <a:cs typeface="Arial MT"/>
              </a:rPr>
              <a:t>deferral</a:t>
            </a:r>
            <a:r>
              <a:rPr sz="1600" spc="-70" dirty="0">
                <a:latin typeface="Arial MT"/>
                <a:cs typeface="Arial MT"/>
              </a:rPr>
              <a:t> </a:t>
            </a:r>
            <a:r>
              <a:rPr sz="1600" spc="-5" dirty="0">
                <a:latin typeface="Arial MT"/>
                <a:cs typeface="Arial MT"/>
              </a:rPr>
              <a:t>of</a:t>
            </a:r>
            <a:r>
              <a:rPr sz="1600" spc="75" dirty="0">
                <a:latin typeface="Arial MT"/>
                <a:cs typeface="Arial MT"/>
              </a:rPr>
              <a:t> </a:t>
            </a:r>
            <a:r>
              <a:rPr sz="1600" dirty="0">
                <a:latin typeface="Arial MT"/>
                <a:cs typeface="Arial MT"/>
              </a:rPr>
              <a:t>3%-15%,</a:t>
            </a:r>
            <a:r>
              <a:rPr sz="1600" spc="-5" dirty="0">
                <a:latin typeface="Arial MT"/>
                <a:cs typeface="Arial MT"/>
              </a:rPr>
              <a:t> $6,000</a:t>
            </a:r>
            <a:r>
              <a:rPr sz="1600" spc="-45" dirty="0">
                <a:latin typeface="Arial MT"/>
                <a:cs typeface="Arial MT"/>
              </a:rPr>
              <a:t> </a:t>
            </a:r>
            <a:r>
              <a:rPr sz="1600" spc="-40" dirty="0">
                <a:latin typeface="Arial MT"/>
                <a:cs typeface="Arial MT"/>
              </a:rPr>
              <a:t>max,</a:t>
            </a:r>
            <a:r>
              <a:rPr sz="1600" spc="160" dirty="0">
                <a:latin typeface="Arial MT"/>
                <a:cs typeface="Arial MT"/>
              </a:rPr>
              <a:t> </a:t>
            </a:r>
            <a:r>
              <a:rPr sz="1600" spc="-5" dirty="0">
                <a:latin typeface="Arial MT"/>
                <a:cs typeface="Arial MT"/>
              </a:rPr>
              <a:t>$1,000</a:t>
            </a:r>
            <a:r>
              <a:rPr sz="1600" spc="35" dirty="0">
                <a:latin typeface="Arial MT"/>
                <a:cs typeface="Arial MT"/>
              </a:rPr>
              <a:t> </a:t>
            </a:r>
            <a:r>
              <a:rPr sz="1600" spc="-20" dirty="0">
                <a:latin typeface="Arial MT"/>
                <a:cs typeface="Arial MT"/>
              </a:rPr>
              <a:t>catch-up</a:t>
            </a:r>
            <a:r>
              <a:rPr sz="1600" spc="200" dirty="0">
                <a:latin typeface="Arial MT"/>
                <a:cs typeface="Arial MT"/>
              </a:rPr>
              <a:t> </a:t>
            </a:r>
            <a:r>
              <a:rPr sz="1600" spc="5" dirty="0">
                <a:latin typeface="Arial MT"/>
                <a:cs typeface="Arial MT"/>
              </a:rPr>
              <a:t>for</a:t>
            </a:r>
            <a:r>
              <a:rPr sz="1600" spc="-10" dirty="0">
                <a:latin typeface="Arial MT"/>
                <a:cs typeface="Arial MT"/>
              </a:rPr>
              <a:t> age</a:t>
            </a:r>
            <a:r>
              <a:rPr sz="1600" spc="-45" dirty="0">
                <a:latin typeface="Arial MT"/>
                <a:cs typeface="Arial MT"/>
              </a:rPr>
              <a:t> </a:t>
            </a:r>
            <a:r>
              <a:rPr sz="1600" spc="-5" dirty="0">
                <a:latin typeface="Arial MT"/>
                <a:cs typeface="Arial MT"/>
              </a:rPr>
              <a:t>50</a:t>
            </a:r>
            <a:endParaRPr sz="1600">
              <a:latin typeface="Arial MT"/>
              <a:cs typeface="Arial MT"/>
            </a:endParaRPr>
          </a:p>
        </p:txBody>
      </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13</a:t>
            </a:fld>
            <a:endParaRPr spc="-5" dirty="0"/>
          </a:p>
        </p:txBody>
      </p:sp>
      <p:graphicFrame>
        <p:nvGraphicFramePr>
          <p:cNvPr id="6" name="object 6"/>
          <p:cNvGraphicFramePr>
            <a:graphicFrameLocks noGrp="1"/>
          </p:cNvGraphicFramePr>
          <p:nvPr/>
        </p:nvGraphicFramePr>
        <p:xfrm>
          <a:off x="299726" y="5631751"/>
          <a:ext cx="9084310" cy="826135"/>
        </p:xfrm>
        <a:graphic>
          <a:graphicData uri="http://schemas.openxmlformats.org/drawingml/2006/table">
            <a:tbl>
              <a:tblPr firstRow="1" bandRow="1">
                <a:tableStyleId>{2D5ABB26-0587-4C30-8999-92F81FD0307C}</a:tableStyleId>
              </a:tblPr>
              <a:tblGrid>
                <a:gridCol w="9084310">
                  <a:extLst>
                    <a:ext uri="{9D8B030D-6E8A-4147-A177-3AD203B41FA5}">
                      <a16:colId xmlns:a16="http://schemas.microsoft.com/office/drawing/2014/main" val="20000"/>
                    </a:ext>
                  </a:extLst>
                </a:gridCol>
              </a:tblGrid>
              <a:tr h="431038">
                <a:tc>
                  <a:txBody>
                    <a:bodyPr/>
                    <a:lstStyle/>
                    <a:p>
                      <a:pPr marL="96520">
                        <a:lnSpc>
                          <a:spcPct val="100000"/>
                        </a:lnSpc>
                        <a:spcBef>
                          <a:spcPts val="715"/>
                        </a:spcBef>
                      </a:pPr>
                      <a:r>
                        <a:rPr sz="1600" b="1" spc="-25" dirty="0">
                          <a:solidFill>
                            <a:srgbClr val="FFFFFF"/>
                          </a:solidFill>
                          <a:latin typeface="Arial"/>
                          <a:cs typeface="Arial"/>
                        </a:rPr>
                        <a:t>Planning</a:t>
                      </a:r>
                      <a:r>
                        <a:rPr sz="1600" b="1" spc="125" dirty="0">
                          <a:solidFill>
                            <a:srgbClr val="FFFFFF"/>
                          </a:solidFill>
                          <a:latin typeface="Arial"/>
                          <a:cs typeface="Arial"/>
                        </a:rPr>
                        <a:t> </a:t>
                      </a:r>
                      <a:r>
                        <a:rPr sz="1600" b="1" spc="-15" dirty="0">
                          <a:solidFill>
                            <a:srgbClr val="FFFFFF"/>
                          </a:solidFill>
                          <a:latin typeface="Arial"/>
                          <a:cs typeface="Arial"/>
                        </a:rPr>
                        <a:t>considerations</a:t>
                      </a:r>
                      <a:endParaRPr sz="1600">
                        <a:latin typeface="Arial"/>
                        <a:cs typeface="Arial"/>
                      </a:endParaRPr>
                    </a:p>
                  </a:txBody>
                  <a:tcPr marL="0" marR="0" marT="90805" marB="0">
                    <a:solidFill>
                      <a:srgbClr val="005486"/>
                    </a:solidFill>
                  </a:tcPr>
                </a:tc>
                <a:extLst>
                  <a:ext uri="{0D108BD9-81ED-4DB2-BD59-A6C34878D82A}">
                    <a16:rowId xmlns:a16="http://schemas.microsoft.com/office/drawing/2014/main" val="10000"/>
                  </a:ext>
                </a:extLst>
              </a:tr>
              <a:tr h="391477">
                <a:tc>
                  <a:txBody>
                    <a:bodyPr/>
                    <a:lstStyle/>
                    <a:p>
                      <a:pPr marL="93980">
                        <a:lnSpc>
                          <a:spcPct val="100000"/>
                        </a:lnSpc>
                        <a:spcBef>
                          <a:spcPts val="325"/>
                        </a:spcBef>
                      </a:pPr>
                      <a:r>
                        <a:rPr sz="1500" spc="15" dirty="0">
                          <a:latin typeface="Arial MT"/>
                          <a:cs typeface="Arial MT"/>
                        </a:rPr>
                        <a:t>D</a:t>
                      </a:r>
                      <a:r>
                        <a:rPr sz="1500" spc="-20" dirty="0">
                          <a:latin typeface="Arial MT"/>
                          <a:cs typeface="Arial MT"/>
                        </a:rPr>
                        <a:t>i</a:t>
                      </a:r>
                      <a:r>
                        <a:rPr sz="1500" spc="35" dirty="0">
                          <a:latin typeface="Arial MT"/>
                          <a:cs typeface="Arial MT"/>
                        </a:rPr>
                        <a:t>sc</a:t>
                      </a:r>
                      <a:r>
                        <a:rPr sz="1500" spc="-50" dirty="0">
                          <a:latin typeface="Arial MT"/>
                          <a:cs typeface="Arial MT"/>
                        </a:rPr>
                        <a:t>u</a:t>
                      </a:r>
                      <a:r>
                        <a:rPr sz="1500" spc="35" dirty="0">
                          <a:latin typeface="Arial MT"/>
                          <a:cs typeface="Arial MT"/>
                        </a:rPr>
                        <a:t>s</a:t>
                      </a:r>
                      <a:r>
                        <a:rPr sz="1500" dirty="0">
                          <a:latin typeface="Arial MT"/>
                          <a:cs typeface="Arial MT"/>
                        </a:rPr>
                        <a:t>s</a:t>
                      </a:r>
                      <a:r>
                        <a:rPr sz="1500" spc="-140" dirty="0">
                          <a:latin typeface="Arial MT"/>
                          <a:cs typeface="Arial MT"/>
                        </a:rPr>
                        <a:t> </a:t>
                      </a:r>
                      <a:r>
                        <a:rPr sz="1500" spc="-50" dirty="0">
                          <a:latin typeface="Arial MT"/>
                          <a:cs typeface="Arial MT"/>
                        </a:rPr>
                        <a:t>n</a:t>
                      </a:r>
                      <a:r>
                        <a:rPr sz="1500" spc="30" dirty="0">
                          <a:latin typeface="Arial MT"/>
                          <a:cs typeface="Arial MT"/>
                        </a:rPr>
                        <a:t>e</a:t>
                      </a:r>
                      <a:r>
                        <a:rPr sz="1500" dirty="0">
                          <a:latin typeface="Arial MT"/>
                          <a:cs typeface="Arial MT"/>
                        </a:rPr>
                        <a:t>w </a:t>
                      </a:r>
                      <a:r>
                        <a:rPr sz="1500" spc="30" dirty="0">
                          <a:latin typeface="Arial MT"/>
                          <a:cs typeface="Arial MT"/>
                        </a:rPr>
                        <a:t>e</a:t>
                      </a:r>
                      <a:r>
                        <a:rPr sz="1500" spc="-50" dirty="0">
                          <a:latin typeface="Arial MT"/>
                          <a:cs typeface="Arial MT"/>
                        </a:rPr>
                        <a:t>nhan</a:t>
                      </a:r>
                      <a:r>
                        <a:rPr sz="1500" spc="35" dirty="0">
                          <a:latin typeface="Arial MT"/>
                          <a:cs typeface="Arial MT"/>
                        </a:rPr>
                        <a:t>c</a:t>
                      </a:r>
                      <a:r>
                        <a:rPr sz="1500" spc="30" dirty="0">
                          <a:latin typeface="Arial MT"/>
                          <a:cs typeface="Arial MT"/>
                        </a:rPr>
                        <a:t>e</a:t>
                      </a:r>
                      <a:r>
                        <a:rPr sz="1500" spc="10" dirty="0">
                          <a:latin typeface="Arial MT"/>
                          <a:cs typeface="Arial MT"/>
                        </a:rPr>
                        <a:t>m</a:t>
                      </a:r>
                      <a:r>
                        <a:rPr sz="1500" spc="30" dirty="0">
                          <a:latin typeface="Arial MT"/>
                          <a:cs typeface="Arial MT"/>
                        </a:rPr>
                        <a:t>e</a:t>
                      </a:r>
                      <a:r>
                        <a:rPr sz="1500" spc="-50" dirty="0">
                          <a:latin typeface="Arial MT"/>
                          <a:cs typeface="Arial MT"/>
                        </a:rPr>
                        <a:t>n</a:t>
                      </a:r>
                      <a:r>
                        <a:rPr sz="1500" spc="-25" dirty="0">
                          <a:latin typeface="Arial MT"/>
                          <a:cs typeface="Arial MT"/>
                        </a:rPr>
                        <a:t>t</a:t>
                      </a:r>
                      <a:r>
                        <a:rPr sz="1500" dirty="0">
                          <a:latin typeface="Arial MT"/>
                          <a:cs typeface="Arial MT"/>
                        </a:rPr>
                        <a:t>s</a:t>
                      </a:r>
                      <a:r>
                        <a:rPr sz="1500" spc="-65" dirty="0">
                          <a:latin typeface="Arial MT"/>
                          <a:cs typeface="Arial MT"/>
                        </a:rPr>
                        <a:t> </a:t>
                      </a:r>
                      <a:r>
                        <a:rPr sz="1500" spc="-60" dirty="0">
                          <a:latin typeface="Arial MT"/>
                          <a:cs typeface="Arial MT"/>
                        </a:rPr>
                        <a:t>w</a:t>
                      </a:r>
                      <a:r>
                        <a:rPr sz="1500" spc="-20" dirty="0">
                          <a:latin typeface="Arial MT"/>
                          <a:cs typeface="Arial MT"/>
                        </a:rPr>
                        <a:t>i</a:t>
                      </a:r>
                      <a:r>
                        <a:rPr sz="1500" spc="-25" dirty="0">
                          <a:latin typeface="Arial MT"/>
                          <a:cs typeface="Arial MT"/>
                        </a:rPr>
                        <a:t>t</a:t>
                      </a:r>
                      <a:r>
                        <a:rPr sz="1500" dirty="0">
                          <a:latin typeface="Arial MT"/>
                          <a:cs typeface="Arial MT"/>
                        </a:rPr>
                        <a:t>h</a:t>
                      </a:r>
                      <a:r>
                        <a:rPr sz="1500" spc="90" dirty="0">
                          <a:latin typeface="Arial MT"/>
                          <a:cs typeface="Arial MT"/>
                        </a:rPr>
                        <a:t> </a:t>
                      </a:r>
                      <a:r>
                        <a:rPr sz="1500" spc="-60" dirty="0">
                          <a:latin typeface="Arial MT"/>
                          <a:cs typeface="Arial MT"/>
                        </a:rPr>
                        <a:t>H</a:t>
                      </a:r>
                      <a:r>
                        <a:rPr sz="1500" dirty="0">
                          <a:latin typeface="Arial MT"/>
                          <a:cs typeface="Arial MT"/>
                        </a:rPr>
                        <a:t>R </a:t>
                      </a:r>
                      <a:r>
                        <a:rPr sz="1500" spc="30" dirty="0">
                          <a:latin typeface="Arial MT"/>
                          <a:cs typeface="Arial MT"/>
                        </a:rPr>
                        <a:t>dep</a:t>
                      </a:r>
                      <a:r>
                        <a:rPr sz="1500" spc="-50" dirty="0">
                          <a:latin typeface="Arial MT"/>
                          <a:cs typeface="Arial MT"/>
                        </a:rPr>
                        <a:t>a</a:t>
                      </a:r>
                      <a:r>
                        <a:rPr sz="1500" spc="-30" dirty="0">
                          <a:latin typeface="Arial MT"/>
                          <a:cs typeface="Arial MT"/>
                        </a:rPr>
                        <a:t>r</a:t>
                      </a:r>
                      <a:r>
                        <a:rPr sz="1500" spc="-25" dirty="0">
                          <a:latin typeface="Arial MT"/>
                          <a:cs typeface="Arial MT"/>
                        </a:rPr>
                        <a:t>t</a:t>
                      </a:r>
                      <a:r>
                        <a:rPr sz="1500" spc="10" dirty="0">
                          <a:latin typeface="Arial MT"/>
                          <a:cs typeface="Arial MT"/>
                        </a:rPr>
                        <a:t>m</a:t>
                      </a:r>
                      <a:r>
                        <a:rPr sz="1500" spc="30" dirty="0">
                          <a:latin typeface="Arial MT"/>
                          <a:cs typeface="Arial MT"/>
                        </a:rPr>
                        <a:t>e</a:t>
                      </a:r>
                      <a:r>
                        <a:rPr sz="1500" spc="-50" dirty="0">
                          <a:latin typeface="Arial MT"/>
                          <a:cs typeface="Arial MT"/>
                        </a:rPr>
                        <a:t>n</a:t>
                      </a:r>
                      <a:r>
                        <a:rPr sz="1500" spc="-25" dirty="0">
                          <a:latin typeface="Arial MT"/>
                          <a:cs typeface="Arial MT"/>
                        </a:rPr>
                        <a:t>t</a:t>
                      </a:r>
                      <a:r>
                        <a:rPr sz="1500" dirty="0">
                          <a:latin typeface="Arial MT"/>
                          <a:cs typeface="Arial MT"/>
                        </a:rPr>
                        <a:t>s</a:t>
                      </a:r>
                      <a:endParaRPr sz="1500">
                        <a:latin typeface="Arial MT"/>
                        <a:cs typeface="Arial MT"/>
                      </a:endParaRPr>
                    </a:p>
                  </a:txBody>
                  <a:tcPr marL="0" marR="0" marT="41275" marB="0">
                    <a:lnB w="6350">
                      <a:solidFill>
                        <a:srgbClr val="D9D9D9"/>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4230" y="3665156"/>
            <a:ext cx="3027680" cy="452755"/>
          </a:xfrm>
          <a:prstGeom prst="rect">
            <a:avLst/>
          </a:prstGeom>
        </p:spPr>
        <p:txBody>
          <a:bodyPr vert="horz" wrap="square" lIns="0" tIns="12700" rIns="0" bIns="0" rtlCol="0">
            <a:spAutoFit/>
          </a:bodyPr>
          <a:lstStyle/>
          <a:p>
            <a:pPr marL="12700">
              <a:lnSpc>
                <a:spcPct val="100000"/>
              </a:lnSpc>
              <a:spcBef>
                <a:spcPts val="100"/>
              </a:spcBef>
            </a:pPr>
            <a:r>
              <a:rPr dirty="0"/>
              <a:t>Planning</a:t>
            </a:r>
            <a:r>
              <a:rPr spc="-114" dirty="0"/>
              <a:t> </a:t>
            </a:r>
            <a:r>
              <a:rPr spc="-5" dirty="0"/>
              <a:t>strategies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9559" y="616013"/>
            <a:ext cx="2364740" cy="330835"/>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012C5E"/>
                </a:solidFill>
                <a:latin typeface="Arial"/>
                <a:cs typeface="Arial"/>
              </a:rPr>
              <a:t>Planning</a:t>
            </a:r>
            <a:r>
              <a:rPr sz="2000" b="1" spc="-70" dirty="0">
                <a:solidFill>
                  <a:srgbClr val="012C5E"/>
                </a:solidFill>
                <a:latin typeface="Arial"/>
                <a:cs typeface="Arial"/>
              </a:rPr>
              <a:t> </a:t>
            </a:r>
            <a:r>
              <a:rPr sz="2000" b="1" spc="-5" dirty="0">
                <a:solidFill>
                  <a:srgbClr val="012C5E"/>
                </a:solidFill>
                <a:latin typeface="Arial"/>
                <a:cs typeface="Arial"/>
              </a:rPr>
              <a:t>strategies</a:t>
            </a:r>
            <a:endParaRPr sz="20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15</a:t>
            </a:fld>
            <a:endParaRPr spc="-5" dirty="0"/>
          </a:p>
        </p:txBody>
      </p:sp>
      <p:graphicFrame>
        <p:nvGraphicFramePr>
          <p:cNvPr id="3" name="object 3"/>
          <p:cNvGraphicFramePr>
            <a:graphicFrameLocks noGrp="1"/>
          </p:cNvGraphicFramePr>
          <p:nvPr/>
        </p:nvGraphicFramePr>
        <p:xfrm>
          <a:off x="341960" y="1997582"/>
          <a:ext cx="9474835" cy="3543935"/>
        </p:xfrm>
        <a:graphic>
          <a:graphicData uri="http://schemas.openxmlformats.org/drawingml/2006/table">
            <a:tbl>
              <a:tblPr firstRow="1" bandRow="1">
                <a:tableStyleId>{2D5ABB26-0587-4C30-8999-92F81FD0307C}</a:tableStyleId>
              </a:tblPr>
              <a:tblGrid>
                <a:gridCol w="716915">
                  <a:extLst>
                    <a:ext uri="{9D8B030D-6E8A-4147-A177-3AD203B41FA5}">
                      <a16:colId xmlns:a16="http://schemas.microsoft.com/office/drawing/2014/main" val="20000"/>
                    </a:ext>
                  </a:extLst>
                </a:gridCol>
                <a:gridCol w="8744585">
                  <a:extLst>
                    <a:ext uri="{9D8B030D-6E8A-4147-A177-3AD203B41FA5}">
                      <a16:colId xmlns:a16="http://schemas.microsoft.com/office/drawing/2014/main" val="20001"/>
                    </a:ext>
                  </a:extLst>
                </a:gridCol>
              </a:tblGrid>
              <a:tr h="523366">
                <a:tc>
                  <a:txBody>
                    <a:bodyPr/>
                    <a:lstStyle/>
                    <a:p>
                      <a:pPr marL="290830">
                        <a:lnSpc>
                          <a:spcPct val="100000"/>
                        </a:lnSpc>
                        <a:spcBef>
                          <a:spcPts val="910"/>
                        </a:spcBef>
                      </a:pPr>
                      <a:r>
                        <a:rPr sz="1850" b="1" dirty="0">
                          <a:solidFill>
                            <a:srgbClr val="FFFFFF"/>
                          </a:solidFill>
                          <a:latin typeface="Arial"/>
                          <a:cs typeface="Arial"/>
                        </a:rPr>
                        <a:t>1</a:t>
                      </a:r>
                      <a:endParaRPr sz="1850">
                        <a:latin typeface="Arial"/>
                        <a:cs typeface="Arial"/>
                      </a:endParaRPr>
                    </a:p>
                  </a:txBody>
                  <a:tcPr marL="0" marR="0" marT="115570" marB="0">
                    <a:solidFill>
                      <a:srgbClr val="005486"/>
                    </a:solidFill>
                  </a:tcPr>
                </a:tc>
                <a:tc>
                  <a:txBody>
                    <a:bodyPr/>
                    <a:lstStyle/>
                    <a:p>
                      <a:pPr marL="177800">
                        <a:lnSpc>
                          <a:spcPct val="100000"/>
                        </a:lnSpc>
                        <a:spcBef>
                          <a:spcPts val="1120"/>
                        </a:spcBef>
                      </a:pPr>
                      <a:r>
                        <a:rPr sz="1500" b="1" spc="30" dirty="0">
                          <a:solidFill>
                            <a:srgbClr val="005486"/>
                          </a:solidFill>
                          <a:latin typeface="Arial"/>
                          <a:cs typeface="Arial"/>
                        </a:rPr>
                        <a:t>Choose</a:t>
                      </a:r>
                      <a:r>
                        <a:rPr sz="1500" b="1" spc="-145" dirty="0">
                          <a:solidFill>
                            <a:srgbClr val="005486"/>
                          </a:solidFill>
                          <a:latin typeface="Arial"/>
                          <a:cs typeface="Arial"/>
                        </a:rPr>
                        <a:t> </a:t>
                      </a:r>
                      <a:r>
                        <a:rPr sz="1500" b="1" spc="15" dirty="0">
                          <a:solidFill>
                            <a:srgbClr val="005486"/>
                          </a:solidFill>
                          <a:latin typeface="Arial"/>
                          <a:cs typeface="Arial"/>
                        </a:rPr>
                        <a:t>between</a:t>
                      </a:r>
                      <a:r>
                        <a:rPr sz="1500" b="1" spc="-145" dirty="0">
                          <a:solidFill>
                            <a:srgbClr val="005486"/>
                          </a:solidFill>
                          <a:latin typeface="Arial"/>
                          <a:cs typeface="Arial"/>
                        </a:rPr>
                        <a:t> </a:t>
                      </a:r>
                      <a:r>
                        <a:rPr sz="1500" b="1" spc="5" dirty="0">
                          <a:solidFill>
                            <a:srgbClr val="005486"/>
                          </a:solidFill>
                          <a:latin typeface="Arial"/>
                          <a:cs typeface="Arial"/>
                        </a:rPr>
                        <a:t>traditional</a:t>
                      </a:r>
                      <a:r>
                        <a:rPr sz="1500" b="1" spc="-195" dirty="0">
                          <a:solidFill>
                            <a:srgbClr val="005486"/>
                          </a:solidFill>
                          <a:latin typeface="Arial"/>
                          <a:cs typeface="Arial"/>
                        </a:rPr>
                        <a:t> </a:t>
                      </a:r>
                      <a:r>
                        <a:rPr sz="1500" b="1" spc="30" dirty="0">
                          <a:solidFill>
                            <a:srgbClr val="005486"/>
                          </a:solidFill>
                          <a:latin typeface="Arial"/>
                          <a:cs typeface="Arial"/>
                        </a:rPr>
                        <a:t>and</a:t>
                      </a:r>
                      <a:r>
                        <a:rPr sz="1500" b="1" spc="-145" dirty="0">
                          <a:solidFill>
                            <a:srgbClr val="005486"/>
                          </a:solidFill>
                          <a:latin typeface="Arial"/>
                          <a:cs typeface="Arial"/>
                        </a:rPr>
                        <a:t> </a:t>
                      </a:r>
                      <a:r>
                        <a:rPr sz="1500" b="1" spc="-5" dirty="0">
                          <a:solidFill>
                            <a:srgbClr val="005486"/>
                          </a:solidFill>
                          <a:latin typeface="Arial"/>
                          <a:cs typeface="Arial"/>
                        </a:rPr>
                        <a:t>Roth</a:t>
                      </a:r>
                      <a:r>
                        <a:rPr sz="1500" b="1" spc="15" dirty="0">
                          <a:solidFill>
                            <a:srgbClr val="005486"/>
                          </a:solidFill>
                          <a:latin typeface="Arial"/>
                          <a:cs typeface="Arial"/>
                        </a:rPr>
                        <a:t> </a:t>
                      </a:r>
                      <a:r>
                        <a:rPr sz="1500" b="1" spc="10" dirty="0">
                          <a:solidFill>
                            <a:srgbClr val="005486"/>
                          </a:solidFill>
                          <a:latin typeface="Arial"/>
                          <a:cs typeface="Arial"/>
                        </a:rPr>
                        <a:t>contributions</a:t>
                      </a:r>
                      <a:endParaRPr sz="1500">
                        <a:latin typeface="Arial"/>
                        <a:cs typeface="Arial"/>
                      </a:endParaRPr>
                    </a:p>
                  </a:txBody>
                  <a:tcPr marL="0" marR="0" marT="142240" marB="0">
                    <a:lnR w="12700">
                      <a:solidFill>
                        <a:srgbClr val="005486"/>
                      </a:solidFill>
                      <a:prstDash val="solid"/>
                    </a:lnR>
                    <a:lnT w="12700">
                      <a:solidFill>
                        <a:srgbClr val="005486"/>
                      </a:solidFill>
                      <a:prstDash val="solid"/>
                    </a:lnT>
                    <a:lnB w="12700">
                      <a:solidFill>
                        <a:srgbClr val="005486"/>
                      </a:solidFill>
                      <a:prstDash val="solid"/>
                    </a:lnB>
                  </a:tcPr>
                </a:tc>
                <a:extLst>
                  <a:ext uri="{0D108BD9-81ED-4DB2-BD59-A6C34878D82A}">
                    <a16:rowId xmlns:a16="http://schemas.microsoft.com/office/drawing/2014/main" val="10000"/>
                  </a:ext>
                </a:extLst>
              </a:tr>
              <a:tr h="228600">
                <a:tc>
                  <a:txBody>
                    <a:bodyPr/>
                    <a:lstStyle/>
                    <a:p>
                      <a:pPr>
                        <a:lnSpc>
                          <a:spcPct val="100000"/>
                        </a:lnSpc>
                      </a:pPr>
                      <a:endParaRPr sz="1300">
                        <a:latin typeface="Times New Roman"/>
                        <a:cs typeface="Times New Roman"/>
                      </a:endParaRPr>
                    </a:p>
                  </a:txBody>
                  <a:tcPr marL="0" marR="0" marT="0" marB="0">
                    <a:lnB w="12700">
                      <a:solidFill>
                        <a:srgbClr val="789D49"/>
                      </a:solidFill>
                      <a:prstDash val="solid"/>
                    </a:lnB>
                  </a:tcPr>
                </a:tc>
                <a:tc>
                  <a:txBody>
                    <a:bodyPr/>
                    <a:lstStyle/>
                    <a:p>
                      <a:pPr>
                        <a:lnSpc>
                          <a:spcPct val="100000"/>
                        </a:lnSpc>
                      </a:pPr>
                      <a:endParaRPr sz="1300">
                        <a:latin typeface="Times New Roman"/>
                        <a:cs typeface="Times New Roman"/>
                      </a:endParaRPr>
                    </a:p>
                  </a:txBody>
                  <a:tcPr marL="0" marR="0" marT="0" marB="0">
                    <a:lnT w="12700">
                      <a:solidFill>
                        <a:srgbClr val="005486"/>
                      </a:solidFill>
                      <a:prstDash val="solid"/>
                    </a:lnT>
                    <a:lnB w="12700">
                      <a:solidFill>
                        <a:srgbClr val="789D49"/>
                      </a:solidFill>
                      <a:prstDash val="solid"/>
                    </a:lnB>
                  </a:tcPr>
                </a:tc>
                <a:extLst>
                  <a:ext uri="{0D108BD9-81ED-4DB2-BD59-A6C34878D82A}">
                    <a16:rowId xmlns:a16="http://schemas.microsoft.com/office/drawing/2014/main" val="10001"/>
                  </a:ext>
                </a:extLst>
              </a:tr>
              <a:tr h="523239">
                <a:tc>
                  <a:txBody>
                    <a:bodyPr/>
                    <a:lstStyle/>
                    <a:p>
                      <a:pPr marL="290830">
                        <a:lnSpc>
                          <a:spcPct val="100000"/>
                        </a:lnSpc>
                        <a:spcBef>
                          <a:spcPts val="919"/>
                        </a:spcBef>
                      </a:pPr>
                      <a:r>
                        <a:rPr sz="1850" b="1" dirty="0">
                          <a:solidFill>
                            <a:srgbClr val="FFFFFF"/>
                          </a:solidFill>
                          <a:latin typeface="Arial"/>
                          <a:cs typeface="Arial"/>
                        </a:rPr>
                        <a:t>2</a:t>
                      </a:r>
                      <a:endParaRPr sz="1850">
                        <a:latin typeface="Arial"/>
                        <a:cs typeface="Arial"/>
                      </a:endParaRPr>
                    </a:p>
                  </a:txBody>
                  <a:tcPr marL="0" marR="0" marT="116839" marB="0">
                    <a:lnT w="12700" cap="flat" cmpd="sng" algn="ctr">
                      <a:solidFill>
                        <a:srgbClr val="789D49"/>
                      </a:solidFill>
                      <a:prstDash val="solid"/>
                      <a:round/>
                      <a:headEnd type="none" w="med" len="med"/>
                      <a:tailEnd type="none" w="med" len="med"/>
                    </a:lnT>
                    <a:solidFill>
                      <a:srgbClr val="789D49"/>
                    </a:solidFill>
                  </a:tcPr>
                </a:tc>
                <a:tc>
                  <a:txBody>
                    <a:bodyPr/>
                    <a:lstStyle/>
                    <a:p>
                      <a:pPr marL="177800">
                        <a:lnSpc>
                          <a:spcPct val="100000"/>
                        </a:lnSpc>
                        <a:spcBef>
                          <a:spcPts val="1130"/>
                        </a:spcBef>
                      </a:pPr>
                      <a:r>
                        <a:rPr sz="1500" b="1" spc="-75" dirty="0">
                          <a:solidFill>
                            <a:srgbClr val="789D49"/>
                          </a:solidFill>
                          <a:latin typeface="Arial"/>
                          <a:cs typeface="Arial"/>
                        </a:rPr>
                        <a:t>W</a:t>
                      </a:r>
                      <a:r>
                        <a:rPr sz="1500" b="1" spc="30" dirty="0">
                          <a:solidFill>
                            <a:srgbClr val="789D49"/>
                          </a:solidFill>
                          <a:latin typeface="Arial"/>
                          <a:cs typeface="Arial"/>
                        </a:rPr>
                        <a:t>e</a:t>
                      </a:r>
                      <a:r>
                        <a:rPr sz="1500" b="1" spc="-25" dirty="0">
                          <a:solidFill>
                            <a:srgbClr val="789D49"/>
                          </a:solidFill>
                          <a:latin typeface="Arial"/>
                          <a:cs typeface="Arial"/>
                        </a:rPr>
                        <a:t>i</a:t>
                      </a:r>
                      <a:r>
                        <a:rPr sz="1500" b="1" spc="30" dirty="0">
                          <a:solidFill>
                            <a:srgbClr val="789D49"/>
                          </a:solidFill>
                          <a:latin typeface="Arial"/>
                          <a:cs typeface="Arial"/>
                        </a:rPr>
                        <a:t>g</a:t>
                      </a:r>
                      <a:r>
                        <a:rPr sz="1500" b="1" dirty="0">
                          <a:solidFill>
                            <a:srgbClr val="789D49"/>
                          </a:solidFill>
                          <a:latin typeface="Arial"/>
                          <a:cs typeface="Arial"/>
                        </a:rPr>
                        <a:t>h</a:t>
                      </a:r>
                      <a:r>
                        <a:rPr sz="1500" b="1" spc="-70" dirty="0">
                          <a:solidFill>
                            <a:srgbClr val="789D49"/>
                          </a:solidFill>
                          <a:latin typeface="Arial"/>
                          <a:cs typeface="Arial"/>
                        </a:rPr>
                        <a:t> </a:t>
                      </a:r>
                      <a:r>
                        <a:rPr sz="1500" b="1" spc="30" dirty="0">
                          <a:solidFill>
                            <a:srgbClr val="789D49"/>
                          </a:solidFill>
                          <a:latin typeface="Arial"/>
                          <a:cs typeface="Arial"/>
                        </a:rPr>
                        <a:t>bene</a:t>
                      </a:r>
                      <a:r>
                        <a:rPr sz="1500" b="1" spc="-30" dirty="0">
                          <a:solidFill>
                            <a:srgbClr val="789D49"/>
                          </a:solidFill>
                          <a:latin typeface="Arial"/>
                          <a:cs typeface="Arial"/>
                        </a:rPr>
                        <a:t>f</a:t>
                      </a:r>
                      <a:r>
                        <a:rPr sz="1500" b="1" spc="-25" dirty="0">
                          <a:solidFill>
                            <a:srgbClr val="789D49"/>
                          </a:solidFill>
                          <a:latin typeface="Arial"/>
                          <a:cs typeface="Arial"/>
                        </a:rPr>
                        <a:t>i</a:t>
                      </a:r>
                      <a:r>
                        <a:rPr sz="1500" b="1" dirty="0">
                          <a:solidFill>
                            <a:srgbClr val="789D49"/>
                          </a:solidFill>
                          <a:latin typeface="Arial"/>
                          <a:cs typeface="Arial"/>
                        </a:rPr>
                        <a:t>t</a:t>
                      </a:r>
                      <a:r>
                        <a:rPr sz="1500" b="1" spc="-125" dirty="0">
                          <a:solidFill>
                            <a:srgbClr val="789D49"/>
                          </a:solidFill>
                          <a:latin typeface="Arial"/>
                          <a:cs typeface="Arial"/>
                        </a:rPr>
                        <a:t> </a:t>
                      </a:r>
                      <a:r>
                        <a:rPr sz="1500" b="1" spc="30" dirty="0">
                          <a:solidFill>
                            <a:srgbClr val="789D49"/>
                          </a:solidFill>
                          <a:latin typeface="Arial"/>
                          <a:cs typeface="Arial"/>
                        </a:rPr>
                        <a:t>o</a:t>
                      </a:r>
                      <a:r>
                        <a:rPr sz="1500" b="1" dirty="0">
                          <a:solidFill>
                            <a:srgbClr val="789D49"/>
                          </a:solidFill>
                          <a:latin typeface="Arial"/>
                          <a:cs typeface="Arial"/>
                        </a:rPr>
                        <a:t>f</a:t>
                      </a:r>
                      <a:r>
                        <a:rPr sz="1500" b="1" spc="-45" dirty="0">
                          <a:solidFill>
                            <a:srgbClr val="789D49"/>
                          </a:solidFill>
                          <a:latin typeface="Arial"/>
                          <a:cs typeface="Arial"/>
                        </a:rPr>
                        <a:t> </a:t>
                      </a:r>
                      <a:r>
                        <a:rPr sz="1500" b="1" spc="-60" dirty="0">
                          <a:solidFill>
                            <a:srgbClr val="789D49"/>
                          </a:solidFill>
                          <a:latin typeface="Arial"/>
                          <a:cs typeface="Arial"/>
                        </a:rPr>
                        <a:t>R</a:t>
                      </a:r>
                      <a:r>
                        <a:rPr sz="1500" b="1" spc="30" dirty="0">
                          <a:solidFill>
                            <a:srgbClr val="789D49"/>
                          </a:solidFill>
                          <a:latin typeface="Arial"/>
                          <a:cs typeface="Arial"/>
                        </a:rPr>
                        <a:t>o</a:t>
                      </a:r>
                      <a:r>
                        <a:rPr sz="1500" b="1" spc="-30" dirty="0">
                          <a:solidFill>
                            <a:srgbClr val="789D49"/>
                          </a:solidFill>
                          <a:latin typeface="Arial"/>
                          <a:cs typeface="Arial"/>
                        </a:rPr>
                        <a:t>t</a:t>
                      </a:r>
                      <a:r>
                        <a:rPr sz="1500" b="1" dirty="0">
                          <a:solidFill>
                            <a:srgbClr val="789D49"/>
                          </a:solidFill>
                          <a:latin typeface="Arial"/>
                          <a:cs typeface="Arial"/>
                        </a:rPr>
                        <a:t>h</a:t>
                      </a:r>
                      <a:r>
                        <a:rPr sz="1500" b="1" spc="-70" dirty="0">
                          <a:solidFill>
                            <a:srgbClr val="789D49"/>
                          </a:solidFill>
                          <a:latin typeface="Arial"/>
                          <a:cs typeface="Arial"/>
                        </a:rPr>
                        <a:t> </a:t>
                      </a:r>
                      <a:r>
                        <a:rPr sz="1500" b="1" spc="30" dirty="0">
                          <a:solidFill>
                            <a:srgbClr val="789D49"/>
                          </a:solidFill>
                          <a:latin typeface="Arial"/>
                          <a:cs typeface="Arial"/>
                        </a:rPr>
                        <a:t>conve</a:t>
                      </a:r>
                      <a:r>
                        <a:rPr sz="1500" b="1" spc="45" dirty="0">
                          <a:solidFill>
                            <a:srgbClr val="789D49"/>
                          </a:solidFill>
                          <a:latin typeface="Arial"/>
                          <a:cs typeface="Arial"/>
                        </a:rPr>
                        <a:t>r</a:t>
                      </a:r>
                      <a:r>
                        <a:rPr sz="1500" b="1" spc="-50" dirty="0">
                          <a:solidFill>
                            <a:srgbClr val="789D49"/>
                          </a:solidFill>
                          <a:latin typeface="Arial"/>
                          <a:cs typeface="Arial"/>
                        </a:rPr>
                        <a:t>s</a:t>
                      </a:r>
                      <a:r>
                        <a:rPr sz="1500" b="1" spc="-25" dirty="0">
                          <a:solidFill>
                            <a:srgbClr val="789D49"/>
                          </a:solidFill>
                          <a:latin typeface="Arial"/>
                          <a:cs typeface="Arial"/>
                        </a:rPr>
                        <a:t>i</a:t>
                      </a:r>
                      <a:r>
                        <a:rPr sz="1500" b="1" spc="30" dirty="0">
                          <a:solidFill>
                            <a:srgbClr val="789D49"/>
                          </a:solidFill>
                          <a:latin typeface="Arial"/>
                          <a:cs typeface="Arial"/>
                        </a:rPr>
                        <a:t>o</a:t>
                      </a:r>
                      <a:r>
                        <a:rPr sz="1500" b="1" dirty="0">
                          <a:solidFill>
                            <a:srgbClr val="789D49"/>
                          </a:solidFill>
                          <a:latin typeface="Arial"/>
                          <a:cs typeface="Arial"/>
                        </a:rPr>
                        <a:t>n</a:t>
                      </a:r>
                      <a:endParaRPr sz="1500">
                        <a:latin typeface="Arial"/>
                        <a:cs typeface="Arial"/>
                      </a:endParaRPr>
                    </a:p>
                  </a:txBody>
                  <a:tcPr marL="0" marR="0" marT="143510" marB="0">
                    <a:lnR w="12700">
                      <a:solidFill>
                        <a:srgbClr val="789D49"/>
                      </a:solidFill>
                      <a:prstDash val="solid"/>
                    </a:lnR>
                    <a:lnT w="12700">
                      <a:solidFill>
                        <a:srgbClr val="789D49"/>
                      </a:solidFill>
                      <a:prstDash val="solid"/>
                    </a:lnT>
                    <a:lnB w="12700">
                      <a:solidFill>
                        <a:srgbClr val="789D49"/>
                      </a:solidFill>
                      <a:prstDash val="solid"/>
                    </a:lnB>
                  </a:tcPr>
                </a:tc>
                <a:extLst>
                  <a:ext uri="{0D108BD9-81ED-4DB2-BD59-A6C34878D82A}">
                    <a16:rowId xmlns:a16="http://schemas.microsoft.com/office/drawing/2014/main" val="10002"/>
                  </a:ext>
                </a:extLst>
              </a:tr>
              <a:tr h="228600">
                <a:tc>
                  <a:txBody>
                    <a:bodyPr/>
                    <a:lstStyle/>
                    <a:p>
                      <a:pPr>
                        <a:lnSpc>
                          <a:spcPct val="100000"/>
                        </a:lnSpc>
                      </a:pPr>
                      <a:endParaRPr sz="1300">
                        <a:latin typeface="Times New Roman"/>
                        <a:cs typeface="Times New Roman"/>
                      </a:endParaRPr>
                    </a:p>
                  </a:txBody>
                  <a:tcPr marL="0" marR="0" marT="0" marB="0">
                    <a:lnB w="12700">
                      <a:solidFill>
                        <a:srgbClr val="611244"/>
                      </a:solidFill>
                      <a:prstDash val="solid"/>
                    </a:lnB>
                  </a:tcPr>
                </a:tc>
                <a:tc>
                  <a:txBody>
                    <a:bodyPr/>
                    <a:lstStyle/>
                    <a:p>
                      <a:pPr>
                        <a:lnSpc>
                          <a:spcPct val="100000"/>
                        </a:lnSpc>
                      </a:pPr>
                      <a:endParaRPr sz="1300">
                        <a:latin typeface="Times New Roman"/>
                        <a:cs typeface="Times New Roman"/>
                      </a:endParaRPr>
                    </a:p>
                  </a:txBody>
                  <a:tcPr marL="0" marR="0" marT="0" marB="0">
                    <a:lnT w="12700">
                      <a:solidFill>
                        <a:srgbClr val="789D49"/>
                      </a:solidFill>
                      <a:prstDash val="solid"/>
                    </a:lnT>
                    <a:lnB w="12700">
                      <a:solidFill>
                        <a:srgbClr val="611244"/>
                      </a:solidFill>
                      <a:prstDash val="solid"/>
                    </a:lnB>
                  </a:tcPr>
                </a:tc>
                <a:extLst>
                  <a:ext uri="{0D108BD9-81ED-4DB2-BD59-A6C34878D82A}">
                    <a16:rowId xmlns:a16="http://schemas.microsoft.com/office/drawing/2014/main" val="10003"/>
                  </a:ext>
                </a:extLst>
              </a:tr>
              <a:tr h="523367">
                <a:tc>
                  <a:txBody>
                    <a:bodyPr/>
                    <a:lstStyle/>
                    <a:p>
                      <a:pPr marL="290830">
                        <a:lnSpc>
                          <a:spcPct val="100000"/>
                        </a:lnSpc>
                        <a:spcBef>
                          <a:spcPts val="930"/>
                        </a:spcBef>
                      </a:pPr>
                      <a:r>
                        <a:rPr sz="1850" b="1" dirty="0">
                          <a:solidFill>
                            <a:srgbClr val="FFFFFF"/>
                          </a:solidFill>
                          <a:latin typeface="Arial"/>
                          <a:cs typeface="Arial"/>
                        </a:rPr>
                        <a:t>3</a:t>
                      </a:r>
                      <a:endParaRPr sz="1850">
                        <a:latin typeface="Arial"/>
                        <a:cs typeface="Arial"/>
                      </a:endParaRPr>
                    </a:p>
                  </a:txBody>
                  <a:tcPr marL="0" marR="0" marT="118110" marB="0">
                    <a:lnT w="12700" cap="flat" cmpd="sng" algn="ctr">
                      <a:solidFill>
                        <a:srgbClr val="611244"/>
                      </a:solidFill>
                      <a:prstDash val="solid"/>
                      <a:round/>
                      <a:headEnd type="none" w="med" len="med"/>
                      <a:tailEnd type="none" w="med" len="med"/>
                    </a:lnT>
                    <a:solidFill>
                      <a:srgbClr val="611244"/>
                    </a:solidFill>
                  </a:tcPr>
                </a:tc>
                <a:tc>
                  <a:txBody>
                    <a:bodyPr/>
                    <a:lstStyle/>
                    <a:p>
                      <a:pPr marL="177800">
                        <a:lnSpc>
                          <a:spcPct val="100000"/>
                        </a:lnSpc>
                        <a:spcBef>
                          <a:spcPts val="1140"/>
                        </a:spcBef>
                      </a:pPr>
                      <a:r>
                        <a:rPr sz="1500" b="1" spc="30" dirty="0">
                          <a:solidFill>
                            <a:srgbClr val="611244"/>
                          </a:solidFill>
                          <a:latin typeface="Arial"/>
                          <a:cs typeface="Arial"/>
                        </a:rPr>
                        <a:t>Spend</a:t>
                      </a:r>
                      <a:r>
                        <a:rPr sz="1500" b="1" spc="-150" dirty="0">
                          <a:solidFill>
                            <a:srgbClr val="611244"/>
                          </a:solidFill>
                          <a:latin typeface="Arial"/>
                          <a:cs typeface="Arial"/>
                        </a:rPr>
                        <a:t> </a:t>
                      </a:r>
                      <a:r>
                        <a:rPr sz="1500" b="1" spc="-20" dirty="0">
                          <a:solidFill>
                            <a:srgbClr val="611244"/>
                          </a:solidFill>
                          <a:latin typeface="Arial"/>
                          <a:cs typeface="Arial"/>
                        </a:rPr>
                        <a:t>IRA</a:t>
                      </a:r>
                      <a:r>
                        <a:rPr sz="1500" b="1" dirty="0">
                          <a:solidFill>
                            <a:srgbClr val="611244"/>
                          </a:solidFill>
                          <a:latin typeface="Arial"/>
                          <a:cs typeface="Arial"/>
                        </a:rPr>
                        <a:t> </a:t>
                      </a:r>
                      <a:r>
                        <a:rPr sz="1500" b="1" spc="25" dirty="0">
                          <a:solidFill>
                            <a:srgbClr val="611244"/>
                          </a:solidFill>
                          <a:latin typeface="Arial"/>
                          <a:cs typeface="Arial"/>
                        </a:rPr>
                        <a:t>assets</a:t>
                      </a:r>
                      <a:r>
                        <a:rPr sz="1500" b="1" spc="-145" dirty="0">
                          <a:solidFill>
                            <a:srgbClr val="611244"/>
                          </a:solidFill>
                          <a:latin typeface="Arial"/>
                          <a:cs typeface="Arial"/>
                        </a:rPr>
                        <a:t> </a:t>
                      </a:r>
                      <a:r>
                        <a:rPr sz="1500" b="1" spc="25" dirty="0">
                          <a:solidFill>
                            <a:srgbClr val="611244"/>
                          </a:solidFill>
                          <a:latin typeface="Arial"/>
                          <a:cs typeface="Arial"/>
                        </a:rPr>
                        <a:t>during</a:t>
                      </a:r>
                      <a:r>
                        <a:rPr sz="1500" b="1" spc="-150" dirty="0">
                          <a:solidFill>
                            <a:srgbClr val="611244"/>
                          </a:solidFill>
                          <a:latin typeface="Arial"/>
                          <a:cs typeface="Arial"/>
                        </a:rPr>
                        <a:t> </a:t>
                      </a:r>
                      <a:r>
                        <a:rPr sz="1500" b="1" spc="5" dirty="0">
                          <a:solidFill>
                            <a:srgbClr val="611244"/>
                          </a:solidFill>
                          <a:latin typeface="Arial"/>
                          <a:cs typeface="Arial"/>
                        </a:rPr>
                        <a:t>retirement</a:t>
                      </a:r>
                      <a:endParaRPr sz="1500">
                        <a:latin typeface="Arial"/>
                        <a:cs typeface="Arial"/>
                      </a:endParaRPr>
                    </a:p>
                  </a:txBody>
                  <a:tcPr marL="0" marR="0" marT="144780" marB="0">
                    <a:lnR w="12700">
                      <a:solidFill>
                        <a:srgbClr val="611244"/>
                      </a:solidFill>
                      <a:prstDash val="solid"/>
                    </a:lnR>
                    <a:lnT w="12700">
                      <a:solidFill>
                        <a:srgbClr val="611244"/>
                      </a:solidFill>
                      <a:prstDash val="solid"/>
                    </a:lnT>
                    <a:lnB w="12700">
                      <a:solidFill>
                        <a:srgbClr val="611244"/>
                      </a:solidFill>
                      <a:prstDash val="solid"/>
                    </a:lnB>
                  </a:tcPr>
                </a:tc>
                <a:extLst>
                  <a:ext uri="{0D108BD9-81ED-4DB2-BD59-A6C34878D82A}">
                    <a16:rowId xmlns:a16="http://schemas.microsoft.com/office/drawing/2014/main" val="10004"/>
                  </a:ext>
                </a:extLst>
              </a:tr>
              <a:tr h="228600">
                <a:tc>
                  <a:txBody>
                    <a:bodyPr/>
                    <a:lstStyle/>
                    <a:p>
                      <a:pPr>
                        <a:lnSpc>
                          <a:spcPct val="100000"/>
                        </a:lnSpc>
                      </a:pPr>
                      <a:endParaRPr sz="1300">
                        <a:latin typeface="Times New Roman"/>
                        <a:cs typeface="Times New Roman"/>
                      </a:endParaRPr>
                    </a:p>
                  </a:txBody>
                  <a:tcPr marL="0" marR="0" marT="0" marB="0">
                    <a:lnB w="12700">
                      <a:solidFill>
                        <a:srgbClr val="008ACD"/>
                      </a:solidFill>
                      <a:prstDash val="solid"/>
                    </a:lnB>
                  </a:tcPr>
                </a:tc>
                <a:tc>
                  <a:txBody>
                    <a:bodyPr/>
                    <a:lstStyle/>
                    <a:p>
                      <a:pPr>
                        <a:lnSpc>
                          <a:spcPct val="100000"/>
                        </a:lnSpc>
                      </a:pPr>
                      <a:endParaRPr sz="1300">
                        <a:latin typeface="Times New Roman"/>
                        <a:cs typeface="Times New Roman"/>
                      </a:endParaRPr>
                    </a:p>
                  </a:txBody>
                  <a:tcPr marL="0" marR="0" marT="0" marB="0">
                    <a:lnT w="12700">
                      <a:solidFill>
                        <a:srgbClr val="611244"/>
                      </a:solidFill>
                      <a:prstDash val="solid"/>
                    </a:lnT>
                    <a:lnB w="12700">
                      <a:solidFill>
                        <a:srgbClr val="008ACD"/>
                      </a:solidFill>
                      <a:prstDash val="solid"/>
                    </a:lnB>
                  </a:tcPr>
                </a:tc>
                <a:extLst>
                  <a:ext uri="{0D108BD9-81ED-4DB2-BD59-A6C34878D82A}">
                    <a16:rowId xmlns:a16="http://schemas.microsoft.com/office/drawing/2014/main" val="10005"/>
                  </a:ext>
                </a:extLst>
              </a:tr>
              <a:tr h="523239">
                <a:tc>
                  <a:txBody>
                    <a:bodyPr/>
                    <a:lstStyle/>
                    <a:p>
                      <a:pPr marL="290830">
                        <a:lnSpc>
                          <a:spcPct val="100000"/>
                        </a:lnSpc>
                        <a:spcBef>
                          <a:spcPts val="935"/>
                        </a:spcBef>
                      </a:pPr>
                      <a:r>
                        <a:rPr sz="1850" b="1" dirty="0">
                          <a:solidFill>
                            <a:srgbClr val="FFFFFF"/>
                          </a:solidFill>
                          <a:latin typeface="Arial"/>
                          <a:cs typeface="Arial"/>
                        </a:rPr>
                        <a:t>4</a:t>
                      </a:r>
                      <a:endParaRPr sz="1850">
                        <a:latin typeface="Arial"/>
                        <a:cs typeface="Arial"/>
                      </a:endParaRPr>
                    </a:p>
                  </a:txBody>
                  <a:tcPr marL="0" marR="0" marT="118745" marB="0">
                    <a:lnT w="12700" cap="flat" cmpd="sng" algn="ctr">
                      <a:solidFill>
                        <a:srgbClr val="008ACD"/>
                      </a:solidFill>
                      <a:prstDash val="solid"/>
                      <a:round/>
                      <a:headEnd type="none" w="med" len="med"/>
                      <a:tailEnd type="none" w="med" len="med"/>
                    </a:lnT>
                    <a:solidFill>
                      <a:srgbClr val="008ACD"/>
                    </a:solidFill>
                  </a:tcPr>
                </a:tc>
                <a:tc>
                  <a:txBody>
                    <a:bodyPr/>
                    <a:lstStyle/>
                    <a:p>
                      <a:pPr marL="177800">
                        <a:lnSpc>
                          <a:spcPct val="100000"/>
                        </a:lnSpc>
                        <a:spcBef>
                          <a:spcPts val="1145"/>
                        </a:spcBef>
                      </a:pPr>
                      <a:r>
                        <a:rPr sz="1500" b="1" spc="50" dirty="0">
                          <a:solidFill>
                            <a:srgbClr val="008ACD"/>
                          </a:solidFill>
                          <a:latin typeface="Arial"/>
                          <a:cs typeface="Arial"/>
                        </a:rPr>
                        <a:t>Make</a:t>
                      </a:r>
                      <a:r>
                        <a:rPr sz="1500" b="1" spc="-145" dirty="0">
                          <a:solidFill>
                            <a:srgbClr val="008ACD"/>
                          </a:solidFill>
                          <a:latin typeface="Arial"/>
                          <a:cs typeface="Arial"/>
                        </a:rPr>
                        <a:t> </a:t>
                      </a:r>
                      <a:r>
                        <a:rPr sz="1500" b="1" spc="15" dirty="0">
                          <a:solidFill>
                            <a:srgbClr val="008ACD"/>
                          </a:solidFill>
                          <a:latin typeface="Arial"/>
                          <a:cs typeface="Arial"/>
                        </a:rPr>
                        <a:t>strategic</a:t>
                      </a:r>
                      <a:r>
                        <a:rPr sz="1500" b="1" spc="-65" dirty="0">
                          <a:solidFill>
                            <a:srgbClr val="008ACD"/>
                          </a:solidFill>
                          <a:latin typeface="Arial"/>
                          <a:cs typeface="Arial"/>
                        </a:rPr>
                        <a:t> </a:t>
                      </a:r>
                      <a:r>
                        <a:rPr sz="1500" b="1" dirty="0">
                          <a:solidFill>
                            <a:srgbClr val="008ACD"/>
                          </a:solidFill>
                          <a:latin typeface="Arial"/>
                          <a:cs typeface="Arial"/>
                        </a:rPr>
                        <a:t>beneficiary</a:t>
                      </a:r>
                      <a:r>
                        <a:rPr sz="1500" b="1" spc="-145" dirty="0">
                          <a:solidFill>
                            <a:srgbClr val="008ACD"/>
                          </a:solidFill>
                          <a:latin typeface="Arial"/>
                          <a:cs typeface="Arial"/>
                        </a:rPr>
                        <a:t> </a:t>
                      </a:r>
                      <a:r>
                        <a:rPr sz="1500" b="1" spc="5" dirty="0">
                          <a:solidFill>
                            <a:srgbClr val="008ACD"/>
                          </a:solidFill>
                          <a:latin typeface="Arial"/>
                          <a:cs typeface="Arial"/>
                        </a:rPr>
                        <a:t>designations</a:t>
                      </a:r>
                      <a:endParaRPr sz="1500">
                        <a:latin typeface="Arial"/>
                        <a:cs typeface="Arial"/>
                      </a:endParaRPr>
                    </a:p>
                  </a:txBody>
                  <a:tcPr marL="0" marR="0" marT="145415" marB="0">
                    <a:lnR w="12700">
                      <a:solidFill>
                        <a:srgbClr val="008ACD"/>
                      </a:solidFill>
                      <a:prstDash val="solid"/>
                    </a:lnR>
                    <a:lnT w="12700">
                      <a:solidFill>
                        <a:srgbClr val="008ACD"/>
                      </a:solidFill>
                      <a:prstDash val="solid"/>
                    </a:lnT>
                    <a:lnB w="12700">
                      <a:solidFill>
                        <a:srgbClr val="008ACD"/>
                      </a:solidFill>
                      <a:prstDash val="solid"/>
                    </a:lnB>
                  </a:tcPr>
                </a:tc>
                <a:extLst>
                  <a:ext uri="{0D108BD9-81ED-4DB2-BD59-A6C34878D82A}">
                    <a16:rowId xmlns:a16="http://schemas.microsoft.com/office/drawing/2014/main" val="10006"/>
                  </a:ext>
                </a:extLst>
              </a:tr>
              <a:tr h="228600">
                <a:tc>
                  <a:txBody>
                    <a:bodyPr/>
                    <a:lstStyle/>
                    <a:p>
                      <a:pPr>
                        <a:lnSpc>
                          <a:spcPct val="100000"/>
                        </a:lnSpc>
                      </a:pPr>
                      <a:endParaRPr sz="1300">
                        <a:latin typeface="Times New Roman"/>
                        <a:cs typeface="Times New Roman"/>
                      </a:endParaRPr>
                    </a:p>
                  </a:txBody>
                  <a:tcPr marL="0" marR="0" marT="0" marB="0">
                    <a:lnB w="12700">
                      <a:solidFill>
                        <a:srgbClr val="00887A"/>
                      </a:solidFill>
                      <a:prstDash val="solid"/>
                    </a:lnB>
                  </a:tcPr>
                </a:tc>
                <a:tc>
                  <a:txBody>
                    <a:bodyPr/>
                    <a:lstStyle/>
                    <a:p>
                      <a:pPr>
                        <a:lnSpc>
                          <a:spcPct val="100000"/>
                        </a:lnSpc>
                      </a:pPr>
                      <a:endParaRPr sz="1300">
                        <a:latin typeface="Times New Roman"/>
                        <a:cs typeface="Times New Roman"/>
                      </a:endParaRPr>
                    </a:p>
                  </a:txBody>
                  <a:tcPr marL="0" marR="0" marT="0" marB="0">
                    <a:lnT w="12700">
                      <a:solidFill>
                        <a:srgbClr val="008ACD"/>
                      </a:solidFill>
                      <a:prstDash val="solid"/>
                    </a:lnT>
                    <a:lnB w="12700">
                      <a:solidFill>
                        <a:srgbClr val="00887A"/>
                      </a:solidFill>
                      <a:prstDash val="solid"/>
                    </a:lnB>
                  </a:tcPr>
                </a:tc>
                <a:extLst>
                  <a:ext uri="{0D108BD9-81ED-4DB2-BD59-A6C34878D82A}">
                    <a16:rowId xmlns:a16="http://schemas.microsoft.com/office/drawing/2014/main" val="10007"/>
                  </a:ext>
                </a:extLst>
              </a:tr>
              <a:tr h="523366">
                <a:tc>
                  <a:txBody>
                    <a:bodyPr/>
                    <a:lstStyle/>
                    <a:p>
                      <a:pPr marL="290830">
                        <a:lnSpc>
                          <a:spcPct val="100000"/>
                        </a:lnSpc>
                        <a:spcBef>
                          <a:spcPts val="944"/>
                        </a:spcBef>
                      </a:pPr>
                      <a:r>
                        <a:rPr sz="1850" b="1" dirty="0">
                          <a:solidFill>
                            <a:srgbClr val="FFFFFF"/>
                          </a:solidFill>
                          <a:latin typeface="Arial"/>
                          <a:cs typeface="Arial"/>
                        </a:rPr>
                        <a:t>5</a:t>
                      </a:r>
                      <a:endParaRPr sz="1850">
                        <a:latin typeface="Arial"/>
                        <a:cs typeface="Arial"/>
                      </a:endParaRPr>
                    </a:p>
                  </a:txBody>
                  <a:tcPr marL="0" marR="0" marT="120014" marB="0">
                    <a:lnT w="12700" cap="flat" cmpd="sng" algn="ctr">
                      <a:solidFill>
                        <a:srgbClr val="00887A"/>
                      </a:solidFill>
                      <a:prstDash val="solid"/>
                      <a:round/>
                      <a:headEnd type="none" w="med" len="med"/>
                      <a:tailEnd type="none" w="med" len="med"/>
                    </a:lnT>
                    <a:solidFill>
                      <a:srgbClr val="00887A"/>
                    </a:solidFill>
                  </a:tcPr>
                </a:tc>
                <a:tc>
                  <a:txBody>
                    <a:bodyPr/>
                    <a:lstStyle/>
                    <a:p>
                      <a:pPr marL="177800">
                        <a:lnSpc>
                          <a:spcPct val="100000"/>
                        </a:lnSpc>
                        <a:spcBef>
                          <a:spcPts val="1155"/>
                        </a:spcBef>
                      </a:pPr>
                      <a:r>
                        <a:rPr sz="1500" b="1" spc="20" dirty="0">
                          <a:solidFill>
                            <a:srgbClr val="00887A"/>
                          </a:solidFill>
                          <a:latin typeface="Arial"/>
                          <a:cs typeface="Arial"/>
                        </a:rPr>
                        <a:t>C</a:t>
                      </a:r>
                      <a:r>
                        <a:rPr sz="1500" b="1" spc="30" dirty="0">
                          <a:solidFill>
                            <a:srgbClr val="00887A"/>
                          </a:solidFill>
                          <a:latin typeface="Arial"/>
                          <a:cs typeface="Arial"/>
                        </a:rPr>
                        <a:t>ons</a:t>
                      </a:r>
                      <a:r>
                        <a:rPr sz="1500" b="1" spc="-25" dirty="0">
                          <a:solidFill>
                            <a:srgbClr val="00887A"/>
                          </a:solidFill>
                          <a:latin typeface="Arial"/>
                          <a:cs typeface="Arial"/>
                        </a:rPr>
                        <a:t>i</a:t>
                      </a:r>
                      <a:r>
                        <a:rPr sz="1500" b="1" spc="30" dirty="0">
                          <a:solidFill>
                            <a:srgbClr val="00887A"/>
                          </a:solidFill>
                          <a:latin typeface="Arial"/>
                          <a:cs typeface="Arial"/>
                        </a:rPr>
                        <a:t>de</a:t>
                      </a:r>
                      <a:r>
                        <a:rPr sz="1500" b="1" dirty="0">
                          <a:solidFill>
                            <a:srgbClr val="00887A"/>
                          </a:solidFill>
                          <a:latin typeface="Arial"/>
                          <a:cs typeface="Arial"/>
                        </a:rPr>
                        <a:t>r</a:t>
                      </a:r>
                      <a:r>
                        <a:rPr sz="1500" b="1" spc="-210" dirty="0">
                          <a:solidFill>
                            <a:srgbClr val="00887A"/>
                          </a:solidFill>
                          <a:latin typeface="Arial"/>
                          <a:cs typeface="Arial"/>
                        </a:rPr>
                        <a:t> </a:t>
                      </a:r>
                      <a:r>
                        <a:rPr sz="1500" b="1" spc="30" dirty="0">
                          <a:solidFill>
                            <a:srgbClr val="00887A"/>
                          </a:solidFill>
                          <a:latin typeface="Arial"/>
                          <a:cs typeface="Arial"/>
                        </a:rPr>
                        <a:t>qua</a:t>
                      </a:r>
                      <a:r>
                        <a:rPr sz="1500" b="1" spc="-25" dirty="0">
                          <a:solidFill>
                            <a:srgbClr val="00887A"/>
                          </a:solidFill>
                          <a:latin typeface="Arial"/>
                          <a:cs typeface="Arial"/>
                        </a:rPr>
                        <a:t>li</a:t>
                      </a:r>
                      <a:r>
                        <a:rPr sz="1500" b="1" spc="-30" dirty="0">
                          <a:solidFill>
                            <a:srgbClr val="00887A"/>
                          </a:solidFill>
                          <a:latin typeface="Arial"/>
                          <a:cs typeface="Arial"/>
                        </a:rPr>
                        <a:t>f</a:t>
                      </a:r>
                      <a:r>
                        <a:rPr sz="1500" b="1" spc="-25" dirty="0">
                          <a:solidFill>
                            <a:srgbClr val="00887A"/>
                          </a:solidFill>
                          <a:latin typeface="Arial"/>
                          <a:cs typeface="Arial"/>
                        </a:rPr>
                        <a:t>i</a:t>
                      </a:r>
                      <a:r>
                        <a:rPr sz="1500" b="1" spc="30" dirty="0">
                          <a:solidFill>
                            <a:srgbClr val="00887A"/>
                          </a:solidFill>
                          <a:latin typeface="Arial"/>
                          <a:cs typeface="Arial"/>
                        </a:rPr>
                        <a:t>e</a:t>
                      </a:r>
                      <a:r>
                        <a:rPr sz="1500" b="1" dirty="0">
                          <a:solidFill>
                            <a:srgbClr val="00887A"/>
                          </a:solidFill>
                          <a:latin typeface="Arial"/>
                          <a:cs typeface="Arial"/>
                        </a:rPr>
                        <a:t>d</a:t>
                      </a:r>
                      <a:r>
                        <a:rPr sz="1500" b="1" spc="-150" dirty="0">
                          <a:solidFill>
                            <a:srgbClr val="00887A"/>
                          </a:solidFill>
                          <a:latin typeface="Arial"/>
                          <a:cs typeface="Arial"/>
                        </a:rPr>
                        <a:t> </a:t>
                      </a:r>
                      <a:r>
                        <a:rPr sz="1500" b="1" spc="30" dirty="0">
                          <a:solidFill>
                            <a:srgbClr val="00887A"/>
                          </a:solidFill>
                          <a:latin typeface="Arial"/>
                          <a:cs typeface="Arial"/>
                        </a:rPr>
                        <a:t>cha</a:t>
                      </a:r>
                      <a:r>
                        <a:rPr sz="1500" b="1" spc="45" dirty="0">
                          <a:solidFill>
                            <a:srgbClr val="00887A"/>
                          </a:solidFill>
                          <a:latin typeface="Arial"/>
                          <a:cs typeface="Arial"/>
                        </a:rPr>
                        <a:t>r</a:t>
                      </a:r>
                      <a:r>
                        <a:rPr sz="1500" b="1" spc="-25" dirty="0">
                          <a:solidFill>
                            <a:srgbClr val="00887A"/>
                          </a:solidFill>
                          <a:latin typeface="Arial"/>
                          <a:cs typeface="Arial"/>
                        </a:rPr>
                        <a:t>i</a:t>
                      </a:r>
                      <a:r>
                        <a:rPr sz="1500" b="1" spc="-30" dirty="0">
                          <a:solidFill>
                            <a:srgbClr val="00887A"/>
                          </a:solidFill>
                          <a:latin typeface="Arial"/>
                          <a:cs typeface="Arial"/>
                        </a:rPr>
                        <a:t>t</a:t>
                      </a:r>
                      <a:r>
                        <a:rPr sz="1500" b="1" spc="30" dirty="0">
                          <a:solidFill>
                            <a:srgbClr val="00887A"/>
                          </a:solidFill>
                          <a:latin typeface="Arial"/>
                          <a:cs typeface="Arial"/>
                        </a:rPr>
                        <a:t>a</a:t>
                      </a:r>
                      <a:r>
                        <a:rPr sz="1500" b="1" spc="-50" dirty="0">
                          <a:solidFill>
                            <a:srgbClr val="00887A"/>
                          </a:solidFill>
                          <a:latin typeface="Arial"/>
                          <a:cs typeface="Arial"/>
                        </a:rPr>
                        <a:t>b</a:t>
                      </a:r>
                      <a:r>
                        <a:rPr sz="1500" b="1" spc="-25" dirty="0">
                          <a:solidFill>
                            <a:srgbClr val="00887A"/>
                          </a:solidFill>
                          <a:latin typeface="Arial"/>
                          <a:cs typeface="Arial"/>
                        </a:rPr>
                        <a:t>l</a:t>
                      </a:r>
                      <a:r>
                        <a:rPr sz="1500" b="1" dirty="0">
                          <a:solidFill>
                            <a:srgbClr val="00887A"/>
                          </a:solidFill>
                          <a:latin typeface="Arial"/>
                          <a:cs typeface="Arial"/>
                        </a:rPr>
                        <a:t>e</a:t>
                      </a:r>
                      <a:r>
                        <a:rPr sz="1500" b="1" spc="-145" dirty="0">
                          <a:solidFill>
                            <a:srgbClr val="00887A"/>
                          </a:solidFill>
                          <a:latin typeface="Arial"/>
                          <a:cs typeface="Arial"/>
                        </a:rPr>
                        <a:t> </a:t>
                      </a:r>
                      <a:r>
                        <a:rPr sz="1500" b="1" spc="30" dirty="0">
                          <a:solidFill>
                            <a:srgbClr val="00887A"/>
                          </a:solidFill>
                          <a:latin typeface="Arial"/>
                          <a:cs typeface="Arial"/>
                        </a:rPr>
                        <a:t>d</a:t>
                      </a:r>
                      <a:r>
                        <a:rPr sz="1500" b="1" spc="-25" dirty="0">
                          <a:solidFill>
                            <a:srgbClr val="00887A"/>
                          </a:solidFill>
                          <a:latin typeface="Arial"/>
                          <a:cs typeface="Arial"/>
                        </a:rPr>
                        <a:t>i</a:t>
                      </a:r>
                      <a:r>
                        <a:rPr sz="1500" b="1" spc="30" dirty="0">
                          <a:solidFill>
                            <a:srgbClr val="00887A"/>
                          </a:solidFill>
                          <a:latin typeface="Arial"/>
                          <a:cs typeface="Arial"/>
                        </a:rPr>
                        <a:t>s</a:t>
                      </a:r>
                      <a:r>
                        <a:rPr sz="1500" b="1" spc="-30" dirty="0">
                          <a:solidFill>
                            <a:srgbClr val="00887A"/>
                          </a:solidFill>
                          <a:latin typeface="Arial"/>
                          <a:cs typeface="Arial"/>
                        </a:rPr>
                        <a:t>t</a:t>
                      </a:r>
                      <a:r>
                        <a:rPr sz="1500" b="1" spc="45" dirty="0">
                          <a:solidFill>
                            <a:srgbClr val="00887A"/>
                          </a:solidFill>
                          <a:latin typeface="Arial"/>
                          <a:cs typeface="Arial"/>
                        </a:rPr>
                        <a:t>r</a:t>
                      </a:r>
                      <a:r>
                        <a:rPr sz="1500" b="1" spc="-25" dirty="0">
                          <a:solidFill>
                            <a:srgbClr val="00887A"/>
                          </a:solidFill>
                          <a:latin typeface="Arial"/>
                          <a:cs typeface="Arial"/>
                        </a:rPr>
                        <a:t>i</a:t>
                      </a:r>
                      <a:r>
                        <a:rPr sz="1500" b="1" spc="30" dirty="0">
                          <a:solidFill>
                            <a:srgbClr val="00887A"/>
                          </a:solidFill>
                          <a:latin typeface="Arial"/>
                          <a:cs typeface="Arial"/>
                        </a:rPr>
                        <a:t>bu</a:t>
                      </a:r>
                      <a:r>
                        <a:rPr sz="1500" b="1" spc="-30" dirty="0">
                          <a:solidFill>
                            <a:srgbClr val="00887A"/>
                          </a:solidFill>
                          <a:latin typeface="Arial"/>
                          <a:cs typeface="Arial"/>
                        </a:rPr>
                        <a:t>t</a:t>
                      </a:r>
                      <a:r>
                        <a:rPr sz="1500" b="1" spc="-25" dirty="0">
                          <a:solidFill>
                            <a:srgbClr val="00887A"/>
                          </a:solidFill>
                          <a:latin typeface="Arial"/>
                          <a:cs typeface="Arial"/>
                        </a:rPr>
                        <a:t>i</a:t>
                      </a:r>
                      <a:r>
                        <a:rPr sz="1500" b="1" spc="30" dirty="0">
                          <a:solidFill>
                            <a:srgbClr val="00887A"/>
                          </a:solidFill>
                          <a:latin typeface="Arial"/>
                          <a:cs typeface="Arial"/>
                        </a:rPr>
                        <a:t>o</a:t>
                      </a:r>
                      <a:r>
                        <a:rPr sz="1500" b="1" spc="-50" dirty="0">
                          <a:solidFill>
                            <a:srgbClr val="00887A"/>
                          </a:solidFill>
                          <a:latin typeface="Arial"/>
                          <a:cs typeface="Arial"/>
                        </a:rPr>
                        <a:t>n</a:t>
                      </a:r>
                      <a:r>
                        <a:rPr sz="1500" b="1" dirty="0">
                          <a:solidFill>
                            <a:srgbClr val="00887A"/>
                          </a:solidFill>
                          <a:latin typeface="Arial"/>
                          <a:cs typeface="Arial"/>
                        </a:rPr>
                        <a:t>s</a:t>
                      </a:r>
                      <a:endParaRPr sz="1500">
                        <a:latin typeface="Arial"/>
                        <a:cs typeface="Arial"/>
                      </a:endParaRPr>
                    </a:p>
                  </a:txBody>
                  <a:tcPr marL="0" marR="0" marT="146685" marB="0">
                    <a:lnR w="12700">
                      <a:solidFill>
                        <a:srgbClr val="00887A"/>
                      </a:solidFill>
                      <a:prstDash val="solid"/>
                    </a:lnR>
                    <a:lnT w="12700">
                      <a:solidFill>
                        <a:srgbClr val="00887A"/>
                      </a:solidFill>
                      <a:prstDash val="solid"/>
                    </a:lnT>
                    <a:lnB w="12700">
                      <a:solidFill>
                        <a:srgbClr val="00887A"/>
                      </a:solidFill>
                      <a:prstDash val="soli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648779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Segoe UI Symbol"/>
                <a:cs typeface="Segoe UI Symbol"/>
              </a:rPr>
              <a:t>☑</a:t>
            </a:r>
            <a:r>
              <a:rPr sz="2000" spc="-30" dirty="0">
                <a:latin typeface="Segoe UI Symbol"/>
                <a:cs typeface="Segoe UI Symbol"/>
              </a:rPr>
              <a:t> </a:t>
            </a:r>
            <a:r>
              <a:rPr sz="2000" b="1" spc="-15" dirty="0">
                <a:latin typeface="Arial"/>
                <a:cs typeface="Arial"/>
              </a:rPr>
              <a:t>Choose</a:t>
            </a:r>
            <a:r>
              <a:rPr sz="2000" b="1" spc="95" dirty="0">
                <a:latin typeface="Arial"/>
                <a:cs typeface="Arial"/>
              </a:rPr>
              <a:t> </a:t>
            </a:r>
            <a:r>
              <a:rPr sz="2000" b="1" spc="-10" dirty="0">
                <a:latin typeface="Arial"/>
                <a:cs typeface="Arial"/>
              </a:rPr>
              <a:t>between</a:t>
            </a:r>
            <a:r>
              <a:rPr sz="2000" b="1" spc="65" dirty="0">
                <a:latin typeface="Arial"/>
                <a:cs typeface="Arial"/>
              </a:rPr>
              <a:t> </a:t>
            </a:r>
            <a:r>
              <a:rPr sz="2000" b="1" spc="-10" dirty="0">
                <a:latin typeface="Arial"/>
                <a:cs typeface="Arial"/>
              </a:rPr>
              <a:t>traditional</a:t>
            </a:r>
            <a:r>
              <a:rPr sz="2000" b="1" spc="95" dirty="0">
                <a:latin typeface="Arial"/>
                <a:cs typeface="Arial"/>
              </a:rPr>
              <a:t> </a:t>
            </a:r>
            <a:r>
              <a:rPr sz="2000" b="1" spc="-10" dirty="0">
                <a:latin typeface="Arial"/>
                <a:cs typeface="Arial"/>
              </a:rPr>
              <a:t>and</a:t>
            </a:r>
            <a:r>
              <a:rPr sz="2000" b="1" spc="-20" dirty="0">
                <a:latin typeface="Arial"/>
                <a:cs typeface="Arial"/>
              </a:rPr>
              <a:t> </a:t>
            </a:r>
            <a:r>
              <a:rPr sz="2000" b="1" spc="-10" dirty="0">
                <a:latin typeface="Arial"/>
                <a:cs typeface="Arial"/>
              </a:rPr>
              <a:t>Roth</a:t>
            </a:r>
            <a:r>
              <a:rPr sz="2000" b="1" spc="70" dirty="0">
                <a:latin typeface="Arial"/>
                <a:cs typeface="Arial"/>
              </a:rPr>
              <a:t> </a:t>
            </a:r>
            <a:r>
              <a:rPr sz="2000" b="1" spc="-15" dirty="0">
                <a:latin typeface="Arial"/>
                <a:cs typeface="Arial"/>
              </a:rPr>
              <a:t>contributions</a:t>
            </a:r>
            <a:endParaRPr sz="2000">
              <a:latin typeface="Arial"/>
              <a:cs typeface="Arial"/>
            </a:endParaRPr>
          </a:p>
        </p:txBody>
      </p:sp>
      <p:sp>
        <p:nvSpPr>
          <p:cNvPr id="3" name="object 3"/>
          <p:cNvSpPr txBox="1"/>
          <p:nvPr/>
        </p:nvSpPr>
        <p:spPr>
          <a:xfrm>
            <a:off x="289559" y="6770687"/>
            <a:ext cx="5125085" cy="290195"/>
          </a:xfrm>
          <a:prstGeom prst="rect">
            <a:avLst/>
          </a:prstGeom>
        </p:spPr>
        <p:txBody>
          <a:bodyPr vert="horz" wrap="square" lIns="0" tIns="22860" rIns="0" bIns="0" rtlCol="0">
            <a:spAutoFit/>
          </a:bodyPr>
          <a:lstStyle/>
          <a:p>
            <a:pPr marL="12700">
              <a:lnSpc>
                <a:spcPct val="100000"/>
              </a:lnSpc>
              <a:spcBef>
                <a:spcPts val="180"/>
              </a:spcBef>
            </a:pPr>
            <a:r>
              <a:rPr sz="800" spc="-140" dirty="0">
                <a:latin typeface="Arial MT"/>
                <a:cs typeface="Arial MT"/>
              </a:rPr>
              <a:t>S</a:t>
            </a:r>
            <a:r>
              <a:rPr sz="800" spc="-50" dirty="0">
                <a:latin typeface="Arial MT"/>
                <a:cs typeface="Arial MT"/>
              </a:rPr>
              <a:t>ou</a:t>
            </a:r>
            <a:r>
              <a:rPr sz="800" spc="-30" dirty="0">
                <a:latin typeface="Arial MT"/>
                <a:cs typeface="Arial MT"/>
              </a:rPr>
              <a:t>r</a:t>
            </a:r>
            <a:r>
              <a:rPr sz="800" spc="-85" dirty="0">
                <a:latin typeface="Arial MT"/>
                <a:cs typeface="Arial MT"/>
              </a:rPr>
              <a:t>c</a:t>
            </a:r>
            <a:r>
              <a:rPr sz="800" spc="-50" dirty="0">
                <a:latin typeface="Arial MT"/>
                <a:cs typeface="Arial MT"/>
              </a:rPr>
              <a:t>e</a:t>
            </a:r>
            <a:r>
              <a:rPr sz="800" spc="-40" dirty="0">
                <a:latin typeface="Arial MT"/>
                <a:cs typeface="Arial MT"/>
              </a:rPr>
              <a:t>:</a:t>
            </a:r>
            <a:r>
              <a:rPr sz="800" spc="-80" dirty="0">
                <a:latin typeface="Arial MT"/>
                <a:cs typeface="Arial MT"/>
              </a:rPr>
              <a:t> </a:t>
            </a:r>
            <a:r>
              <a:rPr sz="800" spc="-60" dirty="0">
                <a:latin typeface="Arial MT"/>
                <a:cs typeface="Arial MT"/>
              </a:rPr>
              <a:t>I</a:t>
            </a:r>
            <a:r>
              <a:rPr sz="800" spc="-100" dirty="0">
                <a:latin typeface="Arial MT"/>
                <a:cs typeface="Arial MT"/>
              </a:rPr>
              <a:t>RS</a:t>
            </a:r>
            <a:endParaRPr sz="800">
              <a:latin typeface="Arial MT"/>
              <a:cs typeface="Arial MT"/>
            </a:endParaRPr>
          </a:p>
          <a:p>
            <a:pPr marL="12700">
              <a:lnSpc>
                <a:spcPct val="100000"/>
              </a:lnSpc>
              <a:spcBef>
                <a:spcPts val="85"/>
              </a:spcBef>
            </a:pPr>
            <a:r>
              <a:rPr sz="800" spc="-120" dirty="0">
                <a:latin typeface="Arial MT"/>
                <a:cs typeface="Arial MT"/>
              </a:rPr>
              <a:t>PIMCO</a:t>
            </a:r>
            <a:r>
              <a:rPr sz="800" spc="-15"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75" dirty="0">
                <a:latin typeface="Arial MT"/>
                <a:cs typeface="Arial MT"/>
              </a:rPr>
              <a:t> </a:t>
            </a:r>
            <a:r>
              <a:rPr sz="800" spc="-50" dirty="0">
                <a:latin typeface="Arial MT"/>
                <a:cs typeface="Arial MT"/>
              </a:rPr>
              <a:t>provide</a:t>
            </a:r>
            <a:r>
              <a:rPr sz="800" spc="-15" dirty="0">
                <a:latin typeface="Arial MT"/>
                <a:cs typeface="Arial MT"/>
              </a:rPr>
              <a:t> </a:t>
            </a:r>
            <a:r>
              <a:rPr sz="800" spc="-55" dirty="0">
                <a:latin typeface="Arial MT"/>
                <a:cs typeface="Arial MT"/>
              </a:rPr>
              <a:t>legal</a:t>
            </a:r>
            <a:r>
              <a:rPr sz="800" spc="-40" dirty="0">
                <a:latin typeface="Arial MT"/>
                <a:cs typeface="Arial MT"/>
              </a:rPr>
              <a:t> </a:t>
            </a:r>
            <a:r>
              <a:rPr sz="800" spc="-90" dirty="0">
                <a:latin typeface="Arial MT"/>
                <a:cs typeface="Arial MT"/>
              </a:rPr>
              <a:t>or</a:t>
            </a:r>
            <a:r>
              <a:rPr sz="800" spc="-30" dirty="0">
                <a:latin typeface="Arial MT"/>
                <a:cs typeface="Arial MT"/>
              </a:rPr>
              <a:t> </a:t>
            </a:r>
            <a:r>
              <a:rPr sz="800" spc="-60" dirty="0">
                <a:latin typeface="Arial MT"/>
                <a:cs typeface="Arial MT"/>
              </a:rPr>
              <a:t>tax</a:t>
            </a:r>
            <a:r>
              <a:rPr sz="800" spc="-65" dirty="0">
                <a:latin typeface="Arial MT"/>
                <a:cs typeface="Arial MT"/>
              </a:rPr>
              <a:t> advice.</a:t>
            </a:r>
            <a:r>
              <a:rPr sz="800" spc="-75" dirty="0">
                <a:latin typeface="Arial MT"/>
                <a:cs typeface="Arial MT"/>
              </a:rPr>
              <a:t> </a:t>
            </a:r>
            <a:r>
              <a:rPr sz="800" spc="-70" dirty="0">
                <a:latin typeface="Arial MT"/>
                <a:cs typeface="Arial MT"/>
              </a:rPr>
              <a:t>Please</a:t>
            </a:r>
            <a:r>
              <a:rPr sz="800" spc="-15" dirty="0">
                <a:latin typeface="Arial MT"/>
                <a:cs typeface="Arial MT"/>
              </a:rPr>
              <a:t> </a:t>
            </a:r>
            <a:r>
              <a:rPr sz="800" spc="-65" dirty="0">
                <a:latin typeface="Arial MT"/>
                <a:cs typeface="Arial MT"/>
              </a:rPr>
              <a:t>consult</a:t>
            </a:r>
            <a:r>
              <a:rPr sz="800" spc="-75" dirty="0">
                <a:latin typeface="Arial MT"/>
                <a:cs typeface="Arial MT"/>
              </a:rPr>
              <a:t> </a:t>
            </a:r>
            <a:r>
              <a:rPr sz="800" spc="-55" dirty="0">
                <a:latin typeface="Arial MT"/>
                <a:cs typeface="Arial MT"/>
              </a:rPr>
              <a:t>your</a:t>
            </a:r>
            <a:r>
              <a:rPr sz="800" spc="-114" dirty="0">
                <a:latin typeface="Arial MT"/>
                <a:cs typeface="Arial MT"/>
              </a:rPr>
              <a:t> </a:t>
            </a:r>
            <a:r>
              <a:rPr sz="800" spc="-60" dirty="0">
                <a:latin typeface="Arial MT"/>
                <a:cs typeface="Arial MT"/>
              </a:rPr>
              <a:t>tax</a:t>
            </a:r>
            <a:r>
              <a:rPr sz="800" spc="20" dirty="0">
                <a:latin typeface="Arial MT"/>
                <a:cs typeface="Arial MT"/>
              </a:rPr>
              <a:t> </a:t>
            </a:r>
            <a:r>
              <a:rPr sz="800" spc="-75" dirty="0">
                <a:latin typeface="Arial MT"/>
                <a:cs typeface="Arial MT"/>
              </a:rPr>
              <a:t>and/or</a:t>
            </a:r>
            <a:r>
              <a:rPr sz="800" spc="-35" dirty="0">
                <a:latin typeface="Arial MT"/>
                <a:cs typeface="Arial MT"/>
              </a:rPr>
              <a:t> </a:t>
            </a:r>
            <a:r>
              <a:rPr sz="800" spc="-55" dirty="0">
                <a:latin typeface="Arial MT"/>
                <a:cs typeface="Arial MT"/>
              </a:rPr>
              <a:t>legal</a:t>
            </a:r>
            <a:r>
              <a:rPr sz="800" spc="-35" dirty="0">
                <a:latin typeface="Arial MT"/>
                <a:cs typeface="Arial MT"/>
              </a:rPr>
              <a:t> </a:t>
            </a:r>
            <a:r>
              <a:rPr sz="800" spc="-80" dirty="0">
                <a:latin typeface="Arial MT"/>
                <a:cs typeface="Arial MT"/>
              </a:rPr>
              <a:t>counsel</a:t>
            </a:r>
            <a:r>
              <a:rPr sz="800" spc="-40" dirty="0">
                <a:latin typeface="Arial MT"/>
                <a:cs typeface="Arial MT"/>
              </a:rPr>
              <a:t> </a:t>
            </a:r>
            <a:r>
              <a:rPr sz="800" spc="-55" dirty="0">
                <a:latin typeface="Arial MT"/>
                <a:cs typeface="Arial MT"/>
              </a:rPr>
              <a:t>for</a:t>
            </a:r>
            <a:r>
              <a:rPr sz="800" spc="-30" dirty="0">
                <a:latin typeface="Arial MT"/>
                <a:cs typeface="Arial MT"/>
              </a:rPr>
              <a:t> </a:t>
            </a:r>
            <a:r>
              <a:rPr sz="800" spc="-55" dirty="0">
                <a:latin typeface="Arial MT"/>
                <a:cs typeface="Arial MT"/>
              </a:rPr>
              <a:t>specific</a:t>
            </a:r>
            <a:r>
              <a:rPr sz="800" spc="-65" dirty="0">
                <a:latin typeface="Arial MT"/>
                <a:cs typeface="Arial MT"/>
              </a:rPr>
              <a:t> </a:t>
            </a:r>
            <a:r>
              <a:rPr sz="800" spc="-60" dirty="0">
                <a:latin typeface="Arial MT"/>
                <a:cs typeface="Arial MT"/>
              </a:rPr>
              <a:t>tax</a:t>
            </a:r>
            <a:r>
              <a:rPr sz="800" spc="-65" dirty="0">
                <a:latin typeface="Arial MT"/>
                <a:cs typeface="Arial MT"/>
              </a:rPr>
              <a:t> </a:t>
            </a:r>
            <a:r>
              <a:rPr sz="800" spc="-50" dirty="0">
                <a:latin typeface="Arial MT"/>
                <a:cs typeface="Arial MT"/>
              </a:rPr>
              <a:t>or</a:t>
            </a:r>
            <a:r>
              <a:rPr sz="800" spc="-30" dirty="0">
                <a:latin typeface="Arial MT"/>
                <a:cs typeface="Arial MT"/>
              </a:rPr>
              <a:t> </a:t>
            </a:r>
            <a:r>
              <a:rPr sz="800" spc="-70" dirty="0">
                <a:latin typeface="Arial MT"/>
                <a:cs typeface="Arial MT"/>
              </a:rPr>
              <a:t>legal</a:t>
            </a:r>
            <a:r>
              <a:rPr sz="800" spc="-40" dirty="0">
                <a:latin typeface="Arial MT"/>
                <a:cs typeface="Arial MT"/>
              </a:rPr>
              <a:t> </a:t>
            </a:r>
            <a:r>
              <a:rPr sz="800" spc="-75" dirty="0">
                <a:latin typeface="Arial MT"/>
                <a:cs typeface="Arial MT"/>
              </a:rPr>
              <a:t>questionsand</a:t>
            </a:r>
            <a:r>
              <a:rPr sz="800" spc="-20" dirty="0">
                <a:latin typeface="Arial MT"/>
                <a:cs typeface="Arial MT"/>
              </a:rPr>
              <a:t> </a:t>
            </a:r>
            <a:r>
              <a:rPr sz="800" spc="-75" dirty="0">
                <a:latin typeface="Arial MT"/>
                <a:cs typeface="Arial MT"/>
              </a:rPr>
              <a:t>concerns.</a:t>
            </a:r>
            <a:endParaRPr sz="800">
              <a:latin typeface="Arial MT"/>
              <a:cs typeface="Arial MT"/>
            </a:endParaRPr>
          </a:p>
        </p:txBody>
      </p:sp>
      <p:sp>
        <p:nvSpPr>
          <p:cNvPr id="4" name="object 4"/>
          <p:cNvSpPr txBox="1"/>
          <p:nvPr/>
        </p:nvSpPr>
        <p:spPr>
          <a:xfrm>
            <a:off x="289559" y="1070673"/>
            <a:ext cx="7807959" cy="306705"/>
          </a:xfrm>
          <a:prstGeom prst="rect">
            <a:avLst/>
          </a:prstGeom>
        </p:spPr>
        <p:txBody>
          <a:bodyPr vert="horz" wrap="square" lIns="0" tIns="11430" rIns="0" bIns="0" rtlCol="0">
            <a:spAutoFit/>
          </a:bodyPr>
          <a:lstStyle/>
          <a:p>
            <a:pPr marL="12700">
              <a:lnSpc>
                <a:spcPct val="100000"/>
              </a:lnSpc>
              <a:spcBef>
                <a:spcPts val="90"/>
              </a:spcBef>
            </a:pPr>
            <a:r>
              <a:rPr sz="1850" spc="-30" dirty="0">
                <a:solidFill>
                  <a:srgbClr val="52555A"/>
                </a:solidFill>
                <a:latin typeface="Arial MT"/>
                <a:cs typeface="Arial MT"/>
              </a:rPr>
              <a:t>Common</a:t>
            </a:r>
            <a:r>
              <a:rPr sz="1850" spc="-95" dirty="0">
                <a:solidFill>
                  <a:srgbClr val="52555A"/>
                </a:solidFill>
                <a:latin typeface="Arial MT"/>
                <a:cs typeface="Arial MT"/>
              </a:rPr>
              <a:t> </a:t>
            </a:r>
            <a:r>
              <a:rPr sz="1850" spc="-35" dirty="0">
                <a:solidFill>
                  <a:srgbClr val="52555A"/>
                </a:solidFill>
                <a:latin typeface="Arial MT"/>
                <a:cs typeface="Arial MT"/>
              </a:rPr>
              <a:t>individual</a:t>
            </a:r>
            <a:r>
              <a:rPr sz="1850" spc="114" dirty="0">
                <a:solidFill>
                  <a:srgbClr val="52555A"/>
                </a:solidFill>
                <a:latin typeface="Arial MT"/>
                <a:cs typeface="Arial MT"/>
              </a:rPr>
              <a:t> </a:t>
            </a:r>
            <a:r>
              <a:rPr sz="1850" spc="-15" dirty="0">
                <a:solidFill>
                  <a:srgbClr val="52555A"/>
                </a:solidFill>
                <a:latin typeface="Arial MT"/>
                <a:cs typeface="Arial MT"/>
              </a:rPr>
              <a:t>retirement</a:t>
            </a:r>
            <a:r>
              <a:rPr sz="1850" spc="-65" dirty="0">
                <a:solidFill>
                  <a:srgbClr val="52555A"/>
                </a:solidFill>
                <a:latin typeface="Arial MT"/>
                <a:cs typeface="Arial MT"/>
              </a:rPr>
              <a:t> </a:t>
            </a:r>
            <a:r>
              <a:rPr sz="1850" spc="-15" dirty="0">
                <a:solidFill>
                  <a:srgbClr val="52555A"/>
                </a:solidFill>
                <a:latin typeface="Arial MT"/>
                <a:cs typeface="Arial MT"/>
              </a:rPr>
              <a:t>accounts</a:t>
            </a:r>
            <a:r>
              <a:rPr sz="1850" spc="-155" dirty="0">
                <a:solidFill>
                  <a:srgbClr val="52555A"/>
                </a:solidFill>
                <a:latin typeface="Arial MT"/>
                <a:cs typeface="Arial MT"/>
              </a:rPr>
              <a:t> </a:t>
            </a:r>
            <a:r>
              <a:rPr sz="1850" spc="-25" dirty="0">
                <a:solidFill>
                  <a:srgbClr val="52555A"/>
                </a:solidFill>
                <a:latin typeface="Arial MT"/>
                <a:cs typeface="Arial MT"/>
              </a:rPr>
              <a:t>and</a:t>
            </a:r>
            <a:r>
              <a:rPr sz="1850" spc="-20" dirty="0">
                <a:solidFill>
                  <a:srgbClr val="52555A"/>
                </a:solidFill>
                <a:latin typeface="Arial MT"/>
                <a:cs typeface="Arial MT"/>
              </a:rPr>
              <a:t> </a:t>
            </a:r>
            <a:r>
              <a:rPr sz="1850" spc="-35" dirty="0">
                <a:solidFill>
                  <a:srgbClr val="52555A"/>
                </a:solidFill>
                <a:latin typeface="Arial MT"/>
                <a:cs typeface="Arial MT"/>
              </a:rPr>
              <a:t>employer</a:t>
            </a:r>
            <a:r>
              <a:rPr sz="1850" spc="70" dirty="0">
                <a:solidFill>
                  <a:srgbClr val="52555A"/>
                </a:solidFill>
                <a:latin typeface="Arial MT"/>
                <a:cs typeface="Arial MT"/>
              </a:rPr>
              <a:t> </a:t>
            </a:r>
            <a:r>
              <a:rPr sz="1850" spc="-40" dirty="0">
                <a:solidFill>
                  <a:srgbClr val="52555A"/>
                </a:solidFill>
                <a:latin typeface="Arial MT"/>
                <a:cs typeface="Arial MT"/>
              </a:rPr>
              <a:t>plan</a:t>
            </a:r>
            <a:r>
              <a:rPr sz="1850" spc="-20" dirty="0">
                <a:solidFill>
                  <a:srgbClr val="52555A"/>
                </a:solidFill>
                <a:latin typeface="Arial MT"/>
                <a:cs typeface="Arial MT"/>
              </a:rPr>
              <a:t> contribution </a:t>
            </a:r>
            <a:r>
              <a:rPr sz="1850" spc="-45" dirty="0">
                <a:solidFill>
                  <a:srgbClr val="52555A"/>
                </a:solidFill>
                <a:latin typeface="Arial MT"/>
                <a:cs typeface="Arial MT"/>
              </a:rPr>
              <a:t>limits</a:t>
            </a:r>
            <a:endParaRPr sz="1850">
              <a:latin typeface="Arial MT"/>
              <a:cs typeface="Arial MT"/>
            </a:endParaRPr>
          </a:p>
        </p:txBody>
      </p:sp>
      <p:grpSp>
        <p:nvGrpSpPr>
          <p:cNvPr id="5" name="object 5"/>
          <p:cNvGrpSpPr/>
          <p:nvPr/>
        </p:nvGrpSpPr>
        <p:grpSpPr>
          <a:xfrm>
            <a:off x="304788" y="3881101"/>
            <a:ext cx="4537075" cy="2759075"/>
            <a:chOff x="304788" y="3881101"/>
            <a:chExt cx="4537075" cy="2759075"/>
          </a:xfrm>
        </p:grpSpPr>
        <p:pic>
          <p:nvPicPr>
            <p:cNvPr id="6" name="object 6"/>
            <p:cNvPicPr/>
            <p:nvPr/>
          </p:nvPicPr>
          <p:blipFill>
            <a:blip r:embed="rId2" cstate="print"/>
            <a:stretch>
              <a:fillRect/>
            </a:stretch>
          </p:blipFill>
          <p:spPr>
            <a:xfrm>
              <a:off x="304788" y="3881101"/>
              <a:ext cx="4536462" cy="2707677"/>
            </a:xfrm>
            <a:prstGeom prst="rect">
              <a:avLst/>
            </a:prstGeom>
          </p:spPr>
        </p:pic>
        <p:pic>
          <p:nvPicPr>
            <p:cNvPr id="7" name="object 7"/>
            <p:cNvPicPr/>
            <p:nvPr/>
          </p:nvPicPr>
          <p:blipFill>
            <a:blip r:embed="rId3" cstate="print"/>
            <a:stretch>
              <a:fillRect/>
            </a:stretch>
          </p:blipFill>
          <p:spPr>
            <a:xfrm>
              <a:off x="355600" y="3891279"/>
              <a:ext cx="4251960" cy="2352040"/>
            </a:xfrm>
            <a:prstGeom prst="rect">
              <a:avLst/>
            </a:prstGeom>
          </p:spPr>
        </p:pic>
        <p:sp>
          <p:nvSpPr>
            <p:cNvPr id="8" name="object 8"/>
            <p:cNvSpPr/>
            <p:nvPr/>
          </p:nvSpPr>
          <p:spPr>
            <a:xfrm>
              <a:off x="309880" y="3936999"/>
              <a:ext cx="4531360" cy="2702560"/>
            </a:xfrm>
            <a:custGeom>
              <a:avLst/>
              <a:gdLst/>
              <a:ahLst/>
              <a:cxnLst/>
              <a:rect l="l" t="t" r="r" b="b"/>
              <a:pathLst>
                <a:path w="4531360" h="2702559">
                  <a:moveTo>
                    <a:pt x="4531360" y="0"/>
                  </a:moveTo>
                  <a:lnTo>
                    <a:pt x="0" y="0"/>
                  </a:lnTo>
                  <a:lnTo>
                    <a:pt x="0" y="2702560"/>
                  </a:lnTo>
                  <a:lnTo>
                    <a:pt x="4531360" y="2702560"/>
                  </a:lnTo>
                  <a:lnTo>
                    <a:pt x="4531360" y="0"/>
                  </a:lnTo>
                  <a:close/>
                </a:path>
              </a:pathLst>
            </a:custGeom>
            <a:solidFill>
              <a:srgbClr val="FFFFFF"/>
            </a:solidFill>
          </p:spPr>
          <p:txBody>
            <a:bodyPr wrap="square" lIns="0" tIns="0" rIns="0" bIns="0" rtlCol="0"/>
            <a:lstStyle/>
            <a:p>
              <a:endParaRPr/>
            </a:p>
          </p:txBody>
        </p:sp>
      </p:grpSp>
      <p:sp>
        <p:nvSpPr>
          <p:cNvPr id="9" name="object 9"/>
          <p:cNvSpPr txBox="1"/>
          <p:nvPr/>
        </p:nvSpPr>
        <p:spPr>
          <a:xfrm>
            <a:off x="309879" y="3937000"/>
            <a:ext cx="4531360" cy="2702560"/>
          </a:xfrm>
          <a:prstGeom prst="rect">
            <a:avLst/>
          </a:prstGeom>
          <a:ln w="10159">
            <a:solidFill>
              <a:srgbClr val="005486"/>
            </a:solidFill>
          </a:ln>
        </p:spPr>
        <p:txBody>
          <a:bodyPr vert="horz" wrap="square" lIns="0" tIns="82550" rIns="0" bIns="0" rtlCol="0">
            <a:spAutoFit/>
          </a:bodyPr>
          <a:lstStyle/>
          <a:p>
            <a:pPr marL="179705">
              <a:lnSpc>
                <a:spcPct val="100000"/>
              </a:lnSpc>
              <a:spcBef>
                <a:spcPts val="650"/>
              </a:spcBef>
            </a:pPr>
            <a:r>
              <a:rPr sz="1600" b="1" spc="-15" dirty="0">
                <a:solidFill>
                  <a:srgbClr val="005486"/>
                </a:solidFill>
                <a:latin typeface="Arial"/>
                <a:cs typeface="Arial"/>
              </a:rPr>
              <a:t>Traditional</a:t>
            </a:r>
            <a:r>
              <a:rPr sz="1600" b="1" spc="20" dirty="0">
                <a:solidFill>
                  <a:srgbClr val="005486"/>
                </a:solidFill>
                <a:latin typeface="Arial"/>
                <a:cs typeface="Arial"/>
              </a:rPr>
              <a:t> </a:t>
            </a:r>
            <a:r>
              <a:rPr sz="1600" b="1" spc="-20" dirty="0">
                <a:solidFill>
                  <a:srgbClr val="005486"/>
                </a:solidFill>
                <a:latin typeface="Arial"/>
                <a:cs typeface="Arial"/>
              </a:rPr>
              <a:t>plan</a:t>
            </a:r>
            <a:endParaRPr sz="1600">
              <a:latin typeface="Arial"/>
              <a:cs typeface="Arial"/>
            </a:endParaRPr>
          </a:p>
          <a:p>
            <a:pPr marL="362585" indent="-183515">
              <a:lnSpc>
                <a:spcPts val="1780"/>
              </a:lnSpc>
              <a:spcBef>
                <a:spcPts val="660"/>
              </a:spcBef>
              <a:buFont typeface="Arial MT"/>
              <a:buChar char="•"/>
              <a:tabLst>
                <a:tab pos="363220" algn="l"/>
              </a:tabLst>
            </a:pPr>
            <a:r>
              <a:rPr sz="1500" b="1" spc="40" dirty="0">
                <a:latin typeface="Arial"/>
                <a:cs typeface="Arial"/>
              </a:rPr>
              <a:t>T</a:t>
            </a:r>
            <a:r>
              <a:rPr sz="1500" b="1" spc="45" dirty="0">
                <a:latin typeface="Arial"/>
                <a:cs typeface="Arial"/>
              </a:rPr>
              <a:t>a</a:t>
            </a:r>
            <a:r>
              <a:rPr sz="1500" b="1" spc="40" dirty="0">
                <a:latin typeface="Arial"/>
                <a:cs typeface="Arial"/>
              </a:rPr>
              <a:t>x</a:t>
            </a:r>
            <a:r>
              <a:rPr sz="1500" b="1" spc="-25" dirty="0">
                <a:latin typeface="Arial"/>
                <a:cs typeface="Arial"/>
              </a:rPr>
              <a:t>-</a:t>
            </a:r>
            <a:r>
              <a:rPr sz="1500" b="1" spc="40" dirty="0">
                <a:latin typeface="Arial"/>
                <a:cs typeface="Arial"/>
              </a:rPr>
              <a:t>d</a:t>
            </a:r>
            <a:r>
              <a:rPr sz="1500" b="1" spc="-35" dirty="0">
                <a:latin typeface="Arial"/>
                <a:cs typeface="Arial"/>
              </a:rPr>
              <a:t>e</a:t>
            </a:r>
            <a:r>
              <a:rPr sz="1500" b="1" spc="-40" dirty="0">
                <a:latin typeface="Arial"/>
                <a:cs typeface="Arial"/>
              </a:rPr>
              <a:t>d</a:t>
            </a:r>
            <a:r>
              <a:rPr sz="1500" b="1" spc="40" dirty="0">
                <a:latin typeface="Arial"/>
                <a:cs typeface="Arial"/>
              </a:rPr>
              <a:t>u</a:t>
            </a:r>
            <a:r>
              <a:rPr sz="1500" b="1" spc="-35" dirty="0">
                <a:latin typeface="Arial"/>
                <a:cs typeface="Arial"/>
              </a:rPr>
              <a:t>c</a:t>
            </a:r>
            <a:r>
              <a:rPr sz="1500" b="1" spc="-20" dirty="0">
                <a:latin typeface="Arial"/>
                <a:cs typeface="Arial"/>
              </a:rPr>
              <a:t>ti</a:t>
            </a:r>
            <a:r>
              <a:rPr sz="1500" b="1" spc="40" dirty="0">
                <a:latin typeface="Arial"/>
                <a:cs typeface="Arial"/>
              </a:rPr>
              <a:t>b</a:t>
            </a:r>
            <a:r>
              <a:rPr sz="1500" b="1" spc="-20" dirty="0">
                <a:latin typeface="Arial"/>
                <a:cs typeface="Arial"/>
              </a:rPr>
              <a:t>l</a:t>
            </a:r>
            <a:r>
              <a:rPr sz="1500" b="1" spc="10" dirty="0">
                <a:latin typeface="Arial"/>
                <a:cs typeface="Arial"/>
              </a:rPr>
              <a:t>e</a:t>
            </a:r>
            <a:r>
              <a:rPr sz="1500" b="1" spc="-140" dirty="0">
                <a:latin typeface="Arial"/>
                <a:cs typeface="Arial"/>
              </a:rPr>
              <a:t> </a:t>
            </a:r>
            <a:r>
              <a:rPr sz="1500" b="1" spc="45" dirty="0">
                <a:latin typeface="Arial"/>
                <a:cs typeface="Arial"/>
              </a:rPr>
              <a:t>c</a:t>
            </a:r>
            <a:r>
              <a:rPr sz="1500" b="1" spc="40" dirty="0">
                <a:latin typeface="Arial"/>
                <a:cs typeface="Arial"/>
              </a:rPr>
              <a:t>on</a:t>
            </a:r>
            <a:r>
              <a:rPr sz="1500" b="1" spc="-20" dirty="0">
                <a:latin typeface="Arial"/>
                <a:cs typeface="Arial"/>
              </a:rPr>
              <a:t>t</a:t>
            </a:r>
            <a:r>
              <a:rPr sz="1500" b="1" spc="50" dirty="0">
                <a:latin typeface="Arial"/>
                <a:cs typeface="Arial"/>
              </a:rPr>
              <a:t>r</a:t>
            </a:r>
            <a:r>
              <a:rPr sz="1500" b="1" spc="-20" dirty="0">
                <a:latin typeface="Arial"/>
                <a:cs typeface="Arial"/>
              </a:rPr>
              <a:t>i</a:t>
            </a:r>
            <a:r>
              <a:rPr sz="1500" b="1" spc="-40" dirty="0">
                <a:latin typeface="Arial"/>
                <a:cs typeface="Arial"/>
              </a:rPr>
              <a:t>b</a:t>
            </a:r>
            <a:r>
              <a:rPr sz="1500" b="1" spc="40" dirty="0">
                <a:latin typeface="Arial"/>
                <a:cs typeface="Arial"/>
              </a:rPr>
              <a:t>u</a:t>
            </a:r>
            <a:r>
              <a:rPr sz="1500" b="1" spc="-20" dirty="0">
                <a:latin typeface="Arial"/>
                <a:cs typeface="Arial"/>
              </a:rPr>
              <a:t>ti</a:t>
            </a:r>
            <a:r>
              <a:rPr sz="1500" b="1" spc="40" dirty="0">
                <a:latin typeface="Arial"/>
                <a:cs typeface="Arial"/>
              </a:rPr>
              <a:t>o</a:t>
            </a:r>
            <a:r>
              <a:rPr sz="1500" b="1" spc="-40" dirty="0">
                <a:latin typeface="Arial"/>
                <a:cs typeface="Arial"/>
              </a:rPr>
              <a:t>n</a:t>
            </a:r>
            <a:r>
              <a:rPr sz="1500" b="1" spc="10" dirty="0">
                <a:latin typeface="Arial"/>
                <a:cs typeface="Arial"/>
              </a:rPr>
              <a:t>s</a:t>
            </a:r>
            <a:endParaRPr sz="1500">
              <a:latin typeface="Arial"/>
              <a:cs typeface="Arial"/>
            </a:endParaRPr>
          </a:p>
          <a:p>
            <a:pPr marL="728980" lvl="1" indent="-285115">
              <a:lnSpc>
                <a:spcPts val="1780"/>
              </a:lnSpc>
              <a:buFont typeface="Calibri"/>
              <a:buChar char="—"/>
              <a:tabLst>
                <a:tab pos="728980" algn="l"/>
              </a:tabLst>
            </a:pPr>
            <a:r>
              <a:rPr sz="1500" spc="55" dirty="0">
                <a:latin typeface="Arial MT"/>
                <a:cs typeface="Arial MT"/>
              </a:rPr>
              <a:t>I</a:t>
            </a:r>
            <a:r>
              <a:rPr sz="1500" spc="35" dirty="0">
                <a:latin typeface="Arial MT"/>
                <a:cs typeface="Arial MT"/>
              </a:rPr>
              <a:t>R</a:t>
            </a:r>
            <a:r>
              <a:rPr sz="1500" spc="15" dirty="0">
                <a:latin typeface="Arial MT"/>
                <a:cs typeface="Arial MT"/>
              </a:rPr>
              <a:t>A</a:t>
            </a:r>
            <a:r>
              <a:rPr sz="1500" spc="-229" dirty="0">
                <a:latin typeface="Arial MT"/>
                <a:cs typeface="Arial MT"/>
              </a:rPr>
              <a:t> </a:t>
            </a:r>
            <a:r>
              <a:rPr sz="1500" spc="45" dirty="0">
                <a:latin typeface="Arial MT"/>
                <a:cs typeface="Arial MT"/>
              </a:rPr>
              <a:t>ded</a:t>
            </a:r>
            <a:r>
              <a:rPr sz="1500" spc="-35" dirty="0">
                <a:latin typeface="Arial MT"/>
                <a:cs typeface="Arial MT"/>
              </a:rPr>
              <a:t>u</a:t>
            </a:r>
            <a:r>
              <a:rPr sz="1500" spc="45" dirty="0">
                <a:latin typeface="Arial MT"/>
                <a:cs typeface="Arial MT"/>
              </a:rPr>
              <a:t>c</a:t>
            </a:r>
            <a:r>
              <a:rPr sz="1500" spc="-20" dirty="0">
                <a:latin typeface="Arial MT"/>
                <a:cs typeface="Arial MT"/>
              </a:rPr>
              <a:t>ti</a:t>
            </a:r>
            <a:r>
              <a:rPr sz="1500" spc="45" dirty="0">
                <a:latin typeface="Arial MT"/>
                <a:cs typeface="Arial MT"/>
              </a:rPr>
              <a:t>o</a:t>
            </a:r>
            <a:r>
              <a:rPr sz="1500" spc="10" dirty="0">
                <a:latin typeface="Arial MT"/>
                <a:cs typeface="Arial MT"/>
              </a:rPr>
              <a:t>n</a:t>
            </a:r>
            <a:r>
              <a:rPr sz="1500" spc="-145" dirty="0">
                <a:latin typeface="Arial MT"/>
                <a:cs typeface="Arial MT"/>
              </a:rPr>
              <a:t> </a:t>
            </a:r>
            <a:r>
              <a:rPr sz="1500" spc="45" dirty="0">
                <a:latin typeface="Arial MT"/>
                <a:cs typeface="Arial MT"/>
              </a:rPr>
              <a:t>s</a:t>
            </a:r>
            <a:r>
              <a:rPr sz="1500" spc="-35" dirty="0">
                <a:latin typeface="Arial MT"/>
                <a:cs typeface="Arial MT"/>
              </a:rPr>
              <a:t>u</a:t>
            </a:r>
            <a:r>
              <a:rPr sz="1500" spc="45" dirty="0">
                <a:latin typeface="Arial MT"/>
                <a:cs typeface="Arial MT"/>
              </a:rPr>
              <a:t>b</a:t>
            </a:r>
            <a:r>
              <a:rPr sz="1500" spc="-20" dirty="0">
                <a:latin typeface="Arial MT"/>
                <a:cs typeface="Arial MT"/>
              </a:rPr>
              <a:t>j</a:t>
            </a:r>
            <a:r>
              <a:rPr sz="1500" spc="45" dirty="0">
                <a:latin typeface="Arial MT"/>
                <a:cs typeface="Arial MT"/>
              </a:rPr>
              <a:t>ec</a:t>
            </a:r>
            <a:r>
              <a:rPr sz="1500" spc="5" dirty="0">
                <a:latin typeface="Arial MT"/>
                <a:cs typeface="Arial MT"/>
              </a:rPr>
              <a:t>t</a:t>
            </a:r>
            <a:r>
              <a:rPr sz="1500" spc="-120" dirty="0">
                <a:latin typeface="Arial MT"/>
                <a:cs typeface="Arial MT"/>
              </a:rPr>
              <a:t> </a:t>
            </a:r>
            <a:r>
              <a:rPr sz="1500" spc="-20" dirty="0">
                <a:latin typeface="Arial MT"/>
                <a:cs typeface="Arial MT"/>
              </a:rPr>
              <a:t>t</a:t>
            </a:r>
            <a:r>
              <a:rPr sz="1500" spc="10" dirty="0">
                <a:latin typeface="Arial MT"/>
                <a:cs typeface="Arial MT"/>
              </a:rPr>
              <a:t>o</a:t>
            </a:r>
            <a:r>
              <a:rPr sz="1500" spc="15" dirty="0">
                <a:latin typeface="Arial MT"/>
                <a:cs typeface="Arial MT"/>
              </a:rPr>
              <a:t> </a:t>
            </a:r>
            <a:r>
              <a:rPr sz="1500" spc="-55" dirty="0">
                <a:latin typeface="Arial MT"/>
                <a:cs typeface="Arial MT"/>
              </a:rPr>
              <a:t>M</a:t>
            </a:r>
            <a:r>
              <a:rPr sz="1500" spc="40" dirty="0">
                <a:latin typeface="Arial MT"/>
                <a:cs typeface="Arial MT"/>
              </a:rPr>
              <a:t>A</a:t>
            </a:r>
            <a:r>
              <a:rPr sz="1500" spc="30" dirty="0">
                <a:latin typeface="Arial MT"/>
                <a:cs typeface="Arial MT"/>
              </a:rPr>
              <a:t>G</a:t>
            </a:r>
            <a:r>
              <a:rPr sz="1500" spc="5" dirty="0">
                <a:latin typeface="Arial MT"/>
                <a:cs typeface="Arial MT"/>
              </a:rPr>
              <a:t>I</a:t>
            </a:r>
            <a:r>
              <a:rPr sz="1500" spc="-45" dirty="0">
                <a:latin typeface="Arial MT"/>
                <a:cs typeface="Arial MT"/>
              </a:rPr>
              <a:t> </a:t>
            </a:r>
            <a:r>
              <a:rPr sz="1500" spc="-20" dirty="0">
                <a:latin typeface="Arial MT"/>
                <a:cs typeface="Arial MT"/>
              </a:rPr>
              <a:t>li</a:t>
            </a:r>
            <a:r>
              <a:rPr sz="1500" spc="25" dirty="0">
                <a:latin typeface="Arial MT"/>
                <a:cs typeface="Arial MT"/>
              </a:rPr>
              <a:t>m</a:t>
            </a:r>
            <a:r>
              <a:rPr sz="1500" spc="-20" dirty="0">
                <a:latin typeface="Arial MT"/>
                <a:cs typeface="Arial MT"/>
              </a:rPr>
              <a:t>it</a:t>
            </a:r>
            <a:r>
              <a:rPr sz="1500" spc="10" dirty="0">
                <a:latin typeface="Arial MT"/>
                <a:cs typeface="Arial MT"/>
              </a:rPr>
              <a:t>s</a:t>
            </a:r>
            <a:endParaRPr sz="1500">
              <a:latin typeface="Arial MT"/>
              <a:cs typeface="Arial MT"/>
            </a:endParaRPr>
          </a:p>
          <a:p>
            <a:pPr marL="728980" lvl="1" indent="-285115">
              <a:lnSpc>
                <a:spcPts val="1780"/>
              </a:lnSpc>
              <a:spcBef>
                <a:spcPts val="45"/>
              </a:spcBef>
              <a:buFont typeface="Calibri"/>
              <a:buChar char="—"/>
              <a:tabLst>
                <a:tab pos="728980" algn="l"/>
              </a:tabLst>
            </a:pPr>
            <a:r>
              <a:rPr sz="1500" spc="-45" dirty="0">
                <a:latin typeface="Arial MT"/>
                <a:cs typeface="Arial MT"/>
              </a:rPr>
              <a:t>N</a:t>
            </a:r>
            <a:r>
              <a:rPr sz="1500" spc="10" dirty="0">
                <a:latin typeface="Arial MT"/>
                <a:cs typeface="Arial MT"/>
              </a:rPr>
              <a:t>o</a:t>
            </a:r>
            <a:r>
              <a:rPr sz="1500" spc="15" dirty="0">
                <a:latin typeface="Arial MT"/>
                <a:cs typeface="Arial MT"/>
              </a:rPr>
              <a:t> </a:t>
            </a:r>
            <a:r>
              <a:rPr sz="1500" spc="-55" dirty="0">
                <a:latin typeface="Arial MT"/>
                <a:cs typeface="Arial MT"/>
              </a:rPr>
              <a:t>M</a:t>
            </a:r>
            <a:r>
              <a:rPr sz="1500" spc="40" dirty="0">
                <a:latin typeface="Arial MT"/>
                <a:cs typeface="Arial MT"/>
              </a:rPr>
              <a:t>A</a:t>
            </a:r>
            <a:r>
              <a:rPr sz="1500" spc="30" dirty="0">
                <a:latin typeface="Arial MT"/>
                <a:cs typeface="Arial MT"/>
              </a:rPr>
              <a:t>G</a:t>
            </a:r>
            <a:r>
              <a:rPr sz="1500" spc="5" dirty="0">
                <a:latin typeface="Arial MT"/>
                <a:cs typeface="Arial MT"/>
              </a:rPr>
              <a:t>I</a:t>
            </a:r>
            <a:r>
              <a:rPr sz="1500" spc="-45" dirty="0">
                <a:latin typeface="Arial MT"/>
                <a:cs typeface="Arial MT"/>
              </a:rPr>
              <a:t> </a:t>
            </a:r>
            <a:r>
              <a:rPr sz="1500" spc="-20" dirty="0">
                <a:latin typeface="Arial MT"/>
                <a:cs typeface="Arial MT"/>
              </a:rPr>
              <a:t>li</a:t>
            </a:r>
            <a:r>
              <a:rPr sz="1500" spc="25" dirty="0">
                <a:latin typeface="Arial MT"/>
                <a:cs typeface="Arial MT"/>
              </a:rPr>
              <a:t>m</a:t>
            </a:r>
            <a:r>
              <a:rPr sz="1500" spc="-20" dirty="0">
                <a:latin typeface="Arial MT"/>
                <a:cs typeface="Arial MT"/>
              </a:rPr>
              <a:t>it</a:t>
            </a:r>
            <a:r>
              <a:rPr sz="1500" spc="10" dirty="0">
                <a:latin typeface="Arial MT"/>
                <a:cs typeface="Arial MT"/>
              </a:rPr>
              <a:t>s</a:t>
            </a:r>
            <a:r>
              <a:rPr sz="1500" spc="20" dirty="0">
                <a:latin typeface="Arial MT"/>
                <a:cs typeface="Arial MT"/>
              </a:rPr>
              <a:t> </a:t>
            </a:r>
            <a:r>
              <a:rPr sz="1500" spc="55" dirty="0">
                <a:latin typeface="Arial MT"/>
                <a:cs typeface="Arial MT"/>
              </a:rPr>
              <a:t>f</a:t>
            </a:r>
            <a:r>
              <a:rPr sz="1500" spc="45" dirty="0">
                <a:latin typeface="Arial MT"/>
                <a:cs typeface="Arial MT"/>
              </a:rPr>
              <a:t>o</a:t>
            </a:r>
            <a:r>
              <a:rPr sz="1500" spc="5" dirty="0">
                <a:latin typeface="Arial MT"/>
                <a:cs typeface="Arial MT"/>
              </a:rPr>
              <a:t>r</a:t>
            </a:r>
            <a:r>
              <a:rPr sz="1500" spc="-125" dirty="0">
                <a:latin typeface="Arial MT"/>
                <a:cs typeface="Arial MT"/>
              </a:rPr>
              <a:t> </a:t>
            </a:r>
            <a:r>
              <a:rPr sz="1500" spc="45" dirty="0">
                <a:latin typeface="Arial MT"/>
                <a:cs typeface="Arial MT"/>
              </a:rPr>
              <a:t>401</a:t>
            </a:r>
            <a:r>
              <a:rPr sz="1500" spc="-25" dirty="0">
                <a:latin typeface="Arial MT"/>
                <a:cs typeface="Arial MT"/>
              </a:rPr>
              <a:t>(</a:t>
            </a:r>
            <a:r>
              <a:rPr sz="1500" spc="-30" dirty="0">
                <a:latin typeface="Arial MT"/>
                <a:cs typeface="Arial MT"/>
              </a:rPr>
              <a:t>k</a:t>
            </a:r>
            <a:r>
              <a:rPr sz="1500" spc="5" dirty="0">
                <a:latin typeface="Arial MT"/>
                <a:cs typeface="Arial MT"/>
              </a:rPr>
              <a:t>)</a:t>
            </a:r>
            <a:r>
              <a:rPr sz="1500" spc="-45" dirty="0">
                <a:latin typeface="Arial MT"/>
                <a:cs typeface="Arial MT"/>
              </a:rPr>
              <a:t> </a:t>
            </a:r>
            <a:r>
              <a:rPr sz="1500" spc="45" dirty="0">
                <a:latin typeface="Arial MT"/>
                <a:cs typeface="Arial MT"/>
              </a:rPr>
              <a:t>p</a:t>
            </a:r>
            <a:r>
              <a:rPr sz="1500" spc="-20" dirty="0">
                <a:latin typeface="Arial MT"/>
                <a:cs typeface="Arial MT"/>
              </a:rPr>
              <a:t>l</a:t>
            </a:r>
            <a:r>
              <a:rPr sz="1500" spc="-35" dirty="0">
                <a:latin typeface="Arial MT"/>
                <a:cs typeface="Arial MT"/>
              </a:rPr>
              <a:t>a</a:t>
            </a:r>
            <a:r>
              <a:rPr sz="1500" spc="10" dirty="0">
                <a:latin typeface="Arial MT"/>
                <a:cs typeface="Arial MT"/>
              </a:rPr>
              <a:t>n</a:t>
            </a:r>
            <a:r>
              <a:rPr sz="1500" spc="-65" dirty="0">
                <a:latin typeface="Arial MT"/>
                <a:cs typeface="Arial MT"/>
              </a:rPr>
              <a:t> </a:t>
            </a:r>
            <a:r>
              <a:rPr sz="1500" spc="45" dirty="0">
                <a:latin typeface="Arial MT"/>
                <a:cs typeface="Arial MT"/>
              </a:rPr>
              <a:t>ded</a:t>
            </a:r>
            <a:r>
              <a:rPr sz="1500" spc="-35" dirty="0">
                <a:latin typeface="Arial MT"/>
                <a:cs typeface="Arial MT"/>
              </a:rPr>
              <a:t>u</a:t>
            </a:r>
            <a:r>
              <a:rPr sz="1500" spc="45" dirty="0">
                <a:latin typeface="Arial MT"/>
                <a:cs typeface="Arial MT"/>
              </a:rPr>
              <a:t>c</a:t>
            </a:r>
            <a:r>
              <a:rPr sz="1500" spc="-20" dirty="0">
                <a:latin typeface="Arial MT"/>
                <a:cs typeface="Arial MT"/>
              </a:rPr>
              <a:t>ti</a:t>
            </a:r>
            <a:r>
              <a:rPr sz="1500" spc="45" dirty="0">
                <a:latin typeface="Arial MT"/>
                <a:cs typeface="Arial MT"/>
              </a:rPr>
              <a:t>o</a:t>
            </a:r>
            <a:r>
              <a:rPr sz="1500" spc="10" dirty="0">
                <a:latin typeface="Arial MT"/>
                <a:cs typeface="Arial MT"/>
              </a:rPr>
              <a:t>n</a:t>
            </a:r>
            <a:endParaRPr sz="1500">
              <a:latin typeface="Arial MT"/>
              <a:cs typeface="Arial MT"/>
            </a:endParaRPr>
          </a:p>
          <a:p>
            <a:pPr marL="362585" indent="-183515">
              <a:lnSpc>
                <a:spcPts val="1780"/>
              </a:lnSpc>
              <a:buChar char="•"/>
              <a:tabLst>
                <a:tab pos="363220" algn="l"/>
              </a:tabLst>
            </a:pPr>
            <a:r>
              <a:rPr sz="1500" spc="-125" dirty="0">
                <a:latin typeface="Arial MT"/>
                <a:cs typeface="Arial MT"/>
              </a:rPr>
              <a:t>T</a:t>
            </a:r>
            <a:r>
              <a:rPr sz="1500" spc="-40" dirty="0">
                <a:latin typeface="Arial MT"/>
                <a:cs typeface="Arial MT"/>
              </a:rPr>
              <a:t>a</a:t>
            </a:r>
            <a:r>
              <a:rPr sz="1500" spc="-30" dirty="0">
                <a:latin typeface="Arial MT"/>
                <a:cs typeface="Arial MT"/>
              </a:rPr>
              <a:t>x</a:t>
            </a:r>
            <a:r>
              <a:rPr sz="1500" spc="-25" dirty="0">
                <a:latin typeface="Arial MT"/>
                <a:cs typeface="Arial MT"/>
              </a:rPr>
              <a:t>-</a:t>
            </a:r>
            <a:r>
              <a:rPr sz="1500" spc="45" dirty="0">
                <a:latin typeface="Arial MT"/>
                <a:cs typeface="Arial MT"/>
              </a:rPr>
              <a:t>de</a:t>
            </a:r>
            <a:r>
              <a:rPr sz="1500" spc="55" dirty="0">
                <a:latin typeface="Arial MT"/>
                <a:cs typeface="Arial MT"/>
              </a:rPr>
              <a:t>f</a:t>
            </a:r>
            <a:r>
              <a:rPr sz="1500" spc="45" dirty="0">
                <a:latin typeface="Arial MT"/>
                <a:cs typeface="Arial MT"/>
              </a:rPr>
              <a:t>e</a:t>
            </a:r>
            <a:r>
              <a:rPr sz="1500" spc="-25" dirty="0">
                <a:latin typeface="Arial MT"/>
                <a:cs typeface="Arial MT"/>
              </a:rPr>
              <a:t>rr</a:t>
            </a:r>
            <a:r>
              <a:rPr sz="1500" spc="45" dirty="0">
                <a:latin typeface="Arial MT"/>
                <a:cs typeface="Arial MT"/>
              </a:rPr>
              <a:t>e</a:t>
            </a:r>
            <a:r>
              <a:rPr sz="1500" spc="10" dirty="0">
                <a:latin typeface="Arial MT"/>
                <a:cs typeface="Arial MT"/>
              </a:rPr>
              <a:t>d</a:t>
            </a:r>
            <a:r>
              <a:rPr sz="1500" spc="-145" dirty="0">
                <a:latin typeface="Arial MT"/>
                <a:cs typeface="Arial MT"/>
              </a:rPr>
              <a:t> </a:t>
            </a:r>
            <a:r>
              <a:rPr sz="1500" spc="45" dirty="0">
                <a:latin typeface="Arial MT"/>
                <a:cs typeface="Arial MT"/>
              </a:rPr>
              <a:t>g</a:t>
            </a:r>
            <a:r>
              <a:rPr sz="1500" spc="-25" dirty="0">
                <a:latin typeface="Arial MT"/>
                <a:cs typeface="Arial MT"/>
              </a:rPr>
              <a:t>r</a:t>
            </a:r>
            <a:r>
              <a:rPr sz="1500" spc="45" dirty="0">
                <a:latin typeface="Arial MT"/>
                <a:cs typeface="Arial MT"/>
              </a:rPr>
              <a:t>o</a:t>
            </a:r>
            <a:r>
              <a:rPr sz="1500" spc="-45" dirty="0">
                <a:latin typeface="Arial MT"/>
                <a:cs typeface="Arial MT"/>
              </a:rPr>
              <a:t>w</a:t>
            </a:r>
            <a:r>
              <a:rPr sz="1500" spc="-20" dirty="0">
                <a:latin typeface="Arial MT"/>
                <a:cs typeface="Arial MT"/>
              </a:rPr>
              <a:t>t</a:t>
            </a:r>
            <a:r>
              <a:rPr sz="1500" spc="10" dirty="0">
                <a:latin typeface="Arial MT"/>
                <a:cs typeface="Arial MT"/>
              </a:rPr>
              <a:t>h</a:t>
            </a:r>
            <a:endParaRPr sz="1500">
              <a:latin typeface="Arial MT"/>
              <a:cs typeface="Arial MT"/>
            </a:endParaRPr>
          </a:p>
          <a:p>
            <a:pPr marL="362585" indent="-183515">
              <a:lnSpc>
                <a:spcPts val="1780"/>
              </a:lnSpc>
              <a:spcBef>
                <a:spcPts val="40"/>
              </a:spcBef>
              <a:buChar char="•"/>
              <a:tabLst>
                <a:tab pos="363220" algn="l"/>
              </a:tabLst>
            </a:pPr>
            <a:r>
              <a:rPr sz="1500" spc="-30" dirty="0">
                <a:latin typeface="Arial MT"/>
                <a:cs typeface="Arial MT"/>
              </a:rPr>
              <a:t>Taxable</a:t>
            </a:r>
            <a:r>
              <a:rPr sz="1500" spc="-55" dirty="0">
                <a:latin typeface="Arial MT"/>
                <a:cs typeface="Arial MT"/>
              </a:rPr>
              <a:t> </a:t>
            </a:r>
            <a:r>
              <a:rPr sz="1500" spc="-20" dirty="0">
                <a:latin typeface="Arial MT"/>
                <a:cs typeface="Arial MT"/>
              </a:rPr>
              <a:t>withdrawals</a:t>
            </a:r>
            <a:endParaRPr sz="1500">
              <a:latin typeface="Arial MT"/>
              <a:cs typeface="Arial MT"/>
            </a:endParaRPr>
          </a:p>
          <a:p>
            <a:pPr marL="362585" indent="-183515">
              <a:lnSpc>
                <a:spcPts val="1780"/>
              </a:lnSpc>
              <a:buChar char="•"/>
              <a:tabLst>
                <a:tab pos="363220" algn="l"/>
              </a:tabLst>
            </a:pPr>
            <a:r>
              <a:rPr sz="1500" spc="40" dirty="0">
                <a:latin typeface="Arial MT"/>
                <a:cs typeface="Arial MT"/>
              </a:rPr>
              <a:t>S</a:t>
            </a:r>
            <a:r>
              <a:rPr sz="1500" spc="-40" dirty="0">
                <a:latin typeface="Arial MT"/>
                <a:cs typeface="Arial MT"/>
              </a:rPr>
              <a:t>u</a:t>
            </a:r>
            <a:r>
              <a:rPr sz="1500" spc="40" dirty="0">
                <a:latin typeface="Arial MT"/>
                <a:cs typeface="Arial MT"/>
              </a:rPr>
              <a:t>b</a:t>
            </a:r>
            <a:r>
              <a:rPr sz="1500" spc="-15" dirty="0">
                <a:latin typeface="Arial MT"/>
                <a:cs typeface="Arial MT"/>
              </a:rPr>
              <a:t>j</a:t>
            </a:r>
            <a:r>
              <a:rPr sz="1500" spc="40" dirty="0">
                <a:latin typeface="Arial MT"/>
                <a:cs typeface="Arial MT"/>
              </a:rPr>
              <a:t>e</a:t>
            </a:r>
            <a:r>
              <a:rPr sz="1500" spc="45" dirty="0">
                <a:latin typeface="Arial MT"/>
                <a:cs typeface="Arial MT"/>
              </a:rPr>
              <a:t>c</a:t>
            </a:r>
            <a:r>
              <a:rPr sz="1500" spc="5" dirty="0">
                <a:latin typeface="Arial MT"/>
                <a:cs typeface="Arial MT"/>
              </a:rPr>
              <a:t>t</a:t>
            </a:r>
            <a:r>
              <a:rPr sz="1500" spc="-120" dirty="0">
                <a:latin typeface="Arial MT"/>
                <a:cs typeface="Arial MT"/>
              </a:rPr>
              <a:t> </a:t>
            </a:r>
            <a:r>
              <a:rPr sz="1500" spc="-20" dirty="0">
                <a:latin typeface="Arial MT"/>
                <a:cs typeface="Arial MT"/>
              </a:rPr>
              <a:t>t</a:t>
            </a:r>
            <a:r>
              <a:rPr sz="1500" spc="10" dirty="0">
                <a:latin typeface="Arial MT"/>
                <a:cs typeface="Arial MT"/>
              </a:rPr>
              <a:t>o</a:t>
            </a:r>
            <a:r>
              <a:rPr sz="1500" spc="15" dirty="0">
                <a:latin typeface="Arial MT"/>
                <a:cs typeface="Arial MT"/>
              </a:rPr>
              <a:t> </a:t>
            </a:r>
            <a:r>
              <a:rPr sz="1500" spc="35" dirty="0">
                <a:latin typeface="Arial MT"/>
                <a:cs typeface="Arial MT"/>
              </a:rPr>
              <a:t>R</a:t>
            </a:r>
            <a:r>
              <a:rPr sz="1500" spc="-55" dirty="0">
                <a:latin typeface="Arial MT"/>
                <a:cs typeface="Arial MT"/>
              </a:rPr>
              <a:t>M</a:t>
            </a:r>
            <a:r>
              <a:rPr sz="1500" spc="35" dirty="0">
                <a:latin typeface="Arial MT"/>
                <a:cs typeface="Arial MT"/>
              </a:rPr>
              <a:t>D</a:t>
            </a:r>
            <a:r>
              <a:rPr sz="1500" spc="10" dirty="0">
                <a:latin typeface="Arial MT"/>
                <a:cs typeface="Arial MT"/>
              </a:rPr>
              <a:t>s</a:t>
            </a:r>
            <a:r>
              <a:rPr sz="1500" spc="-65" dirty="0">
                <a:latin typeface="Arial MT"/>
                <a:cs typeface="Arial MT"/>
              </a:rPr>
              <a:t> </a:t>
            </a:r>
            <a:r>
              <a:rPr sz="1500" spc="40" dirty="0">
                <a:latin typeface="Arial MT"/>
                <a:cs typeface="Arial MT"/>
              </a:rPr>
              <a:t>d</a:t>
            </a:r>
            <a:r>
              <a:rPr sz="1500" spc="-40" dirty="0">
                <a:latin typeface="Arial MT"/>
                <a:cs typeface="Arial MT"/>
              </a:rPr>
              <a:t>u</a:t>
            </a:r>
            <a:r>
              <a:rPr sz="1500" spc="-25" dirty="0">
                <a:latin typeface="Arial MT"/>
                <a:cs typeface="Arial MT"/>
              </a:rPr>
              <a:t>r</a:t>
            </a:r>
            <a:r>
              <a:rPr sz="1500" spc="-15" dirty="0">
                <a:latin typeface="Arial MT"/>
                <a:cs typeface="Arial MT"/>
              </a:rPr>
              <a:t>i</a:t>
            </a:r>
            <a:r>
              <a:rPr sz="1500" spc="-40" dirty="0">
                <a:latin typeface="Arial MT"/>
                <a:cs typeface="Arial MT"/>
              </a:rPr>
              <a:t>n</a:t>
            </a:r>
            <a:r>
              <a:rPr sz="1500" spc="10" dirty="0">
                <a:latin typeface="Arial MT"/>
                <a:cs typeface="Arial MT"/>
              </a:rPr>
              <a:t>g</a:t>
            </a:r>
            <a:r>
              <a:rPr sz="1500" spc="15" dirty="0">
                <a:latin typeface="Arial MT"/>
                <a:cs typeface="Arial MT"/>
              </a:rPr>
              <a:t> </a:t>
            </a:r>
            <a:r>
              <a:rPr sz="1500" spc="40" dirty="0">
                <a:latin typeface="Arial MT"/>
                <a:cs typeface="Arial MT"/>
              </a:rPr>
              <a:t>o</a:t>
            </a:r>
            <a:r>
              <a:rPr sz="1500" spc="-45" dirty="0">
                <a:latin typeface="Arial MT"/>
                <a:cs typeface="Arial MT"/>
              </a:rPr>
              <a:t>w</a:t>
            </a:r>
            <a:r>
              <a:rPr sz="1500" spc="-40" dirty="0">
                <a:latin typeface="Arial MT"/>
                <a:cs typeface="Arial MT"/>
              </a:rPr>
              <a:t>n</a:t>
            </a:r>
            <a:r>
              <a:rPr sz="1500" spc="40" dirty="0">
                <a:latin typeface="Arial MT"/>
                <a:cs typeface="Arial MT"/>
              </a:rPr>
              <a:t>e</a:t>
            </a:r>
            <a:r>
              <a:rPr sz="1500" spc="55" dirty="0">
                <a:latin typeface="Arial MT"/>
                <a:cs typeface="Arial MT"/>
              </a:rPr>
              <a:t>r</a:t>
            </a:r>
            <a:r>
              <a:rPr sz="1500" spc="-15" dirty="0">
                <a:latin typeface="Arial MT"/>
                <a:cs typeface="Arial MT"/>
              </a:rPr>
              <a:t>’</a:t>
            </a:r>
            <a:r>
              <a:rPr sz="1500" spc="10" dirty="0">
                <a:latin typeface="Arial MT"/>
                <a:cs typeface="Arial MT"/>
              </a:rPr>
              <a:t>s</a:t>
            </a:r>
            <a:r>
              <a:rPr sz="1500" spc="20" dirty="0">
                <a:latin typeface="Arial MT"/>
                <a:cs typeface="Arial MT"/>
              </a:rPr>
              <a:t> </a:t>
            </a:r>
            <a:r>
              <a:rPr sz="1500" spc="-15" dirty="0">
                <a:latin typeface="Arial MT"/>
                <a:cs typeface="Arial MT"/>
              </a:rPr>
              <a:t>li</a:t>
            </a:r>
            <a:r>
              <a:rPr sz="1500" spc="60" dirty="0">
                <a:latin typeface="Arial MT"/>
                <a:cs typeface="Arial MT"/>
              </a:rPr>
              <a:t>f</a:t>
            </a:r>
            <a:r>
              <a:rPr sz="1500" spc="40" dirty="0">
                <a:latin typeface="Arial MT"/>
                <a:cs typeface="Arial MT"/>
              </a:rPr>
              <a:t>e</a:t>
            </a:r>
            <a:r>
              <a:rPr sz="1500" spc="-20" dirty="0">
                <a:latin typeface="Arial MT"/>
                <a:cs typeface="Arial MT"/>
              </a:rPr>
              <a:t>t</a:t>
            </a:r>
            <a:r>
              <a:rPr sz="1500" spc="-15" dirty="0">
                <a:latin typeface="Arial MT"/>
                <a:cs typeface="Arial MT"/>
              </a:rPr>
              <a:t>i</a:t>
            </a:r>
            <a:r>
              <a:rPr sz="1500" spc="25" dirty="0">
                <a:latin typeface="Arial MT"/>
                <a:cs typeface="Arial MT"/>
              </a:rPr>
              <a:t>m</a:t>
            </a:r>
            <a:r>
              <a:rPr sz="1500" spc="10" dirty="0">
                <a:latin typeface="Arial MT"/>
                <a:cs typeface="Arial MT"/>
              </a:rPr>
              <a:t>e</a:t>
            </a:r>
            <a:endParaRPr sz="1500">
              <a:latin typeface="Arial MT"/>
              <a:cs typeface="Arial MT"/>
            </a:endParaRPr>
          </a:p>
          <a:p>
            <a:pPr marL="728980" marR="570865" lvl="1" indent="-285115">
              <a:lnSpc>
                <a:spcPts val="1760"/>
              </a:lnSpc>
              <a:spcBef>
                <a:spcPts val="135"/>
              </a:spcBef>
              <a:buFont typeface="Calibri"/>
              <a:buChar char="—"/>
              <a:tabLst>
                <a:tab pos="728980" algn="l"/>
              </a:tabLst>
            </a:pPr>
            <a:r>
              <a:rPr sz="1500" spc="-45" dirty="0">
                <a:latin typeface="Arial MT"/>
                <a:cs typeface="Arial MT"/>
              </a:rPr>
              <a:t>N</a:t>
            </a:r>
            <a:r>
              <a:rPr sz="1500" spc="45" dirty="0">
                <a:latin typeface="Arial MT"/>
                <a:cs typeface="Arial MT"/>
              </a:rPr>
              <a:t>o</a:t>
            </a:r>
            <a:r>
              <a:rPr sz="1500" spc="-40" dirty="0">
                <a:latin typeface="Arial MT"/>
                <a:cs typeface="Arial MT"/>
              </a:rPr>
              <a:t>n</a:t>
            </a:r>
            <a:r>
              <a:rPr sz="1500" spc="-20" dirty="0">
                <a:latin typeface="Arial MT"/>
                <a:cs typeface="Arial MT"/>
              </a:rPr>
              <a:t>-</a:t>
            </a:r>
            <a:r>
              <a:rPr sz="1500" spc="45" dirty="0">
                <a:latin typeface="Arial MT"/>
                <a:cs typeface="Arial MT"/>
              </a:rPr>
              <a:t>s</a:t>
            </a:r>
            <a:r>
              <a:rPr sz="1500" spc="40" dirty="0">
                <a:latin typeface="Arial MT"/>
                <a:cs typeface="Arial MT"/>
              </a:rPr>
              <a:t>po</a:t>
            </a:r>
            <a:r>
              <a:rPr sz="1500" spc="-40" dirty="0">
                <a:latin typeface="Arial MT"/>
                <a:cs typeface="Arial MT"/>
              </a:rPr>
              <a:t>u</a:t>
            </a:r>
            <a:r>
              <a:rPr sz="1500" spc="45" dirty="0">
                <a:latin typeface="Arial MT"/>
                <a:cs typeface="Arial MT"/>
              </a:rPr>
              <a:t>s</a:t>
            </a:r>
            <a:r>
              <a:rPr sz="1500" spc="10" dirty="0">
                <a:latin typeface="Arial MT"/>
                <a:cs typeface="Arial MT"/>
              </a:rPr>
              <a:t>e</a:t>
            </a:r>
            <a:r>
              <a:rPr sz="1500" spc="-70" dirty="0">
                <a:latin typeface="Arial MT"/>
                <a:cs typeface="Arial MT"/>
              </a:rPr>
              <a:t> </a:t>
            </a:r>
            <a:r>
              <a:rPr sz="1500" spc="40" dirty="0">
                <a:latin typeface="Arial MT"/>
                <a:cs typeface="Arial MT"/>
              </a:rPr>
              <a:t>be</a:t>
            </a:r>
            <a:r>
              <a:rPr sz="1500" spc="-40" dirty="0">
                <a:latin typeface="Arial MT"/>
                <a:cs typeface="Arial MT"/>
              </a:rPr>
              <a:t>n</a:t>
            </a:r>
            <a:r>
              <a:rPr sz="1500" spc="40" dirty="0">
                <a:latin typeface="Arial MT"/>
                <a:cs typeface="Arial MT"/>
              </a:rPr>
              <a:t>e</a:t>
            </a:r>
            <a:r>
              <a:rPr sz="1500" spc="55" dirty="0">
                <a:latin typeface="Arial MT"/>
                <a:cs typeface="Arial MT"/>
              </a:rPr>
              <a:t>f</a:t>
            </a:r>
            <a:r>
              <a:rPr sz="1500" spc="-20" dirty="0">
                <a:latin typeface="Arial MT"/>
                <a:cs typeface="Arial MT"/>
              </a:rPr>
              <a:t>i</a:t>
            </a:r>
            <a:r>
              <a:rPr sz="1500" spc="45" dirty="0">
                <a:latin typeface="Arial MT"/>
                <a:cs typeface="Arial MT"/>
              </a:rPr>
              <a:t>c</a:t>
            </a:r>
            <a:r>
              <a:rPr sz="1500" spc="-20" dirty="0">
                <a:latin typeface="Arial MT"/>
                <a:cs typeface="Arial MT"/>
              </a:rPr>
              <a:t>i</a:t>
            </a:r>
            <a:r>
              <a:rPr sz="1500" spc="-40" dirty="0">
                <a:latin typeface="Arial MT"/>
                <a:cs typeface="Arial MT"/>
              </a:rPr>
              <a:t>a</a:t>
            </a:r>
            <a:r>
              <a:rPr sz="1500" spc="-25" dirty="0">
                <a:latin typeface="Arial MT"/>
                <a:cs typeface="Arial MT"/>
              </a:rPr>
              <a:t>r</a:t>
            </a:r>
            <a:r>
              <a:rPr sz="1500" spc="10" dirty="0">
                <a:latin typeface="Arial MT"/>
                <a:cs typeface="Arial MT"/>
              </a:rPr>
              <a:t>y</a:t>
            </a:r>
            <a:r>
              <a:rPr sz="1500" spc="-140" dirty="0">
                <a:latin typeface="Arial MT"/>
                <a:cs typeface="Arial MT"/>
              </a:rPr>
              <a:t> </a:t>
            </a:r>
            <a:r>
              <a:rPr sz="1500" spc="25" dirty="0">
                <a:latin typeface="Arial MT"/>
                <a:cs typeface="Arial MT"/>
              </a:rPr>
              <a:t>m</a:t>
            </a:r>
            <a:r>
              <a:rPr sz="1500" spc="-40" dirty="0">
                <a:latin typeface="Arial MT"/>
                <a:cs typeface="Arial MT"/>
              </a:rPr>
              <a:t>u</a:t>
            </a:r>
            <a:r>
              <a:rPr sz="1500" spc="45" dirty="0">
                <a:latin typeface="Arial MT"/>
                <a:cs typeface="Arial MT"/>
              </a:rPr>
              <a:t>s</a:t>
            </a:r>
            <a:r>
              <a:rPr sz="1500" spc="5" dirty="0">
                <a:latin typeface="Arial MT"/>
                <a:cs typeface="Arial MT"/>
              </a:rPr>
              <a:t>t</a:t>
            </a:r>
            <a:r>
              <a:rPr sz="1500" spc="-120" dirty="0">
                <a:latin typeface="Arial MT"/>
                <a:cs typeface="Arial MT"/>
              </a:rPr>
              <a:t> </a:t>
            </a:r>
            <a:r>
              <a:rPr sz="1500" spc="-20" dirty="0">
                <a:latin typeface="Arial MT"/>
                <a:cs typeface="Arial MT"/>
              </a:rPr>
              <a:t>li</a:t>
            </a:r>
            <a:r>
              <a:rPr sz="1500" spc="40" dirty="0">
                <a:latin typeface="Arial MT"/>
                <a:cs typeface="Arial MT"/>
              </a:rPr>
              <a:t>q</a:t>
            </a:r>
            <a:r>
              <a:rPr sz="1500" spc="-40" dirty="0">
                <a:latin typeface="Arial MT"/>
                <a:cs typeface="Arial MT"/>
              </a:rPr>
              <a:t>u</a:t>
            </a:r>
            <a:r>
              <a:rPr sz="1500" spc="-20" dirty="0">
                <a:latin typeface="Arial MT"/>
                <a:cs typeface="Arial MT"/>
              </a:rPr>
              <a:t>i</a:t>
            </a:r>
            <a:r>
              <a:rPr sz="1500" spc="40" dirty="0">
                <a:latin typeface="Arial MT"/>
                <a:cs typeface="Arial MT"/>
              </a:rPr>
              <a:t>d</a:t>
            </a:r>
            <a:r>
              <a:rPr sz="1500" spc="-40" dirty="0">
                <a:latin typeface="Arial MT"/>
                <a:cs typeface="Arial MT"/>
              </a:rPr>
              <a:t>a</a:t>
            </a:r>
            <a:r>
              <a:rPr sz="1500" spc="-20" dirty="0">
                <a:latin typeface="Arial MT"/>
                <a:cs typeface="Arial MT"/>
              </a:rPr>
              <a:t>t</a:t>
            </a:r>
            <a:r>
              <a:rPr sz="1500" spc="5" dirty="0">
                <a:latin typeface="Arial MT"/>
                <a:cs typeface="Arial MT"/>
              </a:rPr>
              <a:t>e  </a:t>
            </a:r>
            <a:r>
              <a:rPr sz="1500" spc="-20" dirty="0">
                <a:latin typeface="Arial MT"/>
                <a:cs typeface="Arial MT"/>
              </a:rPr>
              <a:t>within</a:t>
            </a:r>
            <a:r>
              <a:rPr sz="1500" spc="90" dirty="0">
                <a:latin typeface="Arial MT"/>
                <a:cs typeface="Arial MT"/>
              </a:rPr>
              <a:t> </a:t>
            </a:r>
            <a:r>
              <a:rPr sz="1500" spc="25" dirty="0">
                <a:latin typeface="Arial MT"/>
                <a:cs typeface="Arial MT"/>
              </a:rPr>
              <a:t>10</a:t>
            </a:r>
            <a:r>
              <a:rPr sz="1500" spc="-65" dirty="0">
                <a:latin typeface="Arial MT"/>
                <a:cs typeface="Arial MT"/>
              </a:rPr>
              <a:t> </a:t>
            </a:r>
            <a:r>
              <a:rPr sz="1500" spc="-10" dirty="0">
                <a:latin typeface="Arial MT"/>
                <a:cs typeface="Arial MT"/>
              </a:rPr>
              <a:t>years</a:t>
            </a:r>
            <a:r>
              <a:rPr sz="1500" spc="20" dirty="0">
                <a:latin typeface="Arial MT"/>
                <a:cs typeface="Arial MT"/>
              </a:rPr>
              <a:t> </a:t>
            </a:r>
            <a:r>
              <a:rPr sz="1500" spc="10" dirty="0">
                <a:latin typeface="Arial MT"/>
                <a:cs typeface="Arial MT"/>
              </a:rPr>
              <a:t>(exceptions</a:t>
            </a:r>
            <a:r>
              <a:rPr sz="1500" spc="-65" dirty="0">
                <a:latin typeface="Arial MT"/>
                <a:cs typeface="Arial MT"/>
              </a:rPr>
              <a:t> </a:t>
            </a:r>
            <a:r>
              <a:rPr sz="1500" dirty="0">
                <a:latin typeface="Arial MT"/>
                <a:cs typeface="Arial MT"/>
              </a:rPr>
              <a:t>apply)</a:t>
            </a:r>
            <a:endParaRPr sz="1500">
              <a:latin typeface="Arial MT"/>
              <a:cs typeface="Arial MT"/>
            </a:endParaRPr>
          </a:p>
        </p:txBody>
      </p:sp>
      <p:grpSp>
        <p:nvGrpSpPr>
          <p:cNvPr id="10" name="object 10"/>
          <p:cNvGrpSpPr/>
          <p:nvPr/>
        </p:nvGrpSpPr>
        <p:grpSpPr>
          <a:xfrm>
            <a:off x="5079989" y="3870941"/>
            <a:ext cx="4679315" cy="2759075"/>
            <a:chOff x="5079989" y="3870941"/>
            <a:chExt cx="4679315" cy="2759075"/>
          </a:xfrm>
        </p:grpSpPr>
        <p:pic>
          <p:nvPicPr>
            <p:cNvPr id="11" name="object 11"/>
            <p:cNvPicPr/>
            <p:nvPr/>
          </p:nvPicPr>
          <p:blipFill>
            <a:blip r:embed="rId4" cstate="print"/>
            <a:stretch>
              <a:fillRect/>
            </a:stretch>
          </p:blipFill>
          <p:spPr>
            <a:xfrm>
              <a:off x="5079989" y="3870941"/>
              <a:ext cx="4678701" cy="2707677"/>
            </a:xfrm>
            <a:prstGeom prst="rect">
              <a:avLst/>
            </a:prstGeom>
          </p:spPr>
        </p:pic>
        <p:pic>
          <p:nvPicPr>
            <p:cNvPr id="12" name="object 12"/>
            <p:cNvPicPr/>
            <p:nvPr/>
          </p:nvPicPr>
          <p:blipFill>
            <a:blip r:embed="rId5" cstate="print"/>
            <a:stretch>
              <a:fillRect/>
            </a:stretch>
          </p:blipFill>
          <p:spPr>
            <a:xfrm>
              <a:off x="5130800" y="3881120"/>
              <a:ext cx="4495800" cy="2575560"/>
            </a:xfrm>
            <a:prstGeom prst="rect">
              <a:avLst/>
            </a:prstGeom>
          </p:spPr>
        </p:pic>
        <p:sp>
          <p:nvSpPr>
            <p:cNvPr id="13" name="object 13"/>
            <p:cNvSpPr/>
            <p:nvPr/>
          </p:nvSpPr>
          <p:spPr>
            <a:xfrm>
              <a:off x="5085080" y="3926840"/>
              <a:ext cx="4673600" cy="2702560"/>
            </a:xfrm>
            <a:custGeom>
              <a:avLst/>
              <a:gdLst/>
              <a:ahLst/>
              <a:cxnLst/>
              <a:rect l="l" t="t" r="r" b="b"/>
              <a:pathLst>
                <a:path w="4673600" h="2702559">
                  <a:moveTo>
                    <a:pt x="4673600" y="0"/>
                  </a:moveTo>
                  <a:lnTo>
                    <a:pt x="0" y="0"/>
                  </a:lnTo>
                  <a:lnTo>
                    <a:pt x="0" y="2702560"/>
                  </a:lnTo>
                  <a:lnTo>
                    <a:pt x="4673600" y="2702560"/>
                  </a:lnTo>
                  <a:lnTo>
                    <a:pt x="4673600" y="0"/>
                  </a:lnTo>
                  <a:close/>
                </a:path>
              </a:pathLst>
            </a:custGeom>
            <a:solidFill>
              <a:srgbClr val="FFFFFF"/>
            </a:solidFill>
          </p:spPr>
          <p:txBody>
            <a:bodyPr wrap="square" lIns="0" tIns="0" rIns="0" bIns="0" rtlCol="0"/>
            <a:lstStyle/>
            <a:p>
              <a:endParaRPr/>
            </a:p>
          </p:txBody>
        </p:sp>
      </p:grpSp>
      <p:sp>
        <p:nvSpPr>
          <p:cNvPr id="14" name="object 14"/>
          <p:cNvSpPr txBox="1"/>
          <p:nvPr/>
        </p:nvSpPr>
        <p:spPr>
          <a:xfrm>
            <a:off x="5085079" y="3926840"/>
            <a:ext cx="4673600" cy="2702560"/>
          </a:xfrm>
          <a:prstGeom prst="rect">
            <a:avLst/>
          </a:prstGeom>
          <a:ln w="10159">
            <a:solidFill>
              <a:srgbClr val="789D49"/>
            </a:solidFill>
          </a:ln>
        </p:spPr>
        <p:txBody>
          <a:bodyPr vert="horz" wrap="square" lIns="0" tIns="81280" rIns="0" bIns="0" rtlCol="0">
            <a:spAutoFit/>
          </a:bodyPr>
          <a:lstStyle/>
          <a:p>
            <a:pPr marL="183515">
              <a:lnSpc>
                <a:spcPct val="100000"/>
              </a:lnSpc>
              <a:spcBef>
                <a:spcPts val="640"/>
              </a:spcBef>
            </a:pPr>
            <a:r>
              <a:rPr sz="1600" b="1" spc="-10" dirty="0">
                <a:solidFill>
                  <a:srgbClr val="789D49"/>
                </a:solidFill>
                <a:latin typeface="Arial"/>
                <a:cs typeface="Arial"/>
              </a:rPr>
              <a:t>Roth</a:t>
            </a:r>
            <a:r>
              <a:rPr sz="1600" b="1" spc="-30" dirty="0">
                <a:solidFill>
                  <a:srgbClr val="789D49"/>
                </a:solidFill>
                <a:latin typeface="Arial"/>
                <a:cs typeface="Arial"/>
              </a:rPr>
              <a:t> </a:t>
            </a:r>
            <a:r>
              <a:rPr sz="1600" b="1" spc="-20" dirty="0">
                <a:solidFill>
                  <a:srgbClr val="789D49"/>
                </a:solidFill>
                <a:latin typeface="Arial"/>
                <a:cs typeface="Arial"/>
              </a:rPr>
              <a:t>plan</a:t>
            </a:r>
            <a:endParaRPr sz="1600">
              <a:latin typeface="Arial"/>
              <a:cs typeface="Arial"/>
            </a:endParaRPr>
          </a:p>
          <a:p>
            <a:pPr marL="366395" indent="-183515">
              <a:lnSpc>
                <a:spcPts val="1780"/>
              </a:lnSpc>
              <a:spcBef>
                <a:spcPts val="665"/>
              </a:spcBef>
              <a:buFont typeface="Arial MT"/>
              <a:buChar char="•"/>
              <a:tabLst>
                <a:tab pos="367030" algn="l"/>
              </a:tabLst>
            </a:pPr>
            <a:r>
              <a:rPr sz="1500" b="1" spc="-45" dirty="0">
                <a:latin typeface="Arial"/>
                <a:cs typeface="Arial"/>
              </a:rPr>
              <a:t>N</a:t>
            </a:r>
            <a:r>
              <a:rPr sz="1500" b="1" spc="40" dirty="0">
                <a:latin typeface="Arial"/>
                <a:cs typeface="Arial"/>
              </a:rPr>
              <a:t>ond</a:t>
            </a:r>
            <a:r>
              <a:rPr sz="1500" b="1" spc="45" dirty="0">
                <a:latin typeface="Arial"/>
                <a:cs typeface="Arial"/>
              </a:rPr>
              <a:t>e</a:t>
            </a:r>
            <a:r>
              <a:rPr sz="1500" b="1" spc="40" dirty="0">
                <a:latin typeface="Arial"/>
                <a:cs typeface="Arial"/>
              </a:rPr>
              <a:t>du</a:t>
            </a:r>
            <a:r>
              <a:rPr sz="1500" b="1" spc="45" dirty="0">
                <a:latin typeface="Arial"/>
                <a:cs typeface="Arial"/>
              </a:rPr>
              <a:t>c</a:t>
            </a:r>
            <a:r>
              <a:rPr sz="1500" b="1" spc="-20" dirty="0">
                <a:latin typeface="Arial"/>
                <a:cs typeface="Arial"/>
              </a:rPr>
              <a:t>ti</a:t>
            </a:r>
            <a:r>
              <a:rPr sz="1500" b="1" spc="-40" dirty="0">
                <a:latin typeface="Arial"/>
                <a:cs typeface="Arial"/>
              </a:rPr>
              <a:t>b</a:t>
            </a:r>
            <a:r>
              <a:rPr sz="1500" b="1" spc="-20" dirty="0">
                <a:latin typeface="Arial"/>
                <a:cs typeface="Arial"/>
              </a:rPr>
              <a:t>l</a:t>
            </a:r>
            <a:r>
              <a:rPr sz="1500" b="1" spc="10" dirty="0">
                <a:latin typeface="Arial"/>
                <a:cs typeface="Arial"/>
              </a:rPr>
              <a:t>e</a:t>
            </a:r>
            <a:r>
              <a:rPr sz="1500" b="1" spc="-140" dirty="0">
                <a:latin typeface="Arial"/>
                <a:cs typeface="Arial"/>
              </a:rPr>
              <a:t> </a:t>
            </a:r>
            <a:r>
              <a:rPr sz="1500" b="1" spc="45" dirty="0">
                <a:latin typeface="Arial"/>
                <a:cs typeface="Arial"/>
              </a:rPr>
              <a:t>c</a:t>
            </a:r>
            <a:r>
              <a:rPr sz="1500" b="1" spc="40" dirty="0">
                <a:latin typeface="Arial"/>
                <a:cs typeface="Arial"/>
              </a:rPr>
              <a:t>on</a:t>
            </a:r>
            <a:r>
              <a:rPr sz="1500" b="1" spc="-20" dirty="0">
                <a:latin typeface="Arial"/>
                <a:cs typeface="Arial"/>
              </a:rPr>
              <a:t>t</a:t>
            </a:r>
            <a:r>
              <a:rPr sz="1500" b="1" spc="50" dirty="0">
                <a:latin typeface="Arial"/>
                <a:cs typeface="Arial"/>
              </a:rPr>
              <a:t>r</a:t>
            </a:r>
            <a:r>
              <a:rPr sz="1500" b="1" spc="-20" dirty="0">
                <a:latin typeface="Arial"/>
                <a:cs typeface="Arial"/>
              </a:rPr>
              <a:t>i</a:t>
            </a:r>
            <a:r>
              <a:rPr sz="1500" b="1" spc="40" dirty="0">
                <a:latin typeface="Arial"/>
                <a:cs typeface="Arial"/>
              </a:rPr>
              <a:t>b</a:t>
            </a:r>
            <a:r>
              <a:rPr sz="1500" b="1" spc="-40" dirty="0">
                <a:latin typeface="Arial"/>
                <a:cs typeface="Arial"/>
              </a:rPr>
              <a:t>u</a:t>
            </a:r>
            <a:r>
              <a:rPr sz="1500" b="1" spc="-20" dirty="0">
                <a:latin typeface="Arial"/>
                <a:cs typeface="Arial"/>
              </a:rPr>
              <a:t>ti</a:t>
            </a:r>
            <a:r>
              <a:rPr sz="1500" b="1" spc="40" dirty="0">
                <a:latin typeface="Arial"/>
                <a:cs typeface="Arial"/>
              </a:rPr>
              <a:t>o</a:t>
            </a:r>
            <a:r>
              <a:rPr sz="1500" b="1" spc="-40" dirty="0">
                <a:latin typeface="Arial"/>
                <a:cs typeface="Arial"/>
              </a:rPr>
              <a:t>n</a:t>
            </a:r>
            <a:r>
              <a:rPr sz="1500" b="1" spc="10" dirty="0">
                <a:latin typeface="Arial"/>
                <a:cs typeface="Arial"/>
              </a:rPr>
              <a:t>s</a:t>
            </a:r>
            <a:endParaRPr sz="1500">
              <a:latin typeface="Arial"/>
              <a:cs typeface="Arial"/>
            </a:endParaRPr>
          </a:p>
          <a:p>
            <a:pPr marL="732790" lvl="1" indent="-285115">
              <a:lnSpc>
                <a:spcPts val="1780"/>
              </a:lnSpc>
              <a:buFont typeface="Calibri"/>
              <a:buChar char="—"/>
              <a:tabLst>
                <a:tab pos="733425" algn="l"/>
              </a:tabLst>
            </a:pPr>
            <a:r>
              <a:rPr sz="1500" spc="15" dirty="0">
                <a:latin typeface="Arial MT"/>
                <a:cs typeface="Arial MT"/>
              </a:rPr>
              <a:t>Roth</a:t>
            </a:r>
            <a:r>
              <a:rPr sz="1500" spc="-65" dirty="0">
                <a:latin typeface="Arial MT"/>
                <a:cs typeface="Arial MT"/>
              </a:rPr>
              <a:t> </a:t>
            </a:r>
            <a:r>
              <a:rPr sz="1500" spc="30" dirty="0">
                <a:latin typeface="Arial MT"/>
                <a:cs typeface="Arial MT"/>
              </a:rPr>
              <a:t>IRA</a:t>
            </a:r>
            <a:r>
              <a:rPr sz="1500" spc="-229" dirty="0">
                <a:latin typeface="Arial MT"/>
                <a:cs typeface="Arial MT"/>
              </a:rPr>
              <a:t> </a:t>
            </a:r>
            <a:r>
              <a:rPr sz="1500" spc="-5" dirty="0">
                <a:latin typeface="Arial MT"/>
                <a:cs typeface="Arial MT"/>
              </a:rPr>
              <a:t>contributions</a:t>
            </a:r>
            <a:r>
              <a:rPr sz="1500" spc="25" dirty="0">
                <a:latin typeface="Arial MT"/>
                <a:cs typeface="Arial MT"/>
              </a:rPr>
              <a:t> </a:t>
            </a:r>
            <a:r>
              <a:rPr sz="1500" spc="15" dirty="0">
                <a:latin typeface="Arial MT"/>
                <a:cs typeface="Arial MT"/>
              </a:rPr>
              <a:t>subject</a:t>
            </a:r>
            <a:r>
              <a:rPr sz="1500" spc="-120" dirty="0">
                <a:latin typeface="Arial MT"/>
                <a:cs typeface="Arial MT"/>
              </a:rPr>
              <a:t> </a:t>
            </a:r>
            <a:r>
              <a:rPr sz="1500" spc="-5" dirty="0">
                <a:latin typeface="Arial MT"/>
                <a:cs typeface="Arial MT"/>
              </a:rPr>
              <a:t>to</a:t>
            </a:r>
            <a:r>
              <a:rPr sz="1500" spc="-65" dirty="0">
                <a:latin typeface="Arial MT"/>
                <a:cs typeface="Arial MT"/>
              </a:rPr>
              <a:t> </a:t>
            </a:r>
            <a:r>
              <a:rPr sz="1500" dirty="0">
                <a:latin typeface="Arial MT"/>
                <a:cs typeface="Arial MT"/>
              </a:rPr>
              <a:t>MAGI</a:t>
            </a:r>
            <a:r>
              <a:rPr sz="1500" spc="-40" dirty="0">
                <a:latin typeface="Arial MT"/>
                <a:cs typeface="Arial MT"/>
              </a:rPr>
              <a:t> </a:t>
            </a:r>
            <a:r>
              <a:rPr sz="1500" spc="-5" dirty="0">
                <a:latin typeface="Arial MT"/>
                <a:cs typeface="Arial MT"/>
              </a:rPr>
              <a:t>limit</a:t>
            </a:r>
            <a:endParaRPr sz="1500">
              <a:latin typeface="Arial MT"/>
              <a:cs typeface="Arial MT"/>
            </a:endParaRPr>
          </a:p>
          <a:p>
            <a:pPr marL="732790" lvl="1" indent="-285115">
              <a:lnSpc>
                <a:spcPts val="1780"/>
              </a:lnSpc>
              <a:spcBef>
                <a:spcPts val="40"/>
              </a:spcBef>
              <a:buFont typeface="Calibri"/>
              <a:buChar char="—"/>
              <a:tabLst>
                <a:tab pos="733425" algn="l"/>
              </a:tabLst>
            </a:pPr>
            <a:r>
              <a:rPr sz="1500" spc="-45" dirty="0">
                <a:latin typeface="Arial MT"/>
                <a:cs typeface="Arial MT"/>
              </a:rPr>
              <a:t>N</a:t>
            </a:r>
            <a:r>
              <a:rPr sz="1500" spc="10" dirty="0">
                <a:latin typeface="Arial MT"/>
                <a:cs typeface="Arial MT"/>
              </a:rPr>
              <a:t>o</a:t>
            </a:r>
            <a:r>
              <a:rPr sz="1500" spc="15" dirty="0">
                <a:latin typeface="Arial MT"/>
                <a:cs typeface="Arial MT"/>
              </a:rPr>
              <a:t> </a:t>
            </a:r>
            <a:r>
              <a:rPr sz="1500" spc="-55" dirty="0">
                <a:latin typeface="Arial MT"/>
                <a:cs typeface="Arial MT"/>
              </a:rPr>
              <a:t>M</a:t>
            </a:r>
            <a:r>
              <a:rPr sz="1500" spc="35" dirty="0">
                <a:latin typeface="Arial MT"/>
                <a:cs typeface="Arial MT"/>
              </a:rPr>
              <a:t>A</a:t>
            </a:r>
            <a:r>
              <a:rPr sz="1500" spc="25" dirty="0">
                <a:latin typeface="Arial MT"/>
                <a:cs typeface="Arial MT"/>
              </a:rPr>
              <a:t>G</a:t>
            </a:r>
            <a:r>
              <a:rPr sz="1500" spc="5" dirty="0">
                <a:latin typeface="Arial MT"/>
                <a:cs typeface="Arial MT"/>
              </a:rPr>
              <a:t>I</a:t>
            </a:r>
            <a:r>
              <a:rPr sz="1500" spc="-45" dirty="0">
                <a:latin typeface="Arial MT"/>
                <a:cs typeface="Arial MT"/>
              </a:rPr>
              <a:t> </a:t>
            </a:r>
            <a:r>
              <a:rPr sz="1500" spc="-20" dirty="0">
                <a:latin typeface="Arial MT"/>
                <a:cs typeface="Arial MT"/>
              </a:rPr>
              <a:t>li</a:t>
            </a:r>
            <a:r>
              <a:rPr sz="1500" spc="25" dirty="0">
                <a:latin typeface="Arial MT"/>
                <a:cs typeface="Arial MT"/>
              </a:rPr>
              <a:t>m</a:t>
            </a:r>
            <a:r>
              <a:rPr sz="1500" spc="-20" dirty="0">
                <a:latin typeface="Arial MT"/>
                <a:cs typeface="Arial MT"/>
              </a:rPr>
              <a:t>it</a:t>
            </a:r>
            <a:r>
              <a:rPr sz="1500" spc="10" dirty="0">
                <a:latin typeface="Arial MT"/>
                <a:cs typeface="Arial MT"/>
              </a:rPr>
              <a:t>s</a:t>
            </a:r>
            <a:r>
              <a:rPr sz="1500" spc="20" dirty="0">
                <a:latin typeface="Arial MT"/>
                <a:cs typeface="Arial MT"/>
              </a:rPr>
              <a:t> </a:t>
            </a:r>
            <a:r>
              <a:rPr sz="1500" spc="55" dirty="0">
                <a:latin typeface="Arial MT"/>
                <a:cs typeface="Arial MT"/>
              </a:rPr>
              <a:t>f</a:t>
            </a:r>
            <a:r>
              <a:rPr sz="1500" spc="40" dirty="0">
                <a:latin typeface="Arial MT"/>
                <a:cs typeface="Arial MT"/>
              </a:rPr>
              <a:t>o</a:t>
            </a:r>
            <a:r>
              <a:rPr sz="1500" spc="5" dirty="0">
                <a:latin typeface="Arial MT"/>
                <a:cs typeface="Arial MT"/>
              </a:rPr>
              <a:t>r</a:t>
            </a:r>
            <a:r>
              <a:rPr sz="1500" spc="-125" dirty="0">
                <a:latin typeface="Arial MT"/>
                <a:cs typeface="Arial MT"/>
              </a:rPr>
              <a:t> </a:t>
            </a:r>
            <a:r>
              <a:rPr sz="1500" spc="40" dirty="0">
                <a:latin typeface="Arial MT"/>
                <a:cs typeface="Arial MT"/>
              </a:rPr>
              <a:t>401</a:t>
            </a:r>
            <a:r>
              <a:rPr sz="1500" spc="-25" dirty="0">
                <a:latin typeface="Arial MT"/>
                <a:cs typeface="Arial MT"/>
              </a:rPr>
              <a:t>(</a:t>
            </a:r>
            <a:r>
              <a:rPr sz="1500" spc="-35" dirty="0">
                <a:latin typeface="Arial MT"/>
                <a:cs typeface="Arial MT"/>
              </a:rPr>
              <a:t>k</a:t>
            </a:r>
            <a:r>
              <a:rPr sz="1500" spc="5" dirty="0">
                <a:latin typeface="Arial MT"/>
                <a:cs typeface="Arial MT"/>
              </a:rPr>
              <a:t>)</a:t>
            </a:r>
            <a:r>
              <a:rPr sz="1500" spc="-45" dirty="0">
                <a:latin typeface="Arial MT"/>
                <a:cs typeface="Arial MT"/>
              </a:rPr>
              <a:t> </a:t>
            </a:r>
            <a:r>
              <a:rPr sz="1500" spc="40" dirty="0">
                <a:latin typeface="Arial MT"/>
                <a:cs typeface="Arial MT"/>
              </a:rPr>
              <a:t>p</a:t>
            </a:r>
            <a:r>
              <a:rPr sz="1500" spc="-20" dirty="0">
                <a:latin typeface="Arial MT"/>
                <a:cs typeface="Arial MT"/>
              </a:rPr>
              <a:t>l</a:t>
            </a:r>
            <a:r>
              <a:rPr sz="1500" spc="-40" dirty="0">
                <a:latin typeface="Arial MT"/>
                <a:cs typeface="Arial MT"/>
              </a:rPr>
              <a:t>a</a:t>
            </a:r>
            <a:r>
              <a:rPr sz="1500" spc="10" dirty="0">
                <a:latin typeface="Arial MT"/>
                <a:cs typeface="Arial MT"/>
              </a:rPr>
              <a:t>n</a:t>
            </a:r>
            <a:r>
              <a:rPr sz="1500" spc="-65" dirty="0">
                <a:latin typeface="Arial MT"/>
                <a:cs typeface="Arial MT"/>
              </a:rPr>
              <a:t> </a:t>
            </a:r>
            <a:r>
              <a:rPr sz="1500" spc="45" dirty="0">
                <a:latin typeface="Arial MT"/>
                <a:cs typeface="Arial MT"/>
              </a:rPr>
              <a:t>c</a:t>
            </a:r>
            <a:r>
              <a:rPr sz="1500" spc="40" dirty="0">
                <a:latin typeface="Arial MT"/>
                <a:cs typeface="Arial MT"/>
              </a:rPr>
              <a:t>o</a:t>
            </a:r>
            <a:r>
              <a:rPr sz="1500" spc="-40" dirty="0">
                <a:latin typeface="Arial MT"/>
                <a:cs typeface="Arial MT"/>
              </a:rPr>
              <a:t>n</a:t>
            </a:r>
            <a:r>
              <a:rPr sz="1500" spc="-20" dirty="0">
                <a:latin typeface="Arial MT"/>
                <a:cs typeface="Arial MT"/>
              </a:rPr>
              <a:t>t</a:t>
            </a:r>
            <a:r>
              <a:rPr sz="1500" spc="-25" dirty="0">
                <a:latin typeface="Arial MT"/>
                <a:cs typeface="Arial MT"/>
              </a:rPr>
              <a:t>r</a:t>
            </a:r>
            <a:r>
              <a:rPr sz="1500" spc="-20" dirty="0">
                <a:latin typeface="Arial MT"/>
                <a:cs typeface="Arial MT"/>
              </a:rPr>
              <a:t>i</a:t>
            </a:r>
            <a:r>
              <a:rPr sz="1500" spc="40" dirty="0">
                <a:latin typeface="Arial MT"/>
                <a:cs typeface="Arial MT"/>
              </a:rPr>
              <a:t>b</a:t>
            </a:r>
            <a:r>
              <a:rPr sz="1500" spc="-40" dirty="0">
                <a:latin typeface="Arial MT"/>
                <a:cs typeface="Arial MT"/>
              </a:rPr>
              <a:t>u</a:t>
            </a:r>
            <a:r>
              <a:rPr sz="1500" spc="-20" dirty="0">
                <a:latin typeface="Arial MT"/>
                <a:cs typeface="Arial MT"/>
              </a:rPr>
              <a:t>ti</a:t>
            </a:r>
            <a:r>
              <a:rPr sz="1500" spc="40" dirty="0">
                <a:latin typeface="Arial MT"/>
                <a:cs typeface="Arial MT"/>
              </a:rPr>
              <a:t>o</a:t>
            </a:r>
            <a:r>
              <a:rPr sz="1500" spc="-40" dirty="0">
                <a:latin typeface="Arial MT"/>
                <a:cs typeface="Arial MT"/>
              </a:rPr>
              <a:t>n</a:t>
            </a:r>
            <a:r>
              <a:rPr sz="1500" spc="10" dirty="0">
                <a:latin typeface="Arial MT"/>
                <a:cs typeface="Arial MT"/>
              </a:rPr>
              <a:t>s</a:t>
            </a:r>
            <a:endParaRPr sz="1500">
              <a:latin typeface="Arial MT"/>
              <a:cs typeface="Arial MT"/>
            </a:endParaRPr>
          </a:p>
          <a:p>
            <a:pPr marL="366395" indent="-183515">
              <a:lnSpc>
                <a:spcPts val="1780"/>
              </a:lnSpc>
              <a:buChar char="•"/>
              <a:tabLst>
                <a:tab pos="367030" algn="l"/>
              </a:tabLst>
            </a:pPr>
            <a:r>
              <a:rPr sz="1500" spc="-120" dirty="0">
                <a:latin typeface="Arial MT"/>
                <a:cs typeface="Arial MT"/>
              </a:rPr>
              <a:t>T</a:t>
            </a:r>
            <a:r>
              <a:rPr sz="1500" spc="-35" dirty="0">
                <a:latin typeface="Arial MT"/>
                <a:cs typeface="Arial MT"/>
              </a:rPr>
              <a:t>ax</a:t>
            </a:r>
            <a:r>
              <a:rPr sz="1500" spc="-20" dirty="0">
                <a:latin typeface="Arial MT"/>
                <a:cs typeface="Arial MT"/>
              </a:rPr>
              <a:t>-</a:t>
            </a:r>
            <a:r>
              <a:rPr sz="1500" spc="40" dirty="0">
                <a:latin typeface="Arial MT"/>
                <a:cs typeface="Arial MT"/>
              </a:rPr>
              <a:t>de</a:t>
            </a:r>
            <a:r>
              <a:rPr sz="1500" spc="55" dirty="0">
                <a:latin typeface="Arial MT"/>
                <a:cs typeface="Arial MT"/>
              </a:rPr>
              <a:t>f</a:t>
            </a:r>
            <a:r>
              <a:rPr sz="1500" spc="40" dirty="0">
                <a:latin typeface="Arial MT"/>
                <a:cs typeface="Arial MT"/>
              </a:rPr>
              <a:t>e</a:t>
            </a:r>
            <a:r>
              <a:rPr sz="1500" spc="-25" dirty="0">
                <a:latin typeface="Arial MT"/>
                <a:cs typeface="Arial MT"/>
              </a:rPr>
              <a:t>rr</a:t>
            </a:r>
            <a:r>
              <a:rPr sz="1500" spc="40" dirty="0">
                <a:latin typeface="Arial MT"/>
                <a:cs typeface="Arial MT"/>
              </a:rPr>
              <a:t>e</a:t>
            </a:r>
            <a:r>
              <a:rPr sz="1500" spc="10" dirty="0">
                <a:latin typeface="Arial MT"/>
                <a:cs typeface="Arial MT"/>
              </a:rPr>
              <a:t>d</a:t>
            </a:r>
            <a:r>
              <a:rPr sz="1500" spc="-145" dirty="0">
                <a:latin typeface="Arial MT"/>
                <a:cs typeface="Arial MT"/>
              </a:rPr>
              <a:t> </a:t>
            </a:r>
            <a:r>
              <a:rPr sz="1500" spc="40" dirty="0">
                <a:latin typeface="Arial MT"/>
                <a:cs typeface="Arial MT"/>
              </a:rPr>
              <a:t>g</a:t>
            </a:r>
            <a:r>
              <a:rPr sz="1500" spc="-25" dirty="0">
                <a:latin typeface="Arial MT"/>
                <a:cs typeface="Arial MT"/>
              </a:rPr>
              <a:t>r</a:t>
            </a:r>
            <a:r>
              <a:rPr sz="1500" spc="40" dirty="0">
                <a:latin typeface="Arial MT"/>
                <a:cs typeface="Arial MT"/>
              </a:rPr>
              <a:t>o</a:t>
            </a:r>
            <a:r>
              <a:rPr sz="1500" spc="-45" dirty="0">
                <a:latin typeface="Arial MT"/>
                <a:cs typeface="Arial MT"/>
              </a:rPr>
              <a:t>w</a:t>
            </a:r>
            <a:r>
              <a:rPr sz="1500" spc="-20" dirty="0">
                <a:latin typeface="Arial MT"/>
                <a:cs typeface="Arial MT"/>
              </a:rPr>
              <a:t>t</a:t>
            </a:r>
            <a:r>
              <a:rPr sz="1500" spc="10" dirty="0">
                <a:latin typeface="Arial MT"/>
                <a:cs typeface="Arial MT"/>
              </a:rPr>
              <a:t>h</a:t>
            </a:r>
            <a:endParaRPr sz="1500">
              <a:latin typeface="Arial MT"/>
              <a:cs typeface="Arial MT"/>
            </a:endParaRPr>
          </a:p>
          <a:p>
            <a:pPr marL="366395" indent="-183515">
              <a:lnSpc>
                <a:spcPts val="1780"/>
              </a:lnSpc>
              <a:spcBef>
                <a:spcPts val="45"/>
              </a:spcBef>
              <a:buChar char="•"/>
              <a:tabLst>
                <a:tab pos="367030" algn="l"/>
              </a:tabLst>
            </a:pPr>
            <a:r>
              <a:rPr sz="1500" dirty="0">
                <a:latin typeface="Arial MT"/>
                <a:cs typeface="Arial MT"/>
              </a:rPr>
              <a:t>Qualified</a:t>
            </a:r>
            <a:r>
              <a:rPr sz="1500" spc="-60" dirty="0">
                <a:latin typeface="Arial MT"/>
                <a:cs typeface="Arial MT"/>
              </a:rPr>
              <a:t> </a:t>
            </a:r>
            <a:r>
              <a:rPr sz="1500" spc="-20" dirty="0">
                <a:latin typeface="Arial MT"/>
                <a:cs typeface="Arial MT"/>
              </a:rPr>
              <a:t>withdrawals</a:t>
            </a:r>
            <a:r>
              <a:rPr sz="1500" spc="260" dirty="0">
                <a:latin typeface="Arial MT"/>
                <a:cs typeface="Arial MT"/>
              </a:rPr>
              <a:t> </a:t>
            </a:r>
            <a:r>
              <a:rPr sz="1500" spc="-15" dirty="0">
                <a:latin typeface="Arial MT"/>
                <a:cs typeface="Arial MT"/>
              </a:rPr>
              <a:t>are</a:t>
            </a:r>
            <a:r>
              <a:rPr sz="1500" spc="20" dirty="0">
                <a:latin typeface="Arial MT"/>
                <a:cs typeface="Arial MT"/>
              </a:rPr>
              <a:t> </a:t>
            </a:r>
            <a:r>
              <a:rPr sz="1500" spc="-10" dirty="0">
                <a:latin typeface="Arial MT"/>
                <a:cs typeface="Arial MT"/>
              </a:rPr>
              <a:t>tax-free</a:t>
            </a:r>
            <a:endParaRPr sz="1500">
              <a:latin typeface="Arial MT"/>
              <a:cs typeface="Arial MT"/>
            </a:endParaRPr>
          </a:p>
          <a:p>
            <a:pPr marL="366395" marR="748665" indent="-182880">
              <a:lnSpc>
                <a:spcPts val="1839"/>
              </a:lnSpc>
              <a:spcBef>
                <a:spcPts val="10"/>
              </a:spcBef>
              <a:buChar char="•"/>
              <a:tabLst>
                <a:tab pos="367030" algn="l"/>
              </a:tabLst>
            </a:pPr>
            <a:r>
              <a:rPr sz="1500" spc="60" dirty="0">
                <a:latin typeface="Arial MT"/>
                <a:cs typeface="Arial MT"/>
              </a:rPr>
              <a:t>I</a:t>
            </a:r>
            <a:r>
              <a:rPr sz="1500" spc="35" dirty="0">
                <a:latin typeface="Arial MT"/>
                <a:cs typeface="Arial MT"/>
              </a:rPr>
              <a:t>R</a:t>
            </a:r>
            <a:r>
              <a:rPr sz="1500" spc="15" dirty="0">
                <a:latin typeface="Arial MT"/>
                <a:cs typeface="Arial MT"/>
              </a:rPr>
              <a:t>A</a:t>
            </a:r>
            <a:r>
              <a:rPr sz="1500" spc="-229" dirty="0">
                <a:latin typeface="Arial MT"/>
                <a:cs typeface="Arial MT"/>
              </a:rPr>
              <a:t> </a:t>
            </a:r>
            <a:r>
              <a:rPr sz="1500" spc="-35" dirty="0">
                <a:latin typeface="Arial MT"/>
                <a:cs typeface="Arial MT"/>
              </a:rPr>
              <a:t>an</a:t>
            </a:r>
            <a:r>
              <a:rPr sz="1500" spc="10" dirty="0">
                <a:latin typeface="Arial MT"/>
                <a:cs typeface="Arial MT"/>
              </a:rPr>
              <a:t>d</a:t>
            </a:r>
            <a:r>
              <a:rPr sz="1500" spc="95" dirty="0">
                <a:latin typeface="Arial MT"/>
                <a:cs typeface="Arial MT"/>
              </a:rPr>
              <a:t> </a:t>
            </a:r>
            <a:r>
              <a:rPr sz="1500" spc="45" dirty="0">
                <a:latin typeface="Arial MT"/>
                <a:cs typeface="Arial MT"/>
              </a:rPr>
              <a:t>401</a:t>
            </a:r>
            <a:r>
              <a:rPr sz="1500" spc="-20" dirty="0">
                <a:latin typeface="Arial MT"/>
                <a:cs typeface="Arial MT"/>
              </a:rPr>
              <a:t>(</a:t>
            </a:r>
            <a:r>
              <a:rPr sz="1500" spc="-30" dirty="0">
                <a:latin typeface="Arial MT"/>
                <a:cs typeface="Arial MT"/>
              </a:rPr>
              <a:t>k</a:t>
            </a:r>
            <a:r>
              <a:rPr sz="1500" spc="5" dirty="0">
                <a:latin typeface="Arial MT"/>
                <a:cs typeface="Arial MT"/>
              </a:rPr>
              <a:t>)</a:t>
            </a:r>
            <a:r>
              <a:rPr sz="1500" spc="-120" dirty="0">
                <a:latin typeface="Arial MT"/>
                <a:cs typeface="Arial MT"/>
              </a:rPr>
              <a:t> </a:t>
            </a:r>
            <a:r>
              <a:rPr sz="1500" spc="45" dirty="0">
                <a:latin typeface="Arial MT"/>
                <a:cs typeface="Arial MT"/>
              </a:rPr>
              <a:t>e</a:t>
            </a:r>
            <a:r>
              <a:rPr sz="1500" spc="-30" dirty="0">
                <a:latin typeface="Arial MT"/>
                <a:cs typeface="Arial MT"/>
              </a:rPr>
              <a:t>x</a:t>
            </a:r>
            <a:r>
              <a:rPr sz="1500" spc="45" dirty="0">
                <a:latin typeface="Arial MT"/>
                <a:cs typeface="Arial MT"/>
              </a:rPr>
              <a:t>e</a:t>
            </a:r>
            <a:r>
              <a:rPr sz="1500" spc="25" dirty="0">
                <a:latin typeface="Arial MT"/>
                <a:cs typeface="Arial MT"/>
              </a:rPr>
              <a:t>m</a:t>
            </a:r>
            <a:r>
              <a:rPr sz="1500" spc="45" dirty="0">
                <a:latin typeface="Arial MT"/>
                <a:cs typeface="Arial MT"/>
              </a:rPr>
              <a:t>p</a:t>
            </a:r>
            <a:r>
              <a:rPr sz="1500" spc="5" dirty="0">
                <a:latin typeface="Arial MT"/>
                <a:cs typeface="Arial MT"/>
              </a:rPr>
              <a:t>t</a:t>
            </a:r>
            <a:r>
              <a:rPr sz="1500" spc="-120" dirty="0">
                <a:latin typeface="Arial MT"/>
                <a:cs typeface="Arial MT"/>
              </a:rPr>
              <a:t> </a:t>
            </a:r>
            <a:r>
              <a:rPr sz="1500" spc="60" dirty="0">
                <a:latin typeface="Arial MT"/>
                <a:cs typeface="Arial MT"/>
              </a:rPr>
              <a:t>f</a:t>
            </a:r>
            <a:r>
              <a:rPr sz="1500" spc="-20" dirty="0">
                <a:latin typeface="Arial MT"/>
                <a:cs typeface="Arial MT"/>
              </a:rPr>
              <a:t>r</a:t>
            </a:r>
            <a:r>
              <a:rPr sz="1500" spc="45" dirty="0">
                <a:latin typeface="Arial MT"/>
                <a:cs typeface="Arial MT"/>
              </a:rPr>
              <a:t>o</a:t>
            </a:r>
            <a:r>
              <a:rPr sz="1500" spc="15" dirty="0">
                <a:latin typeface="Arial MT"/>
                <a:cs typeface="Arial MT"/>
              </a:rPr>
              <a:t>m</a:t>
            </a:r>
            <a:r>
              <a:rPr sz="1500" spc="-85" dirty="0">
                <a:latin typeface="Arial MT"/>
                <a:cs typeface="Arial MT"/>
              </a:rPr>
              <a:t> </a:t>
            </a:r>
            <a:r>
              <a:rPr sz="1500" spc="35" dirty="0">
                <a:latin typeface="Arial MT"/>
                <a:cs typeface="Arial MT"/>
              </a:rPr>
              <a:t>R</a:t>
            </a:r>
            <a:r>
              <a:rPr sz="1500" spc="-55" dirty="0">
                <a:latin typeface="Arial MT"/>
                <a:cs typeface="Arial MT"/>
              </a:rPr>
              <a:t>M</a:t>
            </a:r>
            <a:r>
              <a:rPr sz="1500" spc="35" dirty="0">
                <a:latin typeface="Arial MT"/>
                <a:cs typeface="Arial MT"/>
              </a:rPr>
              <a:t>D</a:t>
            </a:r>
            <a:r>
              <a:rPr sz="1500" spc="10" dirty="0">
                <a:latin typeface="Arial MT"/>
                <a:cs typeface="Arial MT"/>
              </a:rPr>
              <a:t>s</a:t>
            </a:r>
            <a:r>
              <a:rPr sz="1500" spc="-55" dirty="0">
                <a:latin typeface="Arial MT"/>
                <a:cs typeface="Arial MT"/>
              </a:rPr>
              <a:t> </a:t>
            </a:r>
            <a:r>
              <a:rPr sz="1500" spc="45" dirty="0">
                <a:latin typeface="Arial MT"/>
                <a:cs typeface="Arial MT"/>
              </a:rPr>
              <a:t>d</a:t>
            </a:r>
            <a:r>
              <a:rPr sz="1500" spc="-35" dirty="0">
                <a:latin typeface="Arial MT"/>
                <a:cs typeface="Arial MT"/>
              </a:rPr>
              <a:t>u</a:t>
            </a:r>
            <a:r>
              <a:rPr sz="1500" spc="-20" dirty="0">
                <a:latin typeface="Arial MT"/>
                <a:cs typeface="Arial MT"/>
              </a:rPr>
              <a:t>ri</a:t>
            </a:r>
            <a:r>
              <a:rPr sz="1500" spc="-35" dirty="0">
                <a:latin typeface="Arial MT"/>
                <a:cs typeface="Arial MT"/>
              </a:rPr>
              <a:t>n</a:t>
            </a:r>
            <a:r>
              <a:rPr sz="1500" spc="5" dirty="0">
                <a:latin typeface="Arial MT"/>
                <a:cs typeface="Arial MT"/>
              </a:rPr>
              <a:t>g  owner’s</a:t>
            </a:r>
            <a:r>
              <a:rPr sz="1500" spc="-60" dirty="0">
                <a:latin typeface="Arial MT"/>
                <a:cs typeface="Arial MT"/>
              </a:rPr>
              <a:t> </a:t>
            </a:r>
            <a:r>
              <a:rPr sz="1500" spc="10" dirty="0">
                <a:latin typeface="Arial MT"/>
                <a:cs typeface="Arial MT"/>
              </a:rPr>
              <a:t>lifetime</a:t>
            </a:r>
            <a:endParaRPr sz="1500">
              <a:latin typeface="Arial MT"/>
              <a:cs typeface="Arial MT"/>
            </a:endParaRPr>
          </a:p>
          <a:p>
            <a:pPr marL="732790" lvl="1" indent="-285115">
              <a:lnSpc>
                <a:spcPts val="1695"/>
              </a:lnSpc>
              <a:buFont typeface="Calibri"/>
              <a:buChar char="—"/>
              <a:tabLst>
                <a:tab pos="733425" algn="l"/>
              </a:tabLst>
            </a:pPr>
            <a:r>
              <a:rPr sz="1500" spc="-45" dirty="0">
                <a:latin typeface="Arial MT"/>
                <a:cs typeface="Arial MT"/>
              </a:rPr>
              <a:t>N</a:t>
            </a:r>
            <a:r>
              <a:rPr sz="1500" spc="40" dirty="0">
                <a:latin typeface="Arial MT"/>
                <a:cs typeface="Arial MT"/>
              </a:rPr>
              <a:t>o</a:t>
            </a:r>
            <a:r>
              <a:rPr sz="1500" spc="-35" dirty="0">
                <a:latin typeface="Arial MT"/>
                <a:cs typeface="Arial MT"/>
              </a:rPr>
              <a:t>n</a:t>
            </a:r>
            <a:r>
              <a:rPr sz="1500" spc="-25" dirty="0">
                <a:latin typeface="Arial MT"/>
                <a:cs typeface="Arial MT"/>
              </a:rPr>
              <a:t>-</a:t>
            </a:r>
            <a:r>
              <a:rPr sz="1500" spc="45" dirty="0">
                <a:latin typeface="Arial MT"/>
                <a:cs typeface="Arial MT"/>
              </a:rPr>
              <a:t>s</a:t>
            </a:r>
            <a:r>
              <a:rPr sz="1500" spc="40" dirty="0">
                <a:latin typeface="Arial MT"/>
                <a:cs typeface="Arial MT"/>
              </a:rPr>
              <a:t>po</a:t>
            </a:r>
            <a:r>
              <a:rPr sz="1500" spc="-40" dirty="0">
                <a:latin typeface="Arial MT"/>
                <a:cs typeface="Arial MT"/>
              </a:rPr>
              <a:t>u</a:t>
            </a:r>
            <a:r>
              <a:rPr sz="1500" spc="45" dirty="0">
                <a:latin typeface="Arial MT"/>
                <a:cs typeface="Arial MT"/>
              </a:rPr>
              <a:t>s</a:t>
            </a:r>
            <a:r>
              <a:rPr sz="1500" spc="10" dirty="0">
                <a:latin typeface="Arial MT"/>
                <a:cs typeface="Arial MT"/>
              </a:rPr>
              <a:t>e</a:t>
            </a:r>
            <a:r>
              <a:rPr sz="1500" spc="-70" dirty="0">
                <a:latin typeface="Arial MT"/>
                <a:cs typeface="Arial MT"/>
              </a:rPr>
              <a:t> </a:t>
            </a:r>
            <a:r>
              <a:rPr sz="1500" spc="40" dirty="0">
                <a:latin typeface="Arial MT"/>
                <a:cs typeface="Arial MT"/>
              </a:rPr>
              <a:t>be</a:t>
            </a:r>
            <a:r>
              <a:rPr sz="1500" spc="-40" dirty="0">
                <a:latin typeface="Arial MT"/>
                <a:cs typeface="Arial MT"/>
              </a:rPr>
              <a:t>n</a:t>
            </a:r>
            <a:r>
              <a:rPr sz="1500" spc="40" dirty="0">
                <a:latin typeface="Arial MT"/>
                <a:cs typeface="Arial MT"/>
              </a:rPr>
              <a:t>e</a:t>
            </a:r>
            <a:r>
              <a:rPr sz="1500" spc="55" dirty="0">
                <a:latin typeface="Arial MT"/>
                <a:cs typeface="Arial MT"/>
              </a:rPr>
              <a:t>f</a:t>
            </a:r>
            <a:r>
              <a:rPr sz="1500" spc="-20" dirty="0">
                <a:latin typeface="Arial MT"/>
                <a:cs typeface="Arial MT"/>
              </a:rPr>
              <a:t>i</a:t>
            </a:r>
            <a:r>
              <a:rPr sz="1500" spc="45" dirty="0">
                <a:latin typeface="Arial MT"/>
                <a:cs typeface="Arial MT"/>
              </a:rPr>
              <a:t>c</a:t>
            </a:r>
            <a:r>
              <a:rPr sz="1500" spc="-20" dirty="0">
                <a:latin typeface="Arial MT"/>
                <a:cs typeface="Arial MT"/>
              </a:rPr>
              <a:t>i</a:t>
            </a:r>
            <a:r>
              <a:rPr sz="1500" spc="-40" dirty="0">
                <a:latin typeface="Arial MT"/>
                <a:cs typeface="Arial MT"/>
              </a:rPr>
              <a:t>a</a:t>
            </a:r>
            <a:r>
              <a:rPr sz="1500" spc="-25" dirty="0">
                <a:latin typeface="Arial MT"/>
                <a:cs typeface="Arial MT"/>
              </a:rPr>
              <a:t>r</a:t>
            </a:r>
            <a:r>
              <a:rPr sz="1500" spc="10" dirty="0">
                <a:latin typeface="Arial MT"/>
                <a:cs typeface="Arial MT"/>
              </a:rPr>
              <a:t>y</a:t>
            </a:r>
            <a:r>
              <a:rPr sz="1500" spc="-140" dirty="0">
                <a:latin typeface="Arial MT"/>
                <a:cs typeface="Arial MT"/>
              </a:rPr>
              <a:t> </a:t>
            </a:r>
            <a:r>
              <a:rPr sz="1500" spc="25" dirty="0">
                <a:latin typeface="Arial MT"/>
                <a:cs typeface="Arial MT"/>
              </a:rPr>
              <a:t>m</a:t>
            </a:r>
            <a:r>
              <a:rPr sz="1500" spc="-40" dirty="0">
                <a:latin typeface="Arial MT"/>
                <a:cs typeface="Arial MT"/>
              </a:rPr>
              <a:t>u</a:t>
            </a:r>
            <a:r>
              <a:rPr sz="1500" spc="45" dirty="0">
                <a:latin typeface="Arial MT"/>
                <a:cs typeface="Arial MT"/>
              </a:rPr>
              <a:t>s</a:t>
            </a:r>
            <a:r>
              <a:rPr sz="1500" spc="5" dirty="0">
                <a:latin typeface="Arial MT"/>
                <a:cs typeface="Arial MT"/>
              </a:rPr>
              <a:t>t</a:t>
            </a:r>
            <a:r>
              <a:rPr sz="1500" spc="-120" dirty="0">
                <a:latin typeface="Arial MT"/>
                <a:cs typeface="Arial MT"/>
              </a:rPr>
              <a:t> </a:t>
            </a:r>
            <a:r>
              <a:rPr sz="1500" spc="-20" dirty="0">
                <a:latin typeface="Arial MT"/>
                <a:cs typeface="Arial MT"/>
              </a:rPr>
              <a:t>li</a:t>
            </a:r>
            <a:r>
              <a:rPr sz="1500" spc="40" dirty="0">
                <a:latin typeface="Arial MT"/>
                <a:cs typeface="Arial MT"/>
              </a:rPr>
              <a:t>q</a:t>
            </a:r>
            <a:r>
              <a:rPr sz="1500" spc="-40" dirty="0">
                <a:latin typeface="Arial MT"/>
                <a:cs typeface="Arial MT"/>
              </a:rPr>
              <a:t>u</a:t>
            </a:r>
            <a:r>
              <a:rPr sz="1500" spc="-20" dirty="0">
                <a:latin typeface="Arial MT"/>
                <a:cs typeface="Arial MT"/>
              </a:rPr>
              <a:t>i</a:t>
            </a:r>
            <a:r>
              <a:rPr sz="1500" spc="40" dirty="0">
                <a:latin typeface="Arial MT"/>
                <a:cs typeface="Arial MT"/>
              </a:rPr>
              <a:t>d</a:t>
            </a:r>
            <a:r>
              <a:rPr sz="1500" spc="-40" dirty="0">
                <a:latin typeface="Arial MT"/>
                <a:cs typeface="Arial MT"/>
              </a:rPr>
              <a:t>a</a:t>
            </a:r>
            <a:r>
              <a:rPr sz="1500" spc="-20" dirty="0">
                <a:latin typeface="Arial MT"/>
                <a:cs typeface="Arial MT"/>
              </a:rPr>
              <a:t>t</a:t>
            </a:r>
            <a:r>
              <a:rPr sz="1500" spc="10" dirty="0">
                <a:latin typeface="Arial MT"/>
                <a:cs typeface="Arial MT"/>
              </a:rPr>
              <a:t>e</a:t>
            </a:r>
            <a:endParaRPr sz="1500">
              <a:latin typeface="Arial MT"/>
              <a:cs typeface="Arial MT"/>
            </a:endParaRPr>
          </a:p>
          <a:p>
            <a:pPr marL="732790">
              <a:lnSpc>
                <a:spcPct val="100000"/>
              </a:lnSpc>
              <a:spcBef>
                <a:spcPts val="40"/>
              </a:spcBef>
            </a:pPr>
            <a:r>
              <a:rPr sz="1500" spc="-20" dirty="0">
                <a:latin typeface="Arial MT"/>
                <a:cs typeface="Arial MT"/>
              </a:rPr>
              <a:t>within</a:t>
            </a:r>
            <a:r>
              <a:rPr sz="1500" spc="80" dirty="0">
                <a:latin typeface="Arial MT"/>
                <a:cs typeface="Arial MT"/>
              </a:rPr>
              <a:t> </a:t>
            </a:r>
            <a:r>
              <a:rPr sz="1500" spc="25" dirty="0">
                <a:latin typeface="Arial MT"/>
                <a:cs typeface="Arial MT"/>
              </a:rPr>
              <a:t>10</a:t>
            </a:r>
            <a:r>
              <a:rPr sz="1500" spc="-75" dirty="0">
                <a:latin typeface="Arial MT"/>
                <a:cs typeface="Arial MT"/>
              </a:rPr>
              <a:t> </a:t>
            </a:r>
            <a:r>
              <a:rPr sz="1500" spc="-10" dirty="0">
                <a:latin typeface="Arial MT"/>
                <a:cs typeface="Arial MT"/>
              </a:rPr>
              <a:t>years</a:t>
            </a:r>
            <a:r>
              <a:rPr sz="1500" spc="10" dirty="0">
                <a:latin typeface="Arial MT"/>
                <a:cs typeface="Arial MT"/>
              </a:rPr>
              <a:t> </a:t>
            </a:r>
            <a:r>
              <a:rPr sz="1500" spc="5" dirty="0">
                <a:latin typeface="Arial MT"/>
                <a:cs typeface="Arial MT"/>
              </a:rPr>
              <a:t>(exceptions</a:t>
            </a:r>
            <a:r>
              <a:rPr sz="1500" spc="-70" dirty="0">
                <a:latin typeface="Arial MT"/>
                <a:cs typeface="Arial MT"/>
              </a:rPr>
              <a:t> </a:t>
            </a:r>
            <a:r>
              <a:rPr sz="1500" dirty="0">
                <a:latin typeface="Arial MT"/>
                <a:cs typeface="Arial MT"/>
              </a:rPr>
              <a:t>apply)</a:t>
            </a:r>
            <a:endParaRPr sz="1500">
              <a:latin typeface="Arial MT"/>
              <a:cs typeface="Arial MT"/>
            </a:endParaRPr>
          </a:p>
        </p:txBody>
      </p:sp>
      <p:sp>
        <p:nvSpPr>
          <p:cNvPr id="16" name="object 16"/>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16</a:t>
            </a:fld>
            <a:endParaRPr spc="-5" dirty="0"/>
          </a:p>
        </p:txBody>
      </p:sp>
      <p:graphicFrame>
        <p:nvGraphicFramePr>
          <p:cNvPr id="15" name="object 15"/>
          <p:cNvGraphicFramePr>
            <a:graphicFrameLocks noGrp="1"/>
          </p:cNvGraphicFramePr>
          <p:nvPr/>
        </p:nvGraphicFramePr>
        <p:xfrm>
          <a:off x="339826" y="1612138"/>
          <a:ext cx="9113520" cy="1384300"/>
        </p:xfrm>
        <a:graphic>
          <a:graphicData uri="http://schemas.openxmlformats.org/drawingml/2006/table">
            <a:tbl>
              <a:tblPr firstRow="1" bandRow="1">
                <a:tableStyleId>{2D5ABB26-0587-4C30-8999-92F81FD0307C}</a:tableStyleId>
              </a:tblPr>
              <a:tblGrid>
                <a:gridCol w="1128395">
                  <a:extLst>
                    <a:ext uri="{9D8B030D-6E8A-4147-A177-3AD203B41FA5}">
                      <a16:colId xmlns:a16="http://schemas.microsoft.com/office/drawing/2014/main" val="20000"/>
                    </a:ext>
                  </a:extLst>
                </a:gridCol>
                <a:gridCol w="310896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2000250">
                  <a:extLst>
                    <a:ext uri="{9D8B030D-6E8A-4147-A177-3AD203B41FA5}">
                      <a16:colId xmlns:a16="http://schemas.microsoft.com/office/drawing/2014/main" val="20003"/>
                    </a:ext>
                  </a:extLst>
                </a:gridCol>
                <a:gridCol w="848359">
                  <a:extLst>
                    <a:ext uri="{9D8B030D-6E8A-4147-A177-3AD203B41FA5}">
                      <a16:colId xmlns:a16="http://schemas.microsoft.com/office/drawing/2014/main" val="20004"/>
                    </a:ext>
                  </a:extLst>
                </a:gridCol>
                <a:gridCol w="1276350">
                  <a:extLst>
                    <a:ext uri="{9D8B030D-6E8A-4147-A177-3AD203B41FA5}">
                      <a16:colId xmlns:a16="http://schemas.microsoft.com/office/drawing/2014/main" val="20005"/>
                    </a:ext>
                  </a:extLst>
                </a:gridCol>
              </a:tblGrid>
              <a:tr h="457200">
                <a:tc>
                  <a:txBody>
                    <a:bodyPr/>
                    <a:lstStyle/>
                    <a:p>
                      <a:pPr marL="91440">
                        <a:lnSpc>
                          <a:spcPct val="100000"/>
                        </a:lnSpc>
                        <a:spcBef>
                          <a:spcPts val="1095"/>
                        </a:spcBef>
                      </a:pPr>
                      <a:r>
                        <a:rPr sz="1200" b="1" spc="5" dirty="0">
                          <a:latin typeface="Arial"/>
                          <a:cs typeface="Arial"/>
                        </a:rPr>
                        <a:t>MFJ</a:t>
                      </a:r>
                      <a:r>
                        <a:rPr sz="1200" b="1" spc="-80" dirty="0">
                          <a:latin typeface="Arial"/>
                          <a:cs typeface="Arial"/>
                        </a:rPr>
                        <a:t> </a:t>
                      </a:r>
                      <a:r>
                        <a:rPr sz="1200" b="1" spc="-25" dirty="0">
                          <a:latin typeface="Arial"/>
                          <a:cs typeface="Arial"/>
                        </a:rPr>
                        <a:t>MAGI</a:t>
                      </a:r>
                      <a:endParaRPr sz="12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890" algn="ctr">
                        <a:lnSpc>
                          <a:spcPct val="100000"/>
                        </a:lnSpc>
                        <a:spcBef>
                          <a:spcPts val="1095"/>
                        </a:spcBef>
                      </a:pPr>
                      <a:r>
                        <a:rPr sz="1200" b="1" spc="-15" dirty="0">
                          <a:latin typeface="Arial"/>
                          <a:cs typeface="Arial"/>
                        </a:rPr>
                        <a:t>$0</a:t>
                      </a:r>
                      <a:r>
                        <a:rPr sz="1200" b="1" spc="5" dirty="0">
                          <a:latin typeface="Arial"/>
                          <a:cs typeface="Arial"/>
                        </a:rPr>
                        <a:t> </a:t>
                      </a:r>
                      <a:r>
                        <a:rPr sz="1200" b="1" dirty="0">
                          <a:latin typeface="Arial"/>
                          <a:cs typeface="Arial"/>
                        </a:rPr>
                        <a:t>–</a:t>
                      </a:r>
                      <a:r>
                        <a:rPr sz="1200" b="1" spc="-65" dirty="0">
                          <a:latin typeface="Arial"/>
                          <a:cs typeface="Arial"/>
                        </a:rPr>
                        <a:t> </a:t>
                      </a:r>
                      <a:r>
                        <a:rPr sz="1200" b="1" spc="-35" dirty="0">
                          <a:latin typeface="Arial"/>
                          <a:cs typeface="Arial"/>
                        </a:rPr>
                        <a:t>$116,000</a:t>
                      </a:r>
                      <a:endParaRPr sz="12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6685">
                        <a:lnSpc>
                          <a:spcPct val="100000"/>
                        </a:lnSpc>
                        <a:spcBef>
                          <a:spcPts val="380"/>
                        </a:spcBef>
                      </a:pPr>
                      <a:r>
                        <a:rPr sz="1200" b="1" spc="-40" dirty="0">
                          <a:latin typeface="Arial"/>
                          <a:cs typeface="Arial"/>
                        </a:rPr>
                        <a:t>$116k-</a:t>
                      </a:r>
                      <a:endParaRPr sz="1200">
                        <a:latin typeface="Arial"/>
                        <a:cs typeface="Arial"/>
                      </a:endParaRPr>
                    </a:p>
                    <a:p>
                      <a:pPr marL="167640">
                        <a:lnSpc>
                          <a:spcPct val="100000"/>
                        </a:lnSpc>
                      </a:pPr>
                      <a:r>
                        <a:rPr sz="1200" b="1" spc="-30" dirty="0">
                          <a:latin typeface="Arial"/>
                          <a:cs typeface="Arial"/>
                        </a:rPr>
                        <a:t>$136k</a:t>
                      </a:r>
                      <a:endParaRPr sz="1200">
                        <a:latin typeface="Arial"/>
                        <a:cs typeface="Arial"/>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56590">
                        <a:lnSpc>
                          <a:spcPct val="100000"/>
                        </a:lnSpc>
                        <a:spcBef>
                          <a:spcPts val="1095"/>
                        </a:spcBef>
                      </a:pPr>
                      <a:r>
                        <a:rPr sz="1200" b="1" spc="-25" dirty="0">
                          <a:latin typeface="Arial"/>
                          <a:cs typeface="Arial"/>
                        </a:rPr>
                        <a:t>$136,000+</a:t>
                      </a:r>
                      <a:endParaRPr sz="12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9545">
                        <a:lnSpc>
                          <a:spcPct val="100000"/>
                        </a:lnSpc>
                        <a:spcBef>
                          <a:spcPts val="380"/>
                        </a:spcBef>
                      </a:pPr>
                      <a:r>
                        <a:rPr sz="1200" b="1" spc="-25" dirty="0">
                          <a:latin typeface="Arial"/>
                          <a:cs typeface="Arial"/>
                        </a:rPr>
                        <a:t>$218k</a:t>
                      </a:r>
                      <a:r>
                        <a:rPr sz="1200" b="1" spc="70" dirty="0">
                          <a:latin typeface="Arial"/>
                          <a:cs typeface="Arial"/>
                        </a:rPr>
                        <a:t> </a:t>
                      </a:r>
                      <a:r>
                        <a:rPr sz="1200" b="1" dirty="0">
                          <a:latin typeface="Arial"/>
                          <a:cs typeface="Arial"/>
                        </a:rPr>
                        <a:t>-</a:t>
                      </a:r>
                      <a:endParaRPr sz="1200">
                        <a:latin typeface="Arial"/>
                        <a:cs typeface="Arial"/>
                      </a:endParaRPr>
                    </a:p>
                    <a:p>
                      <a:pPr marL="220345">
                        <a:lnSpc>
                          <a:spcPct val="100000"/>
                        </a:lnSpc>
                      </a:pPr>
                      <a:r>
                        <a:rPr sz="1200" b="1" spc="-30" dirty="0">
                          <a:latin typeface="Arial"/>
                          <a:cs typeface="Arial"/>
                        </a:rPr>
                        <a:t>$228k</a:t>
                      </a:r>
                      <a:endParaRPr sz="1200">
                        <a:latin typeface="Arial"/>
                        <a:cs typeface="Arial"/>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3370">
                        <a:lnSpc>
                          <a:spcPct val="100000"/>
                        </a:lnSpc>
                        <a:spcBef>
                          <a:spcPts val="1095"/>
                        </a:spcBef>
                      </a:pPr>
                      <a:r>
                        <a:rPr sz="1200" b="1" spc="-25" dirty="0">
                          <a:latin typeface="Arial"/>
                          <a:cs typeface="Arial"/>
                        </a:rPr>
                        <a:t>$228,000+</a:t>
                      </a:r>
                      <a:endParaRPr sz="12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57200">
                <a:tc>
                  <a:txBody>
                    <a:bodyPr/>
                    <a:lstStyle/>
                    <a:p>
                      <a:pPr marL="91440" marR="266065">
                        <a:lnSpc>
                          <a:spcPct val="100000"/>
                        </a:lnSpc>
                        <a:spcBef>
                          <a:spcPts val="380"/>
                        </a:spcBef>
                      </a:pPr>
                      <a:r>
                        <a:rPr sz="1200" b="1" spc="-15" dirty="0">
                          <a:latin typeface="Arial"/>
                          <a:cs typeface="Arial"/>
                        </a:rPr>
                        <a:t>T</a:t>
                      </a:r>
                      <a:r>
                        <a:rPr sz="1200" b="1" spc="10" dirty="0">
                          <a:latin typeface="Arial"/>
                          <a:cs typeface="Arial"/>
                        </a:rPr>
                        <a:t>r</a:t>
                      </a:r>
                      <a:r>
                        <a:rPr sz="1200" b="1" spc="-30" dirty="0">
                          <a:latin typeface="Arial"/>
                          <a:cs typeface="Arial"/>
                        </a:rPr>
                        <a:t>a</a:t>
                      </a:r>
                      <a:r>
                        <a:rPr sz="1200" b="1" spc="-15" dirty="0">
                          <a:latin typeface="Arial"/>
                          <a:cs typeface="Arial"/>
                        </a:rPr>
                        <a:t>di</a:t>
                      </a:r>
                      <a:r>
                        <a:rPr sz="1200" b="1" dirty="0">
                          <a:latin typeface="Arial"/>
                          <a:cs typeface="Arial"/>
                        </a:rPr>
                        <a:t>t</a:t>
                      </a:r>
                      <a:r>
                        <a:rPr sz="1200" b="1" spc="-15" dirty="0">
                          <a:latin typeface="Arial"/>
                          <a:cs typeface="Arial"/>
                        </a:rPr>
                        <a:t>ion</a:t>
                      </a:r>
                      <a:r>
                        <a:rPr sz="1200" b="1" spc="-30" dirty="0">
                          <a:latin typeface="Arial"/>
                          <a:cs typeface="Arial"/>
                        </a:rPr>
                        <a:t>a</a:t>
                      </a:r>
                      <a:r>
                        <a:rPr sz="1200" b="1" dirty="0">
                          <a:latin typeface="Arial"/>
                          <a:cs typeface="Arial"/>
                        </a:rPr>
                        <a:t>l  </a:t>
                      </a:r>
                      <a:r>
                        <a:rPr sz="1200" b="1" spc="-5" dirty="0">
                          <a:latin typeface="Arial"/>
                          <a:cs typeface="Arial"/>
                        </a:rPr>
                        <a:t>IRA</a:t>
                      </a:r>
                      <a:endParaRPr sz="1200">
                        <a:latin typeface="Arial"/>
                        <a:cs typeface="Arial"/>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105"/>
                        </a:spcBef>
                      </a:pPr>
                      <a:r>
                        <a:rPr sz="1200" b="1" spc="-15" dirty="0">
                          <a:solidFill>
                            <a:srgbClr val="FFFFFF"/>
                          </a:solidFill>
                          <a:latin typeface="Arial"/>
                          <a:cs typeface="Arial"/>
                        </a:rPr>
                        <a:t>Fully</a:t>
                      </a:r>
                      <a:r>
                        <a:rPr sz="1200" b="1" spc="15" dirty="0">
                          <a:solidFill>
                            <a:srgbClr val="FFFFFF"/>
                          </a:solidFill>
                          <a:latin typeface="Arial"/>
                          <a:cs typeface="Arial"/>
                        </a:rPr>
                        <a:t> </a:t>
                      </a:r>
                      <a:r>
                        <a:rPr sz="1200" b="1" spc="-10" dirty="0">
                          <a:solidFill>
                            <a:srgbClr val="FFFFFF"/>
                          </a:solidFill>
                          <a:latin typeface="Arial"/>
                          <a:cs typeface="Arial"/>
                        </a:rPr>
                        <a:t>deductible</a:t>
                      </a:r>
                      <a:endParaRPr sz="1200">
                        <a:latin typeface="Arial"/>
                        <a:cs typeface="Arial"/>
                      </a:endParaRPr>
                    </a:p>
                  </a:txBody>
                  <a:tcPr marL="0" marR="0" marT="140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5486"/>
                    </a:solidFill>
                  </a:tcPr>
                </a:tc>
                <a:tc>
                  <a:txBody>
                    <a:bodyPr/>
                    <a:lstStyle/>
                    <a:p>
                      <a:pPr marL="95885" marR="87630">
                        <a:lnSpc>
                          <a:spcPct val="100000"/>
                        </a:lnSpc>
                        <a:spcBef>
                          <a:spcPts val="380"/>
                        </a:spcBef>
                      </a:pPr>
                      <a:r>
                        <a:rPr sz="1200" b="1" spc="-10" dirty="0">
                          <a:latin typeface="Arial"/>
                          <a:cs typeface="Arial"/>
                        </a:rPr>
                        <a:t>Partial </a:t>
                      </a:r>
                      <a:r>
                        <a:rPr sz="1200" b="1" spc="-5" dirty="0">
                          <a:latin typeface="Arial"/>
                          <a:cs typeface="Arial"/>
                        </a:rPr>
                        <a:t> </a:t>
                      </a:r>
                      <a:r>
                        <a:rPr sz="1200" b="1" spc="-15" dirty="0">
                          <a:latin typeface="Arial"/>
                          <a:cs typeface="Arial"/>
                        </a:rPr>
                        <a:t>d</a:t>
                      </a:r>
                      <a:r>
                        <a:rPr sz="1200" b="1" spc="50" dirty="0">
                          <a:latin typeface="Arial"/>
                          <a:cs typeface="Arial"/>
                        </a:rPr>
                        <a:t>e</a:t>
                      </a:r>
                      <a:r>
                        <a:rPr sz="1200" b="1" spc="-15" dirty="0">
                          <a:latin typeface="Arial"/>
                          <a:cs typeface="Arial"/>
                        </a:rPr>
                        <a:t>du</a:t>
                      </a:r>
                      <a:r>
                        <a:rPr sz="1200" b="1" spc="-30" dirty="0">
                          <a:latin typeface="Arial"/>
                          <a:cs typeface="Arial"/>
                        </a:rPr>
                        <a:t>c</a:t>
                      </a:r>
                      <a:r>
                        <a:rPr sz="1200" b="1" dirty="0">
                          <a:latin typeface="Arial"/>
                          <a:cs typeface="Arial"/>
                        </a:rPr>
                        <a:t>t.</a:t>
                      </a:r>
                      <a:endParaRPr sz="1200">
                        <a:latin typeface="Arial"/>
                        <a:cs typeface="Arial"/>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69C6FF"/>
                    </a:solidFill>
                  </a:tcPr>
                </a:tc>
                <a:tc gridSpan="3">
                  <a:txBody>
                    <a:bodyPr/>
                    <a:lstStyle/>
                    <a:p>
                      <a:pPr algn="ctr">
                        <a:lnSpc>
                          <a:spcPct val="100000"/>
                        </a:lnSpc>
                        <a:spcBef>
                          <a:spcPts val="1105"/>
                        </a:spcBef>
                      </a:pPr>
                      <a:r>
                        <a:rPr sz="1200" b="1" spc="-10" dirty="0">
                          <a:latin typeface="Arial"/>
                          <a:cs typeface="Arial"/>
                        </a:rPr>
                        <a:t>Non-deductible</a:t>
                      </a:r>
                      <a:endParaRPr sz="1200">
                        <a:latin typeface="Arial"/>
                        <a:cs typeface="Arial"/>
                      </a:endParaRPr>
                    </a:p>
                  </a:txBody>
                  <a:tcPr marL="0" marR="0" marT="140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4E2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57200">
                <a:tc>
                  <a:txBody>
                    <a:bodyPr/>
                    <a:lstStyle/>
                    <a:p>
                      <a:pPr marL="91440">
                        <a:lnSpc>
                          <a:spcPct val="100000"/>
                        </a:lnSpc>
                        <a:spcBef>
                          <a:spcPts val="1105"/>
                        </a:spcBef>
                      </a:pPr>
                      <a:r>
                        <a:rPr sz="1200" b="1" dirty="0">
                          <a:latin typeface="Arial"/>
                          <a:cs typeface="Arial"/>
                        </a:rPr>
                        <a:t>Roth</a:t>
                      </a:r>
                      <a:r>
                        <a:rPr sz="1200" b="1" spc="-70" dirty="0">
                          <a:latin typeface="Arial"/>
                          <a:cs typeface="Arial"/>
                        </a:rPr>
                        <a:t> </a:t>
                      </a:r>
                      <a:r>
                        <a:rPr sz="1200" b="1" spc="-5" dirty="0">
                          <a:latin typeface="Arial"/>
                          <a:cs typeface="Arial"/>
                        </a:rPr>
                        <a:t>IRA</a:t>
                      </a:r>
                      <a:endParaRPr sz="1200">
                        <a:latin typeface="Arial"/>
                        <a:cs typeface="Arial"/>
                      </a:endParaRPr>
                    </a:p>
                  </a:txBody>
                  <a:tcPr marL="0" marR="0" marT="140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12065" algn="ctr">
                        <a:lnSpc>
                          <a:spcPct val="100000"/>
                        </a:lnSpc>
                        <a:spcBef>
                          <a:spcPts val="1105"/>
                        </a:spcBef>
                      </a:pPr>
                      <a:r>
                        <a:rPr sz="1200" b="1" spc="-10" dirty="0">
                          <a:solidFill>
                            <a:srgbClr val="FFFFFF"/>
                          </a:solidFill>
                          <a:latin typeface="Arial"/>
                          <a:cs typeface="Arial"/>
                        </a:rPr>
                        <a:t>Full</a:t>
                      </a:r>
                      <a:r>
                        <a:rPr sz="1200" b="1" spc="5" dirty="0">
                          <a:solidFill>
                            <a:srgbClr val="FFFFFF"/>
                          </a:solidFill>
                          <a:latin typeface="Arial"/>
                          <a:cs typeface="Arial"/>
                        </a:rPr>
                        <a:t> </a:t>
                      </a:r>
                      <a:r>
                        <a:rPr sz="1200" b="1" spc="-10" dirty="0">
                          <a:solidFill>
                            <a:srgbClr val="FFFFFF"/>
                          </a:solidFill>
                          <a:latin typeface="Arial"/>
                          <a:cs typeface="Arial"/>
                        </a:rPr>
                        <a:t>contribution</a:t>
                      </a:r>
                      <a:endParaRPr sz="1200">
                        <a:latin typeface="Arial"/>
                        <a:cs typeface="Arial"/>
                      </a:endParaRPr>
                    </a:p>
                  </a:txBody>
                  <a:tcPr marL="0" marR="0" marT="140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89D49"/>
                    </a:solidFill>
                  </a:tcPr>
                </a:tc>
                <a:tc hMerge="1">
                  <a:txBody>
                    <a:bodyPr/>
                    <a:lstStyle/>
                    <a:p>
                      <a:endParaRPr/>
                    </a:p>
                  </a:txBody>
                  <a:tcPr marL="0" marR="0" marT="0" marB="0"/>
                </a:tc>
                <a:tc hMerge="1">
                  <a:txBody>
                    <a:bodyPr/>
                    <a:lstStyle/>
                    <a:p>
                      <a:endParaRPr/>
                    </a:p>
                  </a:txBody>
                  <a:tcPr marL="0" marR="0" marT="0" marB="0"/>
                </a:tc>
                <a:tc>
                  <a:txBody>
                    <a:bodyPr/>
                    <a:lstStyle/>
                    <a:p>
                      <a:pPr marL="98425" marR="189230">
                        <a:lnSpc>
                          <a:spcPct val="100000"/>
                        </a:lnSpc>
                        <a:spcBef>
                          <a:spcPts val="385"/>
                        </a:spcBef>
                      </a:pPr>
                      <a:r>
                        <a:rPr sz="1200" b="1" spc="-10" dirty="0">
                          <a:latin typeface="Arial"/>
                          <a:cs typeface="Arial"/>
                        </a:rPr>
                        <a:t>Partial </a:t>
                      </a:r>
                      <a:r>
                        <a:rPr sz="1200" b="1" spc="-5" dirty="0">
                          <a:latin typeface="Arial"/>
                          <a:cs typeface="Arial"/>
                        </a:rPr>
                        <a:t> </a:t>
                      </a:r>
                      <a:r>
                        <a:rPr sz="1200" b="1" spc="-30" dirty="0">
                          <a:latin typeface="Arial"/>
                          <a:cs typeface="Arial"/>
                        </a:rPr>
                        <a:t>c</a:t>
                      </a:r>
                      <a:r>
                        <a:rPr sz="1200" b="1" spc="-15" dirty="0">
                          <a:latin typeface="Arial"/>
                          <a:cs typeface="Arial"/>
                        </a:rPr>
                        <a:t>on</a:t>
                      </a:r>
                      <a:r>
                        <a:rPr sz="1200" b="1" dirty="0">
                          <a:latin typeface="Arial"/>
                          <a:cs typeface="Arial"/>
                        </a:rPr>
                        <a:t>t</a:t>
                      </a:r>
                      <a:r>
                        <a:rPr sz="1200" b="1" spc="15" dirty="0">
                          <a:latin typeface="Arial"/>
                          <a:cs typeface="Arial"/>
                        </a:rPr>
                        <a:t>r</a:t>
                      </a:r>
                      <a:r>
                        <a:rPr sz="1200" b="1" spc="-15" dirty="0">
                          <a:latin typeface="Arial"/>
                          <a:cs typeface="Arial"/>
                        </a:rPr>
                        <a:t>ib</a:t>
                      </a:r>
                      <a:r>
                        <a:rPr sz="1200" b="1" dirty="0">
                          <a:latin typeface="Arial"/>
                          <a:cs typeface="Arial"/>
                        </a:rPr>
                        <a:t>.</a:t>
                      </a:r>
                      <a:endParaRPr sz="1200">
                        <a:latin typeface="Arial"/>
                        <a:cs typeface="Arial"/>
                      </a:endParaRPr>
                    </a:p>
                  </a:txBody>
                  <a:tcPr marL="0" marR="0" marT="48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8DBB3"/>
                    </a:solidFill>
                  </a:tcPr>
                </a:tc>
                <a:tc>
                  <a:txBody>
                    <a:bodyPr/>
                    <a:lstStyle/>
                    <a:p>
                      <a:pPr marL="212090" marR="180975" indent="335280">
                        <a:lnSpc>
                          <a:spcPct val="100000"/>
                        </a:lnSpc>
                        <a:spcBef>
                          <a:spcPts val="385"/>
                        </a:spcBef>
                      </a:pPr>
                      <a:r>
                        <a:rPr sz="1200" b="1" spc="5" dirty="0">
                          <a:latin typeface="Arial"/>
                          <a:cs typeface="Arial"/>
                        </a:rPr>
                        <a:t>No </a:t>
                      </a:r>
                      <a:r>
                        <a:rPr sz="1200" b="1" spc="10" dirty="0">
                          <a:latin typeface="Arial"/>
                          <a:cs typeface="Arial"/>
                        </a:rPr>
                        <a:t> </a:t>
                      </a:r>
                      <a:r>
                        <a:rPr sz="1200" b="1" spc="-30" dirty="0">
                          <a:latin typeface="Arial"/>
                          <a:cs typeface="Arial"/>
                        </a:rPr>
                        <a:t>c</a:t>
                      </a:r>
                      <a:r>
                        <a:rPr sz="1200" b="1" spc="-15" dirty="0">
                          <a:latin typeface="Arial"/>
                          <a:cs typeface="Arial"/>
                        </a:rPr>
                        <a:t>on</a:t>
                      </a:r>
                      <a:r>
                        <a:rPr sz="1200" b="1" dirty="0">
                          <a:latin typeface="Arial"/>
                          <a:cs typeface="Arial"/>
                        </a:rPr>
                        <a:t>t</a:t>
                      </a:r>
                      <a:r>
                        <a:rPr sz="1200" b="1" spc="10" dirty="0">
                          <a:latin typeface="Arial"/>
                          <a:cs typeface="Arial"/>
                        </a:rPr>
                        <a:t>r</a:t>
                      </a:r>
                      <a:r>
                        <a:rPr sz="1200" b="1" spc="-15" dirty="0">
                          <a:latin typeface="Arial"/>
                          <a:cs typeface="Arial"/>
                        </a:rPr>
                        <a:t>ibu</a:t>
                      </a:r>
                      <a:r>
                        <a:rPr sz="1200" b="1" dirty="0">
                          <a:latin typeface="Arial"/>
                          <a:cs typeface="Arial"/>
                        </a:rPr>
                        <a:t>t</a:t>
                      </a:r>
                      <a:r>
                        <a:rPr sz="1200" b="1" spc="-15" dirty="0">
                          <a:latin typeface="Arial"/>
                          <a:cs typeface="Arial"/>
                        </a:rPr>
                        <a:t>io</a:t>
                      </a:r>
                      <a:r>
                        <a:rPr sz="1200" b="1" dirty="0">
                          <a:latin typeface="Arial"/>
                          <a:cs typeface="Arial"/>
                        </a:rPr>
                        <a:t>n</a:t>
                      </a:r>
                      <a:endParaRPr sz="1200">
                        <a:latin typeface="Arial"/>
                        <a:cs typeface="Arial"/>
                      </a:endParaRPr>
                    </a:p>
                  </a:txBody>
                  <a:tcPr marL="0" marR="0" marT="48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3ECD9"/>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9242" y="1070292"/>
            <a:ext cx="2893060" cy="306705"/>
          </a:xfrm>
          <a:prstGeom prst="rect">
            <a:avLst/>
          </a:prstGeom>
        </p:spPr>
        <p:txBody>
          <a:bodyPr vert="horz" wrap="square" lIns="0" tIns="11430" rIns="0" bIns="0" rtlCol="0">
            <a:spAutoFit/>
          </a:bodyPr>
          <a:lstStyle/>
          <a:p>
            <a:pPr marL="12700">
              <a:lnSpc>
                <a:spcPct val="100000"/>
              </a:lnSpc>
              <a:spcBef>
                <a:spcPts val="90"/>
              </a:spcBef>
            </a:pPr>
            <a:r>
              <a:rPr sz="1850" spc="-35" dirty="0">
                <a:solidFill>
                  <a:srgbClr val="52555A"/>
                </a:solidFill>
                <a:latin typeface="Arial MT"/>
                <a:cs typeface="Arial MT"/>
              </a:rPr>
              <a:t>B</a:t>
            </a:r>
            <a:r>
              <a:rPr sz="1850" spc="5" dirty="0">
                <a:solidFill>
                  <a:srgbClr val="52555A"/>
                </a:solidFill>
                <a:latin typeface="Arial MT"/>
                <a:cs typeface="Arial MT"/>
              </a:rPr>
              <a:t>a</a:t>
            </a:r>
            <a:r>
              <a:rPr sz="1850" spc="30" dirty="0">
                <a:solidFill>
                  <a:srgbClr val="52555A"/>
                </a:solidFill>
                <a:latin typeface="Arial MT"/>
                <a:cs typeface="Arial MT"/>
              </a:rPr>
              <a:t>c</a:t>
            </a:r>
            <a:r>
              <a:rPr sz="1850" spc="-50" dirty="0">
                <a:solidFill>
                  <a:srgbClr val="52555A"/>
                </a:solidFill>
                <a:latin typeface="Arial MT"/>
                <a:cs typeface="Arial MT"/>
              </a:rPr>
              <a:t>k</a:t>
            </a:r>
            <a:r>
              <a:rPr sz="1850" spc="-70" dirty="0">
                <a:solidFill>
                  <a:srgbClr val="52555A"/>
                </a:solidFill>
                <a:latin typeface="Arial MT"/>
                <a:cs typeface="Arial MT"/>
              </a:rPr>
              <a:t>d</a:t>
            </a:r>
            <a:r>
              <a:rPr sz="1850" spc="5" dirty="0">
                <a:solidFill>
                  <a:srgbClr val="52555A"/>
                </a:solidFill>
                <a:latin typeface="Arial MT"/>
                <a:cs typeface="Arial MT"/>
              </a:rPr>
              <a:t>oo</a:t>
            </a:r>
            <a:r>
              <a:rPr sz="1850" spc="-5" dirty="0">
                <a:solidFill>
                  <a:srgbClr val="52555A"/>
                </a:solidFill>
                <a:latin typeface="Arial MT"/>
                <a:cs typeface="Arial MT"/>
              </a:rPr>
              <a:t>r</a:t>
            </a:r>
            <a:r>
              <a:rPr sz="1850" spc="-170" dirty="0">
                <a:solidFill>
                  <a:srgbClr val="52555A"/>
                </a:solidFill>
                <a:latin typeface="Arial MT"/>
                <a:cs typeface="Arial MT"/>
              </a:rPr>
              <a:t> </a:t>
            </a:r>
            <a:r>
              <a:rPr sz="1850" spc="15" dirty="0">
                <a:solidFill>
                  <a:srgbClr val="52555A"/>
                </a:solidFill>
                <a:latin typeface="Arial MT"/>
                <a:cs typeface="Arial MT"/>
              </a:rPr>
              <a:t>R</a:t>
            </a:r>
            <a:r>
              <a:rPr sz="1850" spc="5" dirty="0">
                <a:solidFill>
                  <a:srgbClr val="52555A"/>
                </a:solidFill>
                <a:latin typeface="Arial MT"/>
                <a:cs typeface="Arial MT"/>
              </a:rPr>
              <a:t>o</a:t>
            </a:r>
            <a:r>
              <a:rPr sz="1850" spc="-40" dirty="0">
                <a:solidFill>
                  <a:srgbClr val="52555A"/>
                </a:solidFill>
                <a:latin typeface="Arial MT"/>
                <a:cs typeface="Arial MT"/>
              </a:rPr>
              <a:t>t</a:t>
            </a:r>
            <a:r>
              <a:rPr sz="1850" spc="-5" dirty="0">
                <a:solidFill>
                  <a:srgbClr val="52555A"/>
                </a:solidFill>
                <a:latin typeface="Arial MT"/>
                <a:cs typeface="Arial MT"/>
              </a:rPr>
              <a:t>h</a:t>
            </a:r>
            <a:r>
              <a:rPr sz="1850" spc="-100" dirty="0">
                <a:solidFill>
                  <a:srgbClr val="52555A"/>
                </a:solidFill>
                <a:latin typeface="Arial MT"/>
                <a:cs typeface="Arial MT"/>
              </a:rPr>
              <a:t> </a:t>
            </a:r>
            <a:r>
              <a:rPr sz="1850" spc="30" dirty="0">
                <a:solidFill>
                  <a:srgbClr val="52555A"/>
                </a:solidFill>
                <a:latin typeface="Arial MT"/>
                <a:cs typeface="Arial MT"/>
              </a:rPr>
              <a:t>c</a:t>
            </a:r>
            <a:r>
              <a:rPr sz="1850" spc="5" dirty="0">
                <a:solidFill>
                  <a:srgbClr val="52555A"/>
                </a:solidFill>
                <a:latin typeface="Arial MT"/>
                <a:cs typeface="Arial MT"/>
              </a:rPr>
              <a:t>o</a:t>
            </a:r>
            <a:r>
              <a:rPr sz="1850" spc="-70" dirty="0">
                <a:solidFill>
                  <a:srgbClr val="52555A"/>
                </a:solidFill>
                <a:latin typeface="Arial MT"/>
                <a:cs typeface="Arial MT"/>
              </a:rPr>
              <a:t>n</a:t>
            </a:r>
            <a:r>
              <a:rPr sz="1850" spc="-40" dirty="0">
                <a:solidFill>
                  <a:srgbClr val="52555A"/>
                </a:solidFill>
                <a:latin typeface="Arial MT"/>
                <a:cs typeface="Arial MT"/>
              </a:rPr>
              <a:t>t</a:t>
            </a:r>
            <a:r>
              <a:rPr sz="1850" spc="15" dirty="0">
                <a:solidFill>
                  <a:srgbClr val="52555A"/>
                </a:solidFill>
                <a:latin typeface="Arial MT"/>
                <a:cs typeface="Arial MT"/>
              </a:rPr>
              <a:t>r</a:t>
            </a:r>
            <a:r>
              <a:rPr sz="1850" spc="-15" dirty="0">
                <a:solidFill>
                  <a:srgbClr val="52555A"/>
                </a:solidFill>
                <a:latin typeface="Arial MT"/>
                <a:cs typeface="Arial MT"/>
              </a:rPr>
              <a:t>i</a:t>
            </a:r>
            <a:r>
              <a:rPr sz="1850" spc="-70" dirty="0">
                <a:solidFill>
                  <a:srgbClr val="52555A"/>
                </a:solidFill>
                <a:latin typeface="Arial MT"/>
                <a:cs typeface="Arial MT"/>
              </a:rPr>
              <a:t>bu</a:t>
            </a:r>
            <a:r>
              <a:rPr sz="1850" spc="-40" dirty="0">
                <a:solidFill>
                  <a:srgbClr val="52555A"/>
                </a:solidFill>
                <a:latin typeface="Arial MT"/>
                <a:cs typeface="Arial MT"/>
              </a:rPr>
              <a:t>t</a:t>
            </a:r>
            <a:r>
              <a:rPr sz="1850" spc="-15" dirty="0">
                <a:solidFill>
                  <a:srgbClr val="52555A"/>
                </a:solidFill>
                <a:latin typeface="Arial MT"/>
                <a:cs typeface="Arial MT"/>
              </a:rPr>
              <a:t>i</a:t>
            </a:r>
            <a:r>
              <a:rPr sz="1850" spc="5" dirty="0">
                <a:solidFill>
                  <a:srgbClr val="52555A"/>
                </a:solidFill>
                <a:latin typeface="Arial MT"/>
                <a:cs typeface="Arial MT"/>
              </a:rPr>
              <a:t>o</a:t>
            </a:r>
            <a:r>
              <a:rPr sz="1850" spc="-70" dirty="0">
                <a:solidFill>
                  <a:srgbClr val="52555A"/>
                </a:solidFill>
                <a:latin typeface="Arial MT"/>
                <a:cs typeface="Arial MT"/>
              </a:rPr>
              <a:t>n</a:t>
            </a:r>
            <a:r>
              <a:rPr sz="1850" spc="-5" dirty="0">
                <a:solidFill>
                  <a:srgbClr val="52555A"/>
                </a:solidFill>
                <a:latin typeface="Arial MT"/>
                <a:cs typeface="Arial MT"/>
              </a:rPr>
              <a:t>s</a:t>
            </a:r>
            <a:endParaRPr sz="1850">
              <a:latin typeface="Arial MT"/>
              <a:cs typeface="Arial MT"/>
            </a:endParaRPr>
          </a:p>
        </p:txBody>
      </p:sp>
      <p:sp>
        <p:nvSpPr>
          <p:cNvPr id="3" name="object 3"/>
          <p:cNvSpPr txBox="1"/>
          <p:nvPr/>
        </p:nvSpPr>
        <p:spPr>
          <a:xfrm>
            <a:off x="289242" y="6783069"/>
            <a:ext cx="5101590" cy="249554"/>
          </a:xfrm>
          <a:prstGeom prst="rect">
            <a:avLst/>
          </a:prstGeom>
        </p:spPr>
        <p:txBody>
          <a:bodyPr vert="horz" wrap="square" lIns="0" tIns="12700" rIns="0" bIns="0" rtlCol="0">
            <a:spAutoFit/>
          </a:bodyPr>
          <a:lstStyle/>
          <a:p>
            <a:pPr marL="12700">
              <a:lnSpc>
                <a:spcPts val="880"/>
              </a:lnSpc>
              <a:spcBef>
                <a:spcPts val="100"/>
              </a:spcBef>
            </a:pPr>
            <a:r>
              <a:rPr sz="800" spc="-135" dirty="0">
                <a:latin typeface="Arial MT"/>
                <a:cs typeface="Arial MT"/>
              </a:rPr>
              <a:t>S</a:t>
            </a:r>
            <a:r>
              <a:rPr sz="800" spc="-50" dirty="0">
                <a:latin typeface="Arial MT"/>
                <a:cs typeface="Arial MT"/>
              </a:rPr>
              <a:t>ou</a:t>
            </a:r>
            <a:r>
              <a:rPr sz="800" spc="-30" dirty="0">
                <a:latin typeface="Arial MT"/>
                <a:cs typeface="Arial MT"/>
              </a:rPr>
              <a:t>r</a:t>
            </a:r>
            <a:r>
              <a:rPr sz="800" spc="-85" dirty="0">
                <a:latin typeface="Arial MT"/>
                <a:cs typeface="Arial MT"/>
              </a:rPr>
              <a:t>c</a:t>
            </a:r>
            <a:r>
              <a:rPr sz="800" spc="-50" dirty="0">
                <a:latin typeface="Arial MT"/>
                <a:cs typeface="Arial MT"/>
              </a:rPr>
              <a:t>e</a:t>
            </a:r>
            <a:r>
              <a:rPr sz="800" spc="-40" dirty="0">
                <a:latin typeface="Arial MT"/>
                <a:cs typeface="Arial MT"/>
              </a:rPr>
              <a:t>:</a:t>
            </a:r>
            <a:r>
              <a:rPr sz="800" spc="-90" dirty="0">
                <a:latin typeface="Arial MT"/>
                <a:cs typeface="Arial MT"/>
              </a:rPr>
              <a:t> </a:t>
            </a:r>
            <a:r>
              <a:rPr sz="800" spc="-135" dirty="0">
                <a:latin typeface="Arial MT"/>
                <a:cs typeface="Arial MT"/>
              </a:rPr>
              <a:t>P</a:t>
            </a:r>
            <a:r>
              <a:rPr sz="800" spc="-65" dirty="0">
                <a:latin typeface="Arial MT"/>
                <a:cs typeface="Arial MT"/>
              </a:rPr>
              <a:t>I</a:t>
            </a:r>
            <a:r>
              <a:rPr sz="800" spc="-190" dirty="0">
                <a:latin typeface="Arial MT"/>
                <a:cs typeface="Arial MT"/>
              </a:rPr>
              <a:t>M</a:t>
            </a:r>
            <a:r>
              <a:rPr sz="800" spc="-105" dirty="0">
                <a:latin typeface="Arial MT"/>
                <a:cs typeface="Arial MT"/>
              </a:rPr>
              <a:t>C</a:t>
            </a:r>
            <a:r>
              <a:rPr sz="800" spc="-150" dirty="0">
                <a:latin typeface="Arial MT"/>
                <a:cs typeface="Arial MT"/>
              </a:rPr>
              <a:t>O</a:t>
            </a:r>
            <a:r>
              <a:rPr sz="800" spc="-40" dirty="0">
                <a:latin typeface="Arial MT"/>
                <a:cs typeface="Arial MT"/>
              </a:rPr>
              <a:t>;</a:t>
            </a:r>
            <a:r>
              <a:rPr sz="800" spc="70" dirty="0">
                <a:latin typeface="Arial MT"/>
                <a:cs typeface="Arial MT"/>
              </a:rPr>
              <a:t> </a:t>
            </a:r>
            <a:r>
              <a:rPr sz="800" spc="-65" dirty="0">
                <a:latin typeface="Arial MT"/>
                <a:cs typeface="Arial MT"/>
              </a:rPr>
              <a:t>I</a:t>
            </a:r>
            <a:r>
              <a:rPr sz="800" spc="-105" dirty="0">
                <a:latin typeface="Arial MT"/>
                <a:cs typeface="Arial MT"/>
              </a:rPr>
              <a:t>R</a:t>
            </a:r>
            <a:r>
              <a:rPr sz="800" spc="-95" dirty="0">
                <a:latin typeface="Arial MT"/>
                <a:cs typeface="Arial MT"/>
              </a:rPr>
              <a:t>S</a:t>
            </a:r>
            <a:endParaRPr sz="800">
              <a:latin typeface="Arial MT"/>
              <a:cs typeface="Arial MT"/>
            </a:endParaRPr>
          </a:p>
          <a:p>
            <a:pPr marL="12700">
              <a:lnSpc>
                <a:spcPts val="880"/>
              </a:lnSpc>
            </a:pPr>
            <a:r>
              <a:rPr sz="800" spc="-125" dirty="0">
                <a:latin typeface="Arial MT"/>
                <a:cs typeface="Arial MT"/>
              </a:rPr>
              <a:t>PIMCO</a:t>
            </a:r>
            <a:r>
              <a:rPr sz="800" spc="-5" dirty="0">
                <a:latin typeface="Arial MT"/>
                <a:cs typeface="Arial MT"/>
              </a:rPr>
              <a:t> </a:t>
            </a:r>
            <a:r>
              <a:rPr sz="800" spc="-60" dirty="0">
                <a:latin typeface="Arial MT"/>
                <a:cs typeface="Arial MT"/>
              </a:rPr>
              <a:t>does</a:t>
            </a:r>
            <a:r>
              <a:rPr sz="800" spc="-70" dirty="0">
                <a:latin typeface="Arial MT"/>
                <a:cs typeface="Arial MT"/>
              </a:rPr>
              <a:t> </a:t>
            </a:r>
            <a:r>
              <a:rPr sz="800" spc="-50" dirty="0">
                <a:latin typeface="Arial MT"/>
                <a:cs typeface="Arial MT"/>
              </a:rPr>
              <a:t>not</a:t>
            </a:r>
            <a:r>
              <a:rPr sz="800" spc="-75" dirty="0">
                <a:latin typeface="Arial MT"/>
                <a:cs typeface="Arial MT"/>
              </a:rPr>
              <a:t> </a:t>
            </a:r>
            <a:r>
              <a:rPr sz="800" spc="-55" dirty="0">
                <a:latin typeface="Arial MT"/>
                <a:cs typeface="Arial MT"/>
              </a:rPr>
              <a:t>provide</a:t>
            </a:r>
            <a:r>
              <a:rPr sz="800" spc="-20" dirty="0">
                <a:latin typeface="Arial MT"/>
                <a:cs typeface="Arial MT"/>
              </a:rPr>
              <a:t> </a:t>
            </a:r>
            <a:r>
              <a:rPr sz="800" spc="-60" dirty="0">
                <a:latin typeface="Arial MT"/>
                <a:cs typeface="Arial MT"/>
              </a:rPr>
              <a:t>legal</a:t>
            </a:r>
            <a:r>
              <a:rPr sz="800" spc="-40" dirty="0">
                <a:latin typeface="Arial MT"/>
                <a:cs typeface="Arial MT"/>
              </a:rPr>
              <a:t> </a:t>
            </a:r>
            <a:r>
              <a:rPr sz="800" spc="-90" dirty="0">
                <a:latin typeface="Arial MT"/>
                <a:cs typeface="Arial MT"/>
              </a:rPr>
              <a:t>or</a:t>
            </a:r>
            <a:r>
              <a:rPr sz="800" spc="-35" dirty="0">
                <a:latin typeface="Arial MT"/>
                <a:cs typeface="Arial MT"/>
              </a:rPr>
              <a:t> </a:t>
            </a:r>
            <a:r>
              <a:rPr sz="800" spc="-65" dirty="0">
                <a:latin typeface="Arial MT"/>
                <a:cs typeface="Arial MT"/>
              </a:rPr>
              <a:t>tax</a:t>
            </a:r>
            <a:r>
              <a:rPr sz="800" spc="-70" dirty="0">
                <a:latin typeface="Arial MT"/>
                <a:cs typeface="Arial MT"/>
              </a:rPr>
              <a:t> </a:t>
            </a:r>
            <a:r>
              <a:rPr sz="800" spc="-65" dirty="0">
                <a:latin typeface="Arial MT"/>
                <a:cs typeface="Arial MT"/>
              </a:rPr>
              <a:t>advice.</a:t>
            </a:r>
            <a:r>
              <a:rPr sz="800" spc="-75" dirty="0">
                <a:latin typeface="Arial MT"/>
                <a:cs typeface="Arial MT"/>
              </a:rPr>
              <a:t> </a:t>
            </a:r>
            <a:r>
              <a:rPr sz="800" spc="-70" dirty="0">
                <a:latin typeface="Arial MT"/>
                <a:cs typeface="Arial MT"/>
              </a:rPr>
              <a:t>Please</a:t>
            </a:r>
            <a:r>
              <a:rPr sz="800" spc="-20" dirty="0">
                <a:latin typeface="Arial MT"/>
                <a:cs typeface="Arial MT"/>
              </a:rPr>
              <a:t> </a:t>
            </a:r>
            <a:r>
              <a:rPr sz="800" spc="-65" dirty="0">
                <a:latin typeface="Arial MT"/>
                <a:cs typeface="Arial MT"/>
              </a:rPr>
              <a:t>consult</a:t>
            </a:r>
            <a:r>
              <a:rPr sz="800" spc="-80" dirty="0">
                <a:latin typeface="Arial MT"/>
                <a:cs typeface="Arial MT"/>
              </a:rPr>
              <a:t> </a:t>
            </a:r>
            <a:r>
              <a:rPr sz="800" spc="-60" dirty="0">
                <a:latin typeface="Arial MT"/>
                <a:cs typeface="Arial MT"/>
              </a:rPr>
              <a:t>your</a:t>
            </a:r>
            <a:r>
              <a:rPr sz="800" spc="-120" dirty="0">
                <a:latin typeface="Arial MT"/>
                <a:cs typeface="Arial MT"/>
              </a:rPr>
              <a:t> </a:t>
            </a:r>
            <a:r>
              <a:rPr sz="800" spc="-65" dirty="0">
                <a:latin typeface="Arial MT"/>
                <a:cs typeface="Arial MT"/>
              </a:rPr>
              <a:t>tax</a:t>
            </a:r>
            <a:r>
              <a:rPr sz="800" spc="20" dirty="0">
                <a:latin typeface="Arial MT"/>
                <a:cs typeface="Arial MT"/>
              </a:rPr>
              <a:t> </a:t>
            </a:r>
            <a:r>
              <a:rPr sz="800" spc="-80" dirty="0">
                <a:latin typeface="Arial MT"/>
                <a:cs typeface="Arial MT"/>
              </a:rPr>
              <a:t>and/or</a:t>
            </a:r>
            <a:r>
              <a:rPr sz="800" spc="-35" dirty="0">
                <a:latin typeface="Arial MT"/>
                <a:cs typeface="Arial MT"/>
              </a:rPr>
              <a:t> </a:t>
            </a:r>
            <a:r>
              <a:rPr sz="800" spc="-60" dirty="0">
                <a:latin typeface="Arial MT"/>
                <a:cs typeface="Arial MT"/>
              </a:rPr>
              <a:t>legal</a:t>
            </a:r>
            <a:r>
              <a:rPr sz="800" spc="-40" dirty="0">
                <a:latin typeface="Arial MT"/>
                <a:cs typeface="Arial MT"/>
              </a:rPr>
              <a:t> </a:t>
            </a:r>
            <a:r>
              <a:rPr sz="800" spc="-80" dirty="0">
                <a:latin typeface="Arial MT"/>
                <a:cs typeface="Arial MT"/>
              </a:rPr>
              <a:t>counsel</a:t>
            </a:r>
            <a:r>
              <a:rPr sz="800" spc="-45" dirty="0">
                <a:latin typeface="Arial MT"/>
                <a:cs typeface="Arial MT"/>
              </a:rPr>
              <a:t> </a:t>
            </a:r>
            <a:r>
              <a:rPr sz="800" spc="-55" dirty="0">
                <a:latin typeface="Arial MT"/>
                <a:cs typeface="Arial MT"/>
              </a:rPr>
              <a:t>for</a:t>
            </a:r>
            <a:r>
              <a:rPr sz="800" spc="-35" dirty="0">
                <a:latin typeface="Arial MT"/>
                <a:cs typeface="Arial MT"/>
              </a:rPr>
              <a:t> </a:t>
            </a:r>
            <a:r>
              <a:rPr sz="800" spc="-60" dirty="0">
                <a:latin typeface="Arial MT"/>
                <a:cs typeface="Arial MT"/>
              </a:rPr>
              <a:t>specific</a:t>
            </a:r>
            <a:r>
              <a:rPr sz="800" spc="-65" dirty="0">
                <a:latin typeface="Arial MT"/>
                <a:cs typeface="Arial MT"/>
              </a:rPr>
              <a:t> tax </a:t>
            </a:r>
            <a:r>
              <a:rPr sz="800" spc="-50" dirty="0">
                <a:latin typeface="Arial MT"/>
                <a:cs typeface="Arial MT"/>
              </a:rPr>
              <a:t>or</a:t>
            </a:r>
            <a:r>
              <a:rPr sz="800" spc="-35" dirty="0">
                <a:latin typeface="Arial MT"/>
                <a:cs typeface="Arial MT"/>
              </a:rPr>
              <a:t> </a:t>
            </a:r>
            <a:r>
              <a:rPr sz="800" spc="-75" dirty="0">
                <a:latin typeface="Arial MT"/>
                <a:cs typeface="Arial MT"/>
              </a:rPr>
              <a:t>legal</a:t>
            </a:r>
            <a:r>
              <a:rPr sz="800" spc="-45" dirty="0">
                <a:latin typeface="Arial MT"/>
                <a:cs typeface="Arial MT"/>
              </a:rPr>
              <a:t> </a:t>
            </a:r>
            <a:r>
              <a:rPr sz="800" spc="-65" dirty="0">
                <a:latin typeface="Arial MT"/>
                <a:cs typeface="Arial MT"/>
              </a:rPr>
              <a:t>questions </a:t>
            </a:r>
            <a:r>
              <a:rPr sz="800" spc="-90" dirty="0">
                <a:latin typeface="Arial MT"/>
                <a:cs typeface="Arial MT"/>
              </a:rPr>
              <a:t>and</a:t>
            </a:r>
            <a:r>
              <a:rPr sz="800" spc="-20" dirty="0">
                <a:latin typeface="Arial MT"/>
                <a:cs typeface="Arial MT"/>
              </a:rPr>
              <a:t> </a:t>
            </a:r>
            <a:r>
              <a:rPr sz="800" spc="-85" dirty="0">
                <a:latin typeface="Arial MT"/>
                <a:cs typeface="Arial MT"/>
              </a:rPr>
              <a:t>co</a:t>
            </a:r>
            <a:r>
              <a:rPr sz="800" spc="-100" dirty="0">
                <a:latin typeface="Arial MT"/>
                <a:cs typeface="Arial MT"/>
              </a:rPr>
              <a:t> </a:t>
            </a:r>
            <a:r>
              <a:rPr sz="800" spc="-85" dirty="0">
                <a:latin typeface="Arial MT"/>
                <a:cs typeface="Arial MT"/>
              </a:rPr>
              <a:t>ncerns</a:t>
            </a:r>
            <a:endParaRPr sz="800">
              <a:latin typeface="Arial MT"/>
              <a:cs typeface="Arial MT"/>
            </a:endParaRPr>
          </a:p>
        </p:txBody>
      </p:sp>
      <p:sp>
        <p:nvSpPr>
          <p:cNvPr id="4" name="object 4"/>
          <p:cNvSpPr txBox="1"/>
          <p:nvPr/>
        </p:nvSpPr>
        <p:spPr>
          <a:xfrm>
            <a:off x="304800" y="1676400"/>
            <a:ext cx="9448800" cy="2286000"/>
          </a:xfrm>
          <a:prstGeom prst="rect">
            <a:avLst/>
          </a:prstGeom>
          <a:solidFill>
            <a:srgbClr val="F1F1F1"/>
          </a:solidFill>
        </p:spPr>
        <p:txBody>
          <a:bodyPr vert="horz" wrap="square" lIns="0" tIns="80645" rIns="0" bIns="0" rtlCol="0">
            <a:spAutoFit/>
          </a:bodyPr>
          <a:lstStyle/>
          <a:p>
            <a:pPr marL="271780" indent="-183515">
              <a:lnSpc>
                <a:spcPct val="100000"/>
              </a:lnSpc>
              <a:spcBef>
                <a:spcPts val="635"/>
              </a:spcBef>
              <a:buChar char="•"/>
              <a:tabLst>
                <a:tab pos="271780" algn="l"/>
              </a:tabLst>
            </a:pPr>
            <a:r>
              <a:rPr sz="1600" spc="-60" dirty="0">
                <a:latin typeface="Arial MT"/>
                <a:cs typeface="Arial MT"/>
              </a:rPr>
              <a:t>Technique</a:t>
            </a:r>
            <a:r>
              <a:rPr sz="1600" spc="-35" dirty="0">
                <a:latin typeface="Arial MT"/>
                <a:cs typeface="Arial MT"/>
              </a:rPr>
              <a:t> </a:t>
            </a:r>
            <a:r>
              <a:rPr sz="1600" spc="5" dirty="0">
                <a:latin typeface="Arial MT"/>
                <a:cs typeface="Arial MT"/>
              </a:rPr>
              <a:t>for</a:t>
            </a:r>
            <a:r>
              <a:rPr sz="1600" spc="-20" dirty="0">
                <a:latin typeface="Arial MT"/>
                <a:cs typeface="Arial MT"/>
              </a:rPr>
              <a:t> </a:t>
            </a:r>
            <a:r>
              <a:rPr sz="1600" spc="-40" dirty="0">
                <a:latin typeface="Arial MT"/>
                <a:cs typeface="Arial MT"/>
              </a:rPr>
              <a:t>high</a:t>
            </a:r>
            <a:r>
              <a:rPr sz="1600" spc="100" dirty="0">
                <a:latin typeface="Arial MT"/>
                <a:cs typeface="Arial MT"/>
              </a:rPr>
              <a:t> </a:t>
            </a:r>
            <a:r>
              <a:rPr sz="1600" spc="-35" dirty="0">
                <a:latin typeface="Arial MT"/>
                <a:cs typeface="Arial MT"/>
              </a:rPr>
              <a:t>income</a:t>
            </a:r>
            <a:r>
              <a:rPr sz="1600" spc="185" dirty="0">
                <a:latin typeface="Arial MT"/>
                <a:cs typeface="Arial MT"/>
              </a:rPr>
              <a:t> </a:t>
            </a:r>
            <a:r>
              <a:rPr sz="1600" spc="-15" dirty="0">
                <a:latin typeface="Arial MT"/>
                <a:cs typeface="Arial MT"/>
              </a:rPr>
              <a:t>earners</a:t>
            </a:r>
            <a:r>
              <a:rPr sz="1600" spc="35" dirty="0">
                <a:latin typeface="Arial MT"/>
                <a:cs typeface="Arial MT"/>
              </a:rPr>
              <a:t> </a:t>
            </a:r>
            <a:r>
              <a:rPr sz="1600" spc="15" dirty="0">
                <a:latin typeface="Arial MT"/>
                <a:cs typeface="Arial MT"/>
              </a:rPr>
              <a:t>to</a:t>
            </a:r>
            <a:r>
              <a:rPr sz="1600" spc="20" dirty="0">
                <a:latin typeface="Arial MT"/>
                <a:cs typeface="Arial MT"/>
              </a:rPr>
              <a:t> </a:t>
            </a:r>
            <a:r>
              <a:rPr sz="1600" spc="-40" dirty="0">
                <a:latin typeface="Arial MT"/>
                <a:cs typeface="Arial MT"/>
              </a:rPr>
              <a:t>fund</a:t>
            </a:r>
            <a:r>
              <a:rPr sz="1600" spc="105" dirty="0">
                <a:latin typeface="Arial MT"/>
                <a:cs typeface="Arial MT"/>
              </a:rPr>
              <a:t> </a:t>
            </a:r>
            <a:r>
              <a:rPr sz="1600" spc="-5" dirty="0">
                <a:latin typeface="Arial MT"/>
                <a:cs typeface="Arial MT"/>
              </a:rPr>
              <a:t>Roth</a:t>
            </a:r>
            <a:r>
              <a:rPr sz="1600" spc="20" dirty="0">
                <a:latin typeface="Arial MT"/>
                <a:cs typeface="Arial MT"/>
              </a:rPr>
              <a:t> </a:t>
            </a:r>
            <a:r>
              <a:rPr sz="1600" spc="-5" dirty="0">
                <a:latin typeface="Arial MT"/>
                <a:cs typeface="Arial MT"/>
              </a:rPr>
              <a:t>IRA</a:t>
            </a:r>
            <a:r>
              <a:rPr sz="1600" spc="-75" dirty="0">
                <a:latin typeface="Arial MT"/>
                <a:cs typeface="Arial MT"/>
              </a:rPr>
              <a:t> </a:t>
            </a:r>
            <a:r>
              <a:rPr sz="1600" spc="-30" dirty="0">
                <a:latin typeface="Arial MT"/>
                <a:cs typeface="Arial MT"/>
              </a:rPr>
              <a:t>while</a:t>
            </a:r>
            <a:r>
              <a:rPr sz="1600" spc="105" dirty="0">
                <a:latin typeface="Arial MT"/>
                <a:cs typeface="Arial MT"/>
              </a:rPr>
              <a:t> </a:t>
            </a:r>
            <a:r>
              <a:rPr sz="1600" spc="-40" dirty="0">
                <a:latin typeface="Arial MT"/>
                <a:cs typeface="Arial MT"/>
              </a:rPr>
              <a:t>avoiding</a:t>
            </a:r>
            <a:r>
              <a:rPr sz="1600" spc="265" dirty="0">
                <a:latin typeface="Arial MT"/>
                <a:cs typeface="Arial MT"/>
              </a:rPr>
              <a:t> </a:t>
            </a:r>
            <a:r>
              <a:rPr sz="1600" spc="-35" dirty="0">
                <a:latin typeface="Arial MT"/>
                <a:cs typeface="Arial MT"/>
              </a:rPr>
              <a:t>income</a:t>
            </a:r>
            <a:r>
              <a:rPr sz="1600" spc="180" dirty="0">
                <a:latin typeface="Arial MT"/>
                <a:cs typeface="Arial MT"/>
              </a:rPr>
              <a:t> </a:t>
            </a:r>
            <a:r>
              <a:rPr sz="1600" spc="-25" dirty="0">
                <a:latin typeface="Arial MT"/>
                <a:cs typeface="Arial MT"/>
              </a:rPr>
              <a:t>limits</a:t>
            </a:r>
            <a:endParaRPr sz="1600">
              <a:latin typeface="Arial MT"/>
              <a:cs typeface="Arial MT"/>
            </a:endParaRPr>
          </a:p>
          <a:p>
            <a:pPr marL="271780" indent="-183515">
              <a:lnSpc>
                <a:spcPct val="100000"/>
              </a:lnSpc>
              <a:spcBef>
                <a:spcPts val="640"/>
              </a:spcBef>
              <a:buChar char="•"/>
              <a:tabLst>
                <a:tab pos="271780" algn="l"/>
              </a:tabLst>
            </a:pPr>
            <a:r>
              <a:rPr sz="1600" spc="-25" dirty="0">
                <a:latin typeface="Arial MT"/>
                <a:cs typeface="Arial MT"/>
              </a:rPr>
              <a:t>Suitable</a:t>
            </a:r>
            <a:r>
              <a:rPr sz="1600" spc="170" dirty="0">
                <a:latin typeface="Arial MT"/>
                <a:cs typeface="Arial MT"/>
              </a:rPr>
              <a:t> </a:t>
            </a:r>
            <a:r>
              <a:rPr sz="1600" spc="5" dirty="0">
                <a:latin typeface="Arial MT"/>
                <a:cs typeface="Arial MT"/>
              </a:rPr>
              <a:t>for</a:t>
            </a:r>
            <a:r>
              <a:rPr sz="1600" spc="-25" dirty="0">
                <a:latin typeface="Arial MT"/>
                <a:cs typeface="Arial MT"/>
              </a:rPr>
              <a:t> </a:t>
            </a:r>
            <a:r>
              <a:rPr sz="1600" spc="5" dirty="0">
                <a:latin typeface="Arial MT"/>
                <a:cs typeface="Arial MT"/>
              </a:rPr>
              <a:t>MAGI</a:t>
            </a:r>
            <a:r>
              <a:rPr sz="1600" spc="-20" dirty="0">
                <a:latin typeface="Arial MT"/>
                <a:cs typeface="Arial MT"/>
              </a:rPr>
              <a:t> </a:t>
            </a:r>
            <a:r>
              <a:rPr sz="1600" spc="-25" dirty="0">
                <a:latin typeface="Arial MT"/>
                <a:cs typeface="Arial MT"/>
              </a:rPr>
              <a:t>above</a:t>
            </a:r>
            <a:r>
              <a:rPr sz="1600" spc="95" dirty="0">
                <a:latin typeface="Arial MT"/>
                <a:cs typeface="Arial MT"/>
              </a:rPr>
              <a:t> </a:t>
            </a:r>
            <a:r>
              <a:rPr sz="1600" spc="-10" dirty="0">
                <a:latin typeface="Arial MT"/>
                <a:cs typeface="Arial MT"/>
              </a:rPr>
              <a:t>$228,000</a:t>
            </a:r>
            <a:r>
              <a:rPr sz="1600" spc="-65" dirty="0">
                <a:latin typeface="Arial MT"/>
                <a:cs typeface="Arial MT"/>
              </a:rPr>
              <a:t> </a:t>
            </a:r>
            <a:r>
              <a:rPr sz="1600" spc="-5" dirty="0">
                <a:latin typeface="Arial MT"/>
                <a:cs typeface="Arial MT"/>
              </a:rPr>
              <a:t>(2023</a:t>
            </a:r>
            <a:r>
              <a:rPr sz="1600" spc="15" dirty="0">
                <a:latin typeface="Arial MT"/>
                <a:cs typeface="Arial MT"/>
              </a:rPr>
              <a:t> </a:t>
            </a:r>
            <a:r>
              <a:rPr sz="1600" spc="-5" dirty="0">
                <a:latin typeface="Arial MT"/>
                <a:cs typeface="Arial MT"/>
              </a:rPr>
              <a:t>Roth</a:t>
            </a:r>
            <a:r>
              <a:rPr sz="1600" spc="15" dirty="0">
                <a:latin typeface="Arial MT"/>
                <a:cs typeface="Arial MT"/>
              </a:rPr>
              <a:t> </a:t>
            </a:r>
            <a:r>
              <a:rPr sz="1600" spc="-25" dirty="0">
                <a:latin typeface="Arial MT"/>
                <a:cs typeface="Arial MT"/>
              </a:rPr>
              <a:t>limit)</a:t>
            </a:r>
            <a:endParaRPr sz="1600">
              <a:latin typeface="Arial MT"/>
              <a:cs typeface="Arial MT"/>
            </a:endParaRPr>
          </a:p>
          <a:p>
            <a:pPr marL="271780" indent="-183515">
              <a:lnSpc>
                <a:spcPct val="100000"/>
              </a:lnSpc>
              <a:spcBef>
                <a:spcPts val="565"/>
              </a:spcBef>
              <a:buChar char="•"/>
              <a:tabLst>
                <a:tab pos="271780" algn="l"/>
              </a:tabLst>
            </a:pPr>
            <a:r>
              <a:rPr sz="1600" spc="-20" dirty="0">
                <a:latin typeface="Arial MT"/>
                <a:cs typeface="Arial MT"/>
              </a:rPr>
              <a:t>Investor</a:t>
            </a:r>
            <a:r>
              <a:rPr sz="1600" spc="140" dirty="0">
                <a:latin typeface="Arial MT"/>
                <a:cs typeface="Arial MT"/>
              </a:rPr>
              <a:t> </a:t>
            </a:r>
            <a:r>
              <a:rPr sz="1600" spc="-35" dirty="0">
                <a:latin typeface="Arial MT"/>
                <a:cs typeface="Arial MT"/>
              </a:rPr>
              <a:t>funds</a:t>
            </a:r>
            <a:r>
              <a:rPr sz="1600" spc="114" dirty="0">
                <a:latin typeface="Arial MT"/>
                <a:cs typeface="Arial MT"/>
              </a:rPr>
              <a:t> </a:t>
            </a:r>
            <a:r>
              <a:rPr sz="1600" spc="-25" dirty="0">
                <a:latin typeface="Arial MT"/>
                <a:cs typeface="Arial MT"/>
              </a:rPr>
              <a:t>non-deductible</a:t>
            </a:r>
            <a:r>
              <a:rPr sz="1600" spc="350" dirty="0">
                <a:latin typeface="Arial MT"/>
                <a:cs typeface="Arial MT"/>
              </a:rPr>
              <a:t> </a:t>
            </a:r>
            <a:r>
              <a:rPr sz="1600" spc="-5" dirty="0">
                <a:latin typeface="Arial MT"/>
                <a:cs typeface="Arial MT"/>
              </a:rPr>
              <a:t>IRA</a:t>
            </a:r>
            <a:r>
              <a:rPr sz="1600" spc="-70" dirty="0">
                <a:latin typeface="Arial MT"/>
                <a:cs typeface="Arial MT"/>
              </a:rPr>
              <a:t> </a:t>
            </a:r>
            <a:r>
              <a:rPr sz="1600" spc="-35" dirty="0">
                <a:latin typeface="Arial MT"/>
                <a:cs typeface="Arial MT"/>
              </a:rPr>
              <a:t>and</a:t>
            </a:r>
            <a:r>
              <a:rPr sz="1600" spc="110" dirty="0">
                <a:latin typeface="Arial MT"/>
                <a:cs typeface="Arial MT"/>
              </a:rPr>
              <a:t> </a:t>
            </a:r>
            <a:r>
              <a:rPr sz="1600" spc="-5" dirty="0">
                <a:latin typeface="Arial MT"/>
                <a:cs typeface="Arial MT"/>
              </a:rPr>
              <a:t>elects</a:t>
            </a:r>
            <a:r>
              <a:rPr sz="1600" spc="-40" dirty="0">
                <a:latin typeface="Arial MT"/>
                <a:cs typeface="Arial MT"/>
              </a:rPr>
              <a:t> </a:t>
            </a:r>
            <a:r>
              <a:rPr sz="1600" spc="-20" dirty="0">
                <a:latin typeface="Arial MT"/>
                <a:cs typeface="Arial MT"/>
              </a:rPr>
              <a:t>immediate</a:t>
            </a:r>
            <a:r>
              <a:rPr sz="1600" spc="190" dirty="0">
                <a:latin typeface="Arial MT"/>
                <a:cs typeface="Arial MT"/>
              </a:rPr>
              <a:t> </a:t>
            </a:r>
            <a:r>
              <a:rPr sz="1600" spc="-25" dirty="0">
                <a:latin typeface="Arial MT"/>
                <a:cs typeface="Arial MT"/>
              </a:rPr>
              <a:t>conversion</a:t>
            </a:r>
            <a:r>
              <a:rPr sz="1600" spc="195" dirty="0">
                <a:latin typeface="Arial MT"/>
                <a:cs typeface="Arial MT"/>
              </a:rPr>
              <a:t> </a:t>
            </a:r>
            <a:r>
              <a:rPr sz="1600" spc="-25" dirty="0">
                <a:latin typeface="Arial MT"/>
                <a:cs typeface="Arial MT"/>
              </a:rPr>
              <a:t>into</a:t>
            </a:r>
            <a:r>
              <a:rPr sz="1600" spc="110" dirty="0">
                <a:latin typeface="Arial MT"/>
                <a:cs typeface="Arial MT"/>
              </a:rPr>
              <a:t> </a:t>
            </a:r>
            <a:r>
              <a:rPr sz="1600" spc="-5" dirty="0">
                <a:latin typeface="Arial MT"/>
                <a:cs typeface="Arial MT"/>
              </a:rPr>
              <a:t>Roth</a:t>
            </a:r>
            <a:r>
              <a:rPr sz="1600" spc="30" dirty="0">
                <a:latin typeface="Arial MT"/>
                <a:cs typeface="Arial MT"/>
              </a:rPr>
              <a:t> </a:t>
            </a:r>
            <a:r>
              <a:rPr sz="1600" spc="-5" dirty="0">
                <a:latin typeface="Arial MT"/>
                <a:cs typeface="Arial MT"/>
              </a:rPr>
              <a:t>IRA</a:t>
            </a:r>
            <a:r>
              <a:rPr sz="1600" spc="-70" dirty="0">
                <a:latin typeface="Arial MT"/>
                <a:cs typeface="Arial MT"/>
              </a:rPr>
              <a:t> </a:t>
            </a:r>
            <a:r>
              <a:rPr sz="1600" dirty="0">
                <a:latin typeface="Arial MT"/>
                <a:cs typeface="Arial MT"/>
              </a:rPr>
              <a:t>($6,500</a:t>
            </a:r>
            <a:r>
              <a:rPr sz="1600" spc="-120" dirty="0">
                <a:latin typeface="Arial MT"/>
                <a:cs typeface="Arial MT"/>
              </a:rPr>
              <a:t> </a:t>
            </a:r>
            <a:r>
              <a:rPr sz="1600" spc="-20" dirty="0">
                <a:latin typeface="Arial MT"/>
                <a:cs typeface="Arial MT"/>
              </a:rPr>
              <a:t>in</a:t>
            </a:r>
            <a:r>
              <a:rPr sz="1600" spc="30" dirty="0">
                <a:latin typeface="Arial MT"/>
                <a:cs typeface="Arial MT"/>
              </a:rPr>
              <a:t> </a:t>
            </a:r>
            <a:r>
              <a:rPr sz="1600" spc="-10" dirty="0">
                <a:latin typeface="Arial MT"/>
                <a:cs typeface="Arial MT"/>
              </a:rPr>
              <a:t>2023)</a:t>
            </a:r>
            <a:endParaRPr sz="1600">
              <a:latin typeface="Arial MT"/>
              <a:cs typeface="Arial MT"/>
            </a:endParaRPr>
          </a:p>
          <a:p>
            <a:pPr marL="271780" marR="370840" indent="-183515">
              <a:lnSpc>
                <a:spcPct val="100000"/>
              </a:lnSpc>
              <a:spcBef>
                <a:spcPts val="645"/>
              </a:spcBef>
              <a:buChar char="•"/>
              <a:tabLst>
                <a:tab pos="271780" algn="l"/>
              </a:tabLst>
            </a:pPr>
            <a:r>
              <a:rPr sz="1600" spc="-50" dirty="0">
                <a:latin typeface="Arial MT"/>
                <a:cs typeface="Arial MT"/>
              </a:rPr>
              <a:t>Unlike</a:t>
            </a:r>
            <a:r>
              <a:rPr sz="1600" spc="-45" dirty="0">
                <a:latin typeface="Arial MT"/>
                <a:cs typeface="Arial MT"/>
              </a:rPr>
              <a:t> </a:t>
            </a:r>
            <a:r>
              <a:rPr sz="1600" dirty="0">
                <a:latin typeface="Arial MT"/>
                <a:cs typeface="Arial MT"/>
              </a:rPr>
              <a:t>a </a:t>
            </a:r>
            <a:r>
              <a:rPr sz="1600" spc="-5" dirty="0">
                <a:latin typeface="Arial MT"/>
                <a:cs typeface="Arial MT"/>
              </a:rPr>
              <a:t>typical Roth </a:t>
            </a:r>
            <a:r>
              <a:rPr sz="1600" spc="-30" dirty="0">
                <a:latin typeface="Arial MT"/>
                <a:cs typeface="Arial MT"/>
              </a:rPr>
              <a:t>conversion,</a:t>
            </a:r>
            <a:r>
              <a:rPr sz="1600" spc="-25" dirty="0">
                <a:latin typeface="Arial MT"/>
                <a:cs typeface="Arial MT"/>
              </a:rPr>
              <a:t> </a:t>
            </a:r>
            <a:r>
              <a:rPr sz="1600" spc="-50" dirty="0">
                <a:latin typeface="Arial MT"/>
                <a:cs typeface="Arial MT"/>
              </a:rPr>
              <a:t>no</a:t>
            </a:r>
            <a:r>
              <a:rPr sz="1600" spc="-45" dirty="0">
                <a:latin typeface="Arial MT"/>
                <a:cs typeface="Arial MT"/>
              </a:rPr>
              <a:t> </a:t>
            </a:r>
            <a:r>
              <a:rPr sz="1600" spc="-10" dirty="0">
                <a:latin typeface="Arial MT"/>
                <a:cs typeface="Arial MT"/>
              </a:rPr>
              <a:t>or little </a:t>
            </a:r>
            <a:r>
              <a:rPr sz="1600" spc="5" dirty="0">
                <a:latin typeface="Arial MT"/>
                <a:cs typeface="Arial MT"/>
              </a:rPr>
              <a:t>tax </a:t>
            </a:r>
            <a:r>
              <a:rPr sz="1600" spc="-40" dirty="0">
                <a:latin typeface="Arial MT"/>
                <a:cs typeface="Arial MT"/>
              </a:rPr>
              <a:t>due </a:t>
            </a:r>
            <a:r>
              <a:rPr sz="1600" spc="-10" dirty="0">
                <a:latin typeface="Arial MT"/>
                <a:cs typeface="Arial MT"/>
              </a:rPr>
              <a:t>on </a:t>
            </a:r>
            <a:r>
              <a:rPr sz="1600" spc="15" dirty="0">
                <a:latin typeface="Arial MT"/>
                <a:cs typeface="Arial MT"/>
              </a:rPr>
              <a:t>after-tax </a:t>
            </a:r>
            <a:r>
              <a:rPr sz="1600" spc="-25" dirty="0">
                <a:latin typeface="Arial MT"/>
                <a:cs typeface="Arial MT"/>
              </a:rPr>
              <a:t>contributions,</a:t>
            </a:r>
            <a:r>
              <a:rPr sz="1600" spc="-20" dirty="0">
                <a:latin typeface="Arial MT"/>
                <a:cs typeface="Arial MT"/>
              </a:rPr>
              <a:t> </a:t>
            </a:r>
            <a:r>
              <a:rPr sz="1600" spc="-40" dirty="0">
                <a:latin typeface="Arial MT"/>
                <a:cs typeface="Arial MT"/>
              </a:rPr>
              <a:t>but </a:t>
            </a:r>
            <a:r>
              <a:rPr sz="1600" spc="-25" dirty="0">
                <a:latin typeface="Arial MT"/>
                <a:cs typeface="Arial MT"/>
              </a:rPr>
              <a:t>the </a:t>
            </a:r>
            <a:r>
              <a:rPr sz="1600" spc="5" dirty="0">
                <a:latin typeface="Arial MT"/>
                <a:cs typeface="Arial MT"/>
              </a:rPr>
              <a:t>pro-rata </a:t>
            </a:r>
            <a:r>
              <a:rPr sz="1600" spc="-30" dirty="0">
                <a:latin typeface="Arial MT"/>
                <a:cs typeface="Arial MT"/>
              </a:rPr>
              <a:t>rule </a:t>
            </a:r>
            <a:r>
              <a:rPr sz="1600" spc="-430" dirty="0">
                <a:latin typeface="Arial MT"/>
                <a:cs typeface="Arial MT"/>
              </a:rPr>
              <a:t> </a:t>
            </a:r>
            <a:r>
              <a:rPr sz="1600" spc="-25" dirty="0">
                <a:latin typeface="Arial MT"/>
                <a:cs typeface="Arial MT"/>
              </a:rPr>
              <a:t>may</a:t>
            </a:r>
            <a:r>
              <a:rPr sz="1600" spc="35" dirty="0">
                <a:latin typeface="Arial MT"/>
                <a:cs typeface="Arial MT"/>
              </a:rPr>
              <a:t> </a:t>
            </a:r>
            <a:r>
              <a:rPr sz="1600" spc="-15" dirty="0">
                <a:latin typeface="Arial MT"/>
                <a:cs typeface="Arial MT"/>
              </a:rPr>
              <a:t>produce</a:t>
            </a:r>
            <a:r>
              <a:rPr sz="1600" spc="105" dirty="0">
                <a:latin typeface="Arial MT"/>
                <a:cs typeface="Arial MT"/>
              </a:rPr>
              <a:t> </a:t>
            </a:r>
            <a:r>
              <a:rPr sz="1600" dirty="0">
                <a:latin typeface="Arial MT"/>
                <a:cs typeface="Arial MT"/>
              </a:rPr>
              <a:t>a</a:t>
            </a:r>
            <a:r>
              <a:rPr sz="1600" spc="25" dirty="0">
                <a:latin typeface="Arial MT"/>
                <a:cs typeface="Arial MT"/>
              </a:rPr>
              <a:t> </a:t>
            </a:r>
            <a:r>
              <a:rPr sz="1600" spc="5" dirty="0">
                <a:latin typeface="Arial MT"/>
                <a:cs typeface="Arial MT"/>
              </a:rPr>
              <a:t>tax</a:t>
            </a:r>
            <a:r>
              <a:rPr sz="1600" spc="-45" dirty="0">
                <a:latin typeface="Arial MT"/>
                <a:cs typeface="Arial MT"/>
              </a:rPr>
              <a:t> </a:t>
            </a:r>
            <a:r>
              <a:rPr sz="1600" spc="-30" dirty="0">
                <a:latin typeface="Arial MT"/>
                <a:cs typeface="Arial MT"/>
              </a:rPr>
              <a:t>consequence</a:t>
            </a:r>
            <a:r>
              <a:rPr sz="1600" spc="345" dirty="0">
                <a:latin typeface="Arial MT"/>
                <a:cs typeface="Arial MT"/>
              </a:rPr>
              <a:t> </a:t>
            </a:r>
            <a:r>
              <a:rPr sz="1600" spc="5" dirty="0">
                <a:latin typeface="Arial MT"/>
                <a:cs typeface="Arial MT"/>
              </a:rPr>
              <a:t>for</a:t>
            </a:r>
            <a:r>
              <a:rPr sz="1600" spc="-20" dirty="0">
                <a:latin typeface="Arial MT"/>
                <a:cs typeface="Arial MT"/>
              </a:rPr>
              <a:t> </a:t>
            </a:r>
            <a:r>
              <a:rPr sz="1600" spc="-30" dirty="0">
                <a:latin typeface="Arial MT"/>
                <a:cs typeface="Arial MT"/>
              </a:rPr>
              <a:t>existing</a:t>
            </a:r>
            <a:r>
              <a:rPr sz="1600" spc="185" dirty="0">
                <a:latin typeface="Arial MT"/>
                <a:cs typeface="Arial MT"/>
              </a:rPr>
              <a:t> </a:t>
            </a:r>
            <a:r>
              <a:rPr sz="1600" spc="-5" dirty="0">
                <a:latin typeface="Arial MT"/>
                <a:cs typeface="Arial MT"/>
              </a:rPr>
              <a:t>IRA</a:t>
            </a:r>
            <a:r>
              <a:rPr sz="1600" spc="-75" dirty="0">
                <a:latin typeface="Arial MT"/>
                <a:cs typeface="Arial MT"/>
              </a:rPr>
              <a:t> </a:t>
            </a:r>
            <a:r>
              <a:rPr sz="1600" spc="-25" dirty="0">
                <a:latin typeface="Arial MT"/>
                <a:cs typeface="Arial MT"/>
              </a:rPr>
              <a:t>balances</a:t>
            </a:r>
            <a:endParaRPr sz="1600">
              <a:latin typeface="Arial MT"/>
              <a:cs typeface="Arial MT"/>
            </a:endParaRPr>
          </a:p>
          <a:p>
            <a:pPr marL="271780" indent="-183515">
              <a:lnSpc>
                <a:spcPct val="100000"/>
              </a:lnSpc>
              <a:spcBef>
                <a:spcPts val="565"/>
              </a:spcBef>
              <a:buChar char="•"/>
              <a:tabLst>
                <a:tab pos="271780" algn="l"/>
              </a:tabLst>
            </a:pPr>
            <a:r>
              <a:rPr sz="1600" spc="-20" dirty="0">
                <a:latin typeface="Arial MT"/>
                <a:cs typeface="Arial MT"/>
              </a:rPr>
              <a:t>Also</a:t>
            </a:r>
            <a:r>
              <a:rPr sz="1600" spc="25" dirty="0">
                <a:latin typeface="Arial MT"/>
                <a:cs typeface="Arial MT"/>
              </a:rPr>
              <a:t> </a:t>
            </a:r>
            <a:r>
              <a:rPr sz="1600" spc="-30" dirty="0">
                <a:latin typeface="Arial MT"/>
                <a:cs typeface="Arial MT"/>
              </a:rPr>
              <a:t>available</a:t>
            </a:r>
            <a:r>
              <a:rPr sz="1600" spc="275" dirty="0">
                <a:latin typeface="Arial MT"/>
                <a:cs typeface="Arial MT"/>
              </a:rPr>
              <a:t> </a:t>
            </a:r>
            <a:r>
              <a:rPr sz="1600" spc="5" dirty="0">
                <a:latin typeface="Arial MT"/>
                <a:cs typeface="Arial MT"/>
              </a:rPr>
              <a:t>for</a:t>
            </a:r>
            <a:r>
              <a:rPr sz="1600" spc="-10" dirty="0">
                <a:latin typeface="Arial MT"/>
                <a:cs typeface="Arial MT"/>
              </a:rPr>
              <a:t> </a:t>
            </a:r>
            <a:r>
              <a:rPr sz="1600" spc="10" dirty="0">
                <a:latin typeface="Arial MT"/>
                <a:cs typeface="Arial MT"/>
              </a:rPr>
              <a:t>after-tax</a:t>
            </a:r>
            <a:r>
              <a:rPr sz="1600" spc="-114" dirty="0">
                <a:latin typeface="Arial MT"/>
                <a:cs typeface="Arial MT"/>
              </a:rPr>
              <a:t> </a:t>
            </a:r>
            <a:r>
              <a:rPr sz="1600" spc="-25" dirty="0">
                <a:latin typeface="Arial MT"/>
                <a:cs typeface="Arial MT"/>
              </a:rPr>
              <a:t>contributions</a:t>
            </a:r>
            <a:r>
              <a:rPr sz="1600" spc="290" dirty="0">
                <a:latin typeface="Arial MT"/>
                <a:cs typeface="Arial MT"/>
              </a:rPr>
              <a:t> </a:t>
            </a:r>
            <a:r>
              <a:rPr sz="1600" spc="15" dirty="0">
                <a:latin typeface="Arial MT"/>
                <a:cs typeface="Arial MT"/>
              </a:rPr>
              <a:t>to</a:t>
            </a:r>
            <a:r>
              <a:rPr sz="1600" spc="-50" dirty="0">
                <a:latin typeface="Arial MT"/>
                <a:cs typeface="Arial MT"/>
              </a:rPr>
              <a:t> </a:t>
            </a:r>
            <a:r>
              <a:rPr sz="1600" dirty="0">
                <a:latin typeface="Arial MT"/>
                <a:cs typeface="Arial MT"/>
              </a:rPr>
              <a:t>401(k)</a:t>
            </a:r>
            <a:r>
              <a:rPr sz="1600" spc="-5" dirty="0">
                <a:latin typeface="Arial MT"/>
                <a:cs typeface="Arial MT"/>
              </a:rPr>
              <a:t> </a:t>
            </a:r>
            <a:r>
              <a:rPr sz="1600" spc="-25" dirty="0">
                <a:latin typeface="Arial MT"/>
                <a:cs typeface="Arial MT"/>
              </a:rPr>
              <a:t>plans,</a:t>
            </a:r>
            <a:r>
              <a:rPr sz="1600" spc="165" dirty="0">
                <a:latin typeface="Arial MT"/>
                <a:cs typeface="Arial MT"/>
              </a:rPr>
              <a:t> </a:t>
            </a:r>
            <a:r>
              <a:rPr sz="1600" spc="-10" dirty="0">
                <a:latin typeface="Arial MT"/>
                <a:cs typeface="Arial MT"/>
              </a:rPr>
              <a:t>where</a:t>
            </a:r>
            <a:r>
              <a:rPr sz="1600" spc="35" dirty="0">
                <a:latin typeface="Arial MT"/>
                <a:cs typeface="Arial MT"/>
              </a:rPr>
              <a:t> </a:t>
            </a:r>
            <a:r>
              <a:rPr sz="1600" spc="-5" dirty="0">
                <a:latin typeface="Arial MT"/>
                <a:cs typeface="Arial MT"/>
              </a:rPr>
              <a:t>permitted</a:t>
            </a:r>
            <a:r>
              <a:rPr sz="1600" spc="35" dirty="0">
                <a:latin typeface="Arial MT"/>
                <a:cs typeface="Arial MT"/>
              </a:rPr>
              <a:t> </a:t>
            </a:r>
            <a:r>
              <a:rPr sz="1600" spc="-10" dirty="0">
                <a:latin typeface="Arial MT"/>
                <a:cs typeface="Arial MT"/>
              </a:rPr>
              <a:t>($22,500</a:t>
            </a:r>
            <a:r>
              <a:rPr sz="1600" spc="35" dirty="0">
                <a:latin typeface="Arial MT"/>
                <a:cs typeface="Arial MT"/>
              </a:rPr>
              <a:t> </a:t>
            </a:r>
            <a:r>
              <a:rPr sz="1600" spc="-20" dirty="0">
                <a:latin typeface="Arial MT"/>
                <a:cs typeface="Arial MT"/>
              </a:rPr>
              <a:t>in</a:t>
            </a:r>
            <a:r>
              <a:rPr sz="1600" spc="25" dirty="0">
                <a:latin typeface="Arial MT"/>
                <a:cs typeface="Arial MT"/>
              </a:rPr>
              <a:t> </a:t>
            </a:r>
            <a:r>
              <a:rPr sz="1600" spc="-15" dirty="0">
                <a:latin typeface="Arial MT"/>
                <a:cs typeface="Arial MT"/>
              </a:rPr>
              <a:t>2023)</a:t>
            </a:r>
            <a:endParaRPr sz="1600">
              <a:latin typeface="Arial MT"/>
              <a:cs typeface="Arial MT"/>
            </a:endParaRPr>
          </a:p>
        </p:txBody>
      </p:sp>
      <p:grpSp>
        <p:nvGrpSpPr>
          <p:cNvPr id="5" name="object 5"/>
          <p:cNvGrpSpPr/>
          <p:nvPr/>
        </p:nvGrpSpPr>
        <p:grpSpPr>
          <a:xfrm>
            <a:off x="304788" y="4185897"/>
            <a:ext cx="4526915" cy="2301875"/>
            <a:chOff x="304788" y="4185897"/>
            <a:chExt cx="4526915" cy="2301875"/>
          </a:xfrm>
        </p:grpSpPr>
        <p:pic>
          <p:nvPicPr>
            <p:cNvPr id="6" name="object 6"/>
            <p:cNvPicPr/>
            <p:nvPr/>
          </p:nvPicPr>
          <p:blipFill>
            <a:blip r:embed="rId2" cstate="print"/>
            <a:stretch>
              <a:fillRect/>
            </a:stretch>
          </p:blipFill>
          <p:spPr>
            <a:xfrm>
              <a:off x="304788" y="4185897"/>
              <a:ext cx="4526302" cy="2250485"/>
            </a:xfrm>
            <a:prstGeom prst="rect">
              <a:avLst/>
            </a:prstGeom>
          </p:spPr>
        </p:pic>
        <p:sp>
          <p:nvSpPr>
            <p:cNvPr id="7" name="object 7"/>
            <p:cNvSpPr/>
            <p:nvPr/>
          </p:nvSpPr>
          <p:spPr>
            <a:xfrm>
              <a:off x="309880" y="4241799"/>
              <a:ext cx="4521200" cy="2245360"/>
            </a:xfrm>
            <a:custGeom>
              <a:avLst/>
              <a:gdLst/>
              <a:ahLst/>
              <a:cxnLst/>
              <a:rect l="l" t="t" r="r" b="b"/>
              <a:pathLst>
                <a:path w="4521200" h="2245360">
                  <a:moveTo>
                    <a:pt x="4521200" y="0"/>
                  </a:moveTo>
                  <a:lnTo>
                    <a:pt x="0" y="0"/>
                  </a:lnTo>
                  <a:lnTo>
                    <a:pt x="0" y="2245360"/>
                  </a:lnTo>
                  <a:lnTo>
                    <a:pt x="4521200" y="2245360"/>
                  </a:lnTo>
                  <a:lnTo>
                    <a:pt x="4521200" y="0"/>
                  </a:lnTo>
                  <a:close/>
                </a:path>
              </a:pathLst>
            </a:custGeom>
            <a:solidFill>
              <a:srgbClr val="FFFFFF"/>
            </a:solidFill>
          </p:spPr>
          <p:txBody>
            <a:bodyPr wrap="square" lIns="0" tIns="0" rIns="0" bIns="0" rtlCol="0"/>
            <a:lstStyle/>
            <a:p>
              <a:endParaRPr/>
            </a:p>
          </p:txBody>
        </p:sp>
      </p:grpSp>
      <p:sp>
        <p:nvSpPr>
          <p:cNvPr id="8" name="object 8"/>
          <p:cNvSpPr txBox="1"/>
          <p:nvPr/>
        </p:nvSpPr>
        <p:spPr>
          <a:xfrm>
            <a:off x="309879" y="4241800"/>
            <a:ext cx="4521200" cy="2245360"/>
          </a:xfrm>
          <a:prstGeom prst="rect">
            <a:avLst/>
          </a:prstGeom>
          <a:ln w="10159">
            <a:solidFill>
              <a:srgbClr val="789D49"/>
            </a:solidFill>
          </a:ln>
        </p:spPr>
        <p:txBody>
          <a:bodyPr vert="horz" wrap="square" lIns="0" tIns="176530" rIns="0" bIns="0" rtlCol="0">
            <a:spAutoFit/>
          </a:bodyPr>
          <a:lstStyle/>
          <a:p>
            <a:pPr marL="175260">
              <a:lnSpc>
                <a:spcPct val="100000"/>
              </a:lnSpc>
              <a:spcBef>
                <a:spcPts val="1390"/>
              </a:spcBef>
            </a:pPr>
            <a:r>
              <a:rPr sz="1500" b="1" spc="5" dirty="0">
                <a:solidFill>
                  <a:srgbClr val="789D49"/>
                </a:solidFill>
                <a:latin typeface="Arial"/>
                <a:cs typeface="Arial"/>
              </a:rPr>
              <a:t>ADVANTAGES</a:t>
            </a:r>
            <a:endParaRPr sz="1500">
              <a:latin typeface="Arial"/>
              <a:cs typeface="Arial"/>
            </a:endParaRPr>
          </a:p>
          <a:p>
            <a:pPr marL="459740" marR="389255" indent="-284480">
              <a:lnSpc>
                <a:spcPct val="100000"/>
              </a:lnSpc>
              <a:spcBef>
                <a:spcPts val="20"/>
              </a:spcBef>
              <a:buChar char="•"/>
              <a:tabLst>
                <a:tab pos="459105" algn="l"/>
                <a:tab pos="459740" algn="l"/>
              </a:tabLst>
            </a:pPr>
            <a:r>
              <a:rPr sz="1600" spc="-20" dirty="0">
                <a:latin typeface="Arial MT"/>
                <a:cs typeface="Arial MT"/>
              </a:rPr>
              <a:t>Provides</a:t>
            </a:r>
            <a:r>
              <a:rPr sz="1600" spc="110" dirty="0">
                <a:latin typeface="Arial MT"/>
                <a:cs typeface="Arial MT"/>
              </a:rPr>
              <a:t> </a:t>
            </a:r>
            <a:r>
              <a:rPr sz="1600" spc="-15" dirty="0">
                <a:latin typeface="Arial MT"/>
                <a:cs typeface="Arial MT"/>
              </a:rPr>
              <a:t>opportunity</a:t>
            </a:r>
            <a:r>
              <a:rPr sz="1600" spc="195" dirty="0">
                <a:latin typeface="Arial MT"/>
                <a:cs typeface="Arial MT"/>
              </a:rPr>
              <a:t> </a:t>
            </a:r>
            <a:r>
              <a:rPr sz="1600" spc="15" dirty="0">
                <a:latin typeface="Arial MT"/>
                <a:cs typeface="Arial MT"/>
              </a:rPr>
              <a:t>to</a:t>
            </a:r>
            <a:r>
              <a:rPr sz="1600" spc="-55" dirty="0">
                <a:latin typeface="Arial MT"/>
                <a:cs typeface="Arial MT"/>
              </a:rPr>
              <a:t> </a:t>
            </a:r>
            <a:r>
              <a:rPr sz="1600" spc="-10" dirty="0">
                <a:latin typeface="Arial MT"/>
                <a:cs typeface="Arial MT"/>
              </a:rPr>
              <a:t>add</a:t>
            </a:r>
            <a:r>
              <a:rPr sz="1600" spc="25" dirty="0">
                <a:latin typeface="Arial MT"/>
                <a:cs typeface="Arial MT"/>
              </a:rPr>
              <a:t> </a:t>
            </a:r>
            <a:r>
              <a:rPr sz="1600" spc="15" dirty="0">
                <a:latin typeface="Arial MT"/>
                <a:cs typeface="Arial MT"/>
              </a:rPr>
              <a:t>to</a:t>
            </a:r>
            <a:r>
              <a:rPr sz="1600" spc="-55" dirty="0">
                <a:latin typeface="Arial MT"/>
                <a:cs typeface="Arial MT"/>
              </a:rPr>
              <a:t> </a:t>
            </a:r>
            <a:r>
              <a:rPr sz="1600" spc="-15" dirty="0">
                <a:latin typeface="Arial MT"/>
                <a:cs typeface="Arial MT"/>
              </a:rPr>
              <a:t>retirement </a:t>
            </a:r>
            <a:r>
              <a:rPr sz="1600" spc="-430" dirty="0">
                <a:latin typeface="Arial MT"/>
                <a:cs typeface="Arial MT"/>
              </a:rPr>
              <a:t> </a:t>
            </a:r>
            <a:r>
              <a:rPr sz="1600" spc="-35" dirty="0">
                <a:latin typeface="Arial MT"/>
                <a:cs typeface="Arial MT"/>
              </a:rPr>
              <a:t>savings</a:t>
            </a:r>
            <a:r>
              <a:rPr sz="1600" spc="190" dirty="0">
                <a:latin typeface="Arial MT"/>
                <a:cs typeface="Arial MT"/>
              </a:rPr>
              <a:t> </a:t>
            </a:r>
            <a:r>
              <a:rPr sz="1600" spc="-25" dirty="0">
                <a:latin typeface="Arial MT"/>
                <a:cs typeface="Arial MT"/>
              </a:rPr>
              <a:t>(max.</a:t>
            </a:r>
            <a:r>
              <a:rPr sz="1600" spc="150" dirty="0">
                <a:latin typeface="Arial MT"/>
                <a:cs typeface="Arial MT"/>
              </a:rPr>
              <a:t> </a:t>
            </a:r>
            <a:r>
              <a:rPr sz="1600" dirty="0">
                <a:latin typeface="Arial MT"/>
                <a:cs typeface="Arial MT"/>
              </a:rPr>
              <a:t>$6,500</a:t>
            </a:r>
            <a:r>
              <a:rPr sz="1600" spc="20" dirty="0">
                <a:latin typeface="Arial MT"/>
                <a:cs typeface="Arial MT"/>
              </a:rPr>
              <a:t> </a:t>
            </a:r>
            <a:r>
              <a:rPr sz="1600" spc="-20" dirty="0">
                <a:latin typeface="Arial MT"/>
                <a:cs typeface="Arial MT"/>
              </a:rPr>
              <a:t>in</a:t>
            </a:r>
            <a:r>
              <a:rPr sz="1600" spc="25" dirty="0">
                <a:latin typeface="Arial MT"/>
                <a:cs typeface="Arial MT"/>
              </a:rPr>
              <a:t> </a:t>
            </a:r>
            <a:r>
              <a:rPr sz="1600" spc="-10" dirty="0">
                <a:latin typeface="Arial MT"/>
                <a:cs typeface="Arial MT"/>
              </a:rPr>
              <a:t>2023)</a:t>
            </a:r>
            <a:endParaRPr sz="1600">
              <a:latin typeface="Arial MT"/>
              <a:cs typeface="Arial MT"/>
            </a:endParaRPr>
          </a:p>
          <a:p>
            <a:pPr marL="459740" marR="719455" indent="-284480">
              <a:lnSpc>
                <a:spcPct val="100000"/>
              </a:lnSpc>
              <a:spcBef>
                <a:spcPts val="5"/>
              </a:spcBef>
              <a:buChar char="•"/>
              <a:tabLst>
                <a:tab pos="459105" algn="l"/>
                <a:tab pos="459740" algn="l"/>
              </a:tabLst>
            </a:pPr>
            <a:r>
              <a:rPr sz="1600" spc="-25" dirty="0">
                <a:latin typeface="Arial MT"/>
                <a:cs typeface="Arial MT"/>
              </a:rPr>
              <a:t>Returns</a:t>
            </a:r>
            <a:r>
              <a:rPr sz="1600" spc="195" dirty="0">
                <a:latin typeface="Arial MT"/>
                <a:cs typeface="Arial MT"/>
              </a:rPr>
              <a:t> </a:t>
            </a:r>
            <a:r>
              <a:rPr sz="1600" spc="5" dirty="0">
                <a:latin typeface="Arial MT"/>
                <a:cs typeface="Arial MT"/>
              </a:rPr>
              <a:t>are</a:t>
            </a:r>
            <a:r>
              <a:rPr sz="1600" spc="-60" dirty="0">
                <a:latin typeface="Arial MT"/>
                <a:cs typeface="Arial MT"/>
              </a:rPr>
              <a:t> </a:t>
            </a:r>
            <a:r>
              <a:rPr sz="1600" spc="-5" dirty="0">
                <a:latin typeface="Arial MT"/>
                <a:cs typeface="Arial MT"/>
              </a:rPr>
              <a:t>tax-free</a:t>
            </a:r>
            <a:r>
              <a:rPr sz="1600" spc="20" dirty="0">
                <a:latin typeface="Arial MT"/>
                <a:cs typeface="Arial MT"/>
              </a:rPr>
              <a:t> </a:t>
            </a:r>
            <a:r>
              <a:rPr sz="1600" spc="-20" dirty="0">
                <a:latin typeface="Arial MT"/>
                <a:cs typeface="Arial MT"/>
              </a:rPr>
              <a:t>when</a:t>
            </a:r>
            <a:r>
              <a:rPr sz="1600" spc="20" dirty="0">
                <a:latin typeface="Arial MT"/>
                <a:cs typeface="Arial MT"/>
              </a:rPr>
              <a:t> </a:t>
            </a:r>
            <a:r>
              <a:rPr sz="1600" spc="-15" dirty="0">
                <a:latin typeface="Arial MT"/>
                <a:cs typeface="Arial MT"/>
              </a:rPr>
              <a:t>distributed </a:t>
            </a:r>
            <a:r>
              <a:rPr sz="1600" spc="-425" dirty="0">
                <a:latin typeface="Arial MT"/>
                <a:cs typeface="Arial MT"/>
              </a:rPr>
              <a:t> </a:t>
            </a:r>
            <a:r>
              <a:rPr sz="1600" spc="-25" dirty="0">
                <a:latin typeface="Arial MT"/>
                <a:cs typeface="Arial MT"/>
              </a:rPr>
              <a:t>(account</a:t>
            </a:r>
            <a:r>
              <a:rPr sz="1600" spc="150" dirty="0">
                <a:latin typeface="Arial MT"/>
                <a:cs typeface="Arial MT"/>
              </a:rPr>
              <a:t> </a:t>
            </a:r>
            <a:r>
              <a:rPr sz="1600" spc="-15" dirty="0">
                <a:latin typeface="Arial MT"/>
                <a:cs typeface="Arial MT"/>
              </a:rPr>
              <a:t>owner</a:t>
            </a:r>
            <a:r>
              <a:rPr sz="1600" spc="60" dirty="0">
                <a:latin typeface="Arial MT"/>
                <a:cs typeface="Arial MT"/>
              </a:rPr>
              <a:t> </a:t>
            </a:r>
            <a:r>
              <a:rPr sz="1600" spc="-35" dirty="0">
                <a:latin typeface="Arial MT"/>
                <a:cs typeface="Arial MT"/>
              </a:rPr>
              <a:t>and</a:t>
            </a:r>
            <a:r>
              <a:rPr sz="1600" spc="105" dirty="0">
                <a:latin typeface="Arial MT"/>
                <a:cs typeface="Arial MT"/>
              </a:rPr>
              <a:t> </a:t>
            </a:r>
            <a:r>
              <a:rPr sz="1600" spc="-15" dirty="0">
                <a:latin typeface="Arial MT"/>
                <a:cs typeface="Arial MT"/>
              </a:rPr>
              <a:t>beneficiary)</a:t>
            </a:r>
            <a:endParaRPr sz="1600">
              <a:latin typeface="Arial MT"/>
              <a:cs typeface="Arial MT"/>
            </a:endParaRPr>
          </a:p>
          <a:p>
            <a:pPr marL="459740" indent="-284480">
              <a:lnSpc>
                <a:spcPct val="100000"/>
              </a:lnSpc>
              <a:spcBef>
                <a:spcPts val="5"/>
              </a:spcBef>
              <a:buChar char="•"/>
              <a:tabLst>
                <a:tab pos="459105" algn="l"/>
                <a:tab pos="459740" algn="l"/>
              </a:tabLst>
            </a:pPr>
            <a:r>
              <a:rPr sz="1600" spc="-60" dirty="0">
                <a:latin typeface="Arial MT"/>
                <a:cs typeface="Arial MT"/>
              </a:rPr>
              <a:t>No</a:t>
            </a:r>
            <a:r>
              <a:rPr sz="1600" spc="90" dirty="0">
                <a:latin typeface="Arial MT"/>
                <a:cs typeface="Arial MT"/>
              </a:rPr>
              <a:t> </a:t>
            </a:r>
            <a:r>
              <a:rPr sz="1600" spc="-15" dirty="0">
                <a:latin typeface="Arial MT"/>
                <a:cs typeface="Arial MT"/>
              </a:rPr>
              <a:t>RMDs</a:t>
            </a:r>
            <a:r>
              <a:rPr sz="1600" spc="20" dirty="0">
                <a:latin typeface="Arial MT"/>
                <a:cs typeface="Arial MT"/>
              </a:rPr>
              <a:t> </a:t>
            </a:r>
            <a:r>
              <a:rPr sz="1600" spc="-5" dirty="0">
                <a:latin typeface="Arial MT"/>
                <a:cs typeface="Arial MT"/>
              </a:rPr>
              <a:t>on</a:t>
            </a:r>
            <a:r>
              <a:rPr sz="1600" spc="15" dirty="0">
                <a:latin typeface="Arial MT"/>
                <a:cs typeface="Arial MT"/>
              </a:rPr>
              <a:t> </a:t>
            </a:r>
            <a:r>
              <a:rPr sz="1600" spc="-5" dirty="0">
                <a:latin typeface="Arial MT"/>
                <a:cs typeface="Arial MT"/>
              </a:rPr>
              <a:t>Roth</a:t>
            </a:r>
            <a:r>
              <a:rPr sz="1600" spc="10" dirty="0">
                <a:latin typeface="Arial MT"/>
                <a:cs typeface="Arial MT"/>
              </a:rPr>
              <a:t> </a:t>
            </a:r>
            <a:r>
              <a:rPr sz="1600" spc="-20" dirty="0">
                <a:latin typeface="Arial MT"/>
                <a:cs typeface="Arial MT"/>
              </a:rPr>
              <a:t>accounts</a:t>
            </a:r>
            <a:endParaRPr sz="1600">
              <a:latin typeface="Arial MT"/>
              <a:cs typeface="Arial MT"/>
            </a:endParaRPr>
          </a:p>
        </p:txBody>
      </p:sp>
      <p:grpSp>
        <p:nvGrpSpPr>
          <p:cNvPr id="9" name="object 9"/>
          <p:cNvGrpSpPr/>
          <p:nvPr/>
        </p:nvGrpSpPr>
        <p:grpSpPr>
          <a:xfrm>
            <a:off x="5232388" y="4185897"/>
            <a:ext cx="4526915" cy="2301875"/>
            <a:chOff x="5232388" y="4185897"/>
            <a:chExt cx="4526915" cy="2301875"/>
          </a:xfrm>
        </p:grpSpPr>
        <p:pic>
          <p:nvPicPr>
            <p:cNvPr id="10" name="object 10"/>
            <p:cNvPicPr/>
            <p:nvPr/>
          </p:nvPicPr>
          <p:blipFill>
            <a:blip r:embed="rId3" cstate="print"/>
            <a:stretch>
              <a:fillRect/>
            </a:stretch>
          </p:blipFill>
          <p:spPr>
            <a:xfrm>
              <a:off x="5232388" y="4185897"/>
              <a:ext cx="4526302" cy="2250485"/>
            </a:xfrm>
            <a:prstGeom prst="rect">
              <a:avLst/>
            </a:prstGeom>
          </p:spPr>
        </p:pic>
        <p:sp>
          <p:nvSpPr>
            <p:cNvPr id="11" name="object 11"/>
            <p:cNvSpPr/>
            <p:nvPr/>
          </p:nvSpPr>
          <p:spPr>
            <a:xfrm>
              <a:off x="5237480" y="4241799"/>
              <a:ext cx="4521200" cy="2245360"/>
            </a:xfrm>
            <a:custGeom>
              <a:avLst/>
              <a:gdLst/>
              <a:ahLst/>
              <a:cxnLst/>
              <a:rect l="l" t="t" r="r" b="b"/>
              <a:pathLst>
                <a:path w="4521200" h="2245360">
                  <a:moveTo>
                    <a:pt x="4521200" y="0"/>
                  </a:moveTo>
                  <a:lnTo>
                    <a:pt x="0" y="0"/>
                  </a:lnTo>
                  <a:lnTo>
                    <a:pt x="0" y="2245360"/>
                  </a:lnTo>
                  <a:lnTo>
                    <a:pt x="4521200" y="2245360"/>
                  </a:lnTo>
                  <a:lnTo>
                    <a:pt x="4521200"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5237479" y="4241800"/>
            <a:ext cx="4521200" cy="2245360"/>
          </a:xfrm>
          <a:prstGeom prst="rect">
            <a:avLst/>
          </a:prstGeom>
          <a:ln w="10159">
            <a:solidFill>
              <a:srgbClr val="611244"/>
            </a:solidFill>
          </a:ln>
        </p:spPr>
        <p:txBody>
          <a:bodyPr vert="horz" wrap="square" lIns="0" tIns="176530" rIns="0" bIns="0" rtlCol="0">
            <a:spAutoFit/>
          </a:bodyPr>
          <a:lstStyle/>
          <a:p>
            <a:pPr marL="178435">
              <a:lnSpc>
                <a:spcPct val="100000"/>
              </a:lnSpc>
              <a:spcBef>
                <a:spcPts val="1390"/>
              </a:spcBef>
            </a:pPr>
            <a:r>
              <a:rPr sz="1500" b="1" spc="10" dirty="0">
                <a:solidFill>
                  <a:srgbClr val="611244"/>
                </a:solidFill>
                <a:latin typeface="Arial"/>
                <a:cs typeface="Arial"/>
              </a:rPr>
              <a:t>DISADVANTAGES</a:t>
            </a:r>
            <a:endParaRPr sz="1500">
              <a:latin typeface="Arial"/>
              <a:cs typeface="Arial"/>
            </a:endParaRPr>
          </a:p>
          <a:p>
            <a:pPr marL="462915" marR="626745" indent="-285115">
              <a:lnSpc>
                <a:spcPct val="100000"/>
              </a:lnSpc>
              <a:spcBef>
                <a:spcPts val="20"/>
              </a:spcBef>
              <a:buChar char="•"/>
              <a:tabLst>
                <a:tab pos="462915" algn="l"/>
                <a:tab pos="463550" algn="l"/>
              </a:tabLst>
            </a:pPr>
            <a:r>
              <a:rPr sz="1600" spc="-20" dirty="0">
                <a:latin typeface="Arial MT"/>
                <a:cs typeface="Arial MT"/>
              </a:rPr>
              <a:t>Recharacterization</a:t>
            </a:r>
            <a:r>
              <a:rPr sz="1600" spc="180" dirty="0">
                <a:latin typeface="Arial MT"/>
                <a:cs typeface="Arial MT"/>
              </a:rPr>
              <a:t> </a:t>
            </a:r>
            <a:r>
              <a:rPr sz="1600" spc="-50" dirty="0">
                <a:latin typeface="Arial MT"/>
                <a:cs typeface="Arial MT"/>
              </a:rPr>
              <a:t>no</a:t>
            </a:r>
            <a:r>
              <a:rPr sz="1600" spc="105" dirty="0">
                <a:latin typeface="Arial MT"/>
                <a:cs typeface="Arial MT"/>
              </a:rPr>
              <a:t> </a:t>
            </a:r>
            <a:r>
              <a:rPr sz="1600" spc="-30" dirty="0">
                <a:latin typeface="Arial MT"/>
                <a:cs typeface="Arial MT"/>
              </a:rPr>
              <a:t>longer</a:t>
            </a:r>
            <a:r>
              <a:rPr sz="1600" spc="140" dirty="0">
                <a:latin typeface="Arial MT"/>
                <a:cs typeface="Arial MT"/>
              </a:rPr>
              <a:t> </a:t>
            </a:r>
            <a:r>
              <a:rPr sz="1600" spc="-30" dirty="0">
                <a:latin typeface="Arial MT"/>
                <a:cs typeface="Arial MT"/>
              </a:rPr>
              <a:t>available </a:t>
            </a:r>
            <a:r>
              <a:rPr sz="1600" spc="-430" dirty="0">
                <a:latin typeface="Arial MT"/>
                <a:cs typeface="Arial MT"/>
              </a:rPr>
              <a:t> </a:t>
            </a:r>
            <a:r>
              <a:rPr sz="1600" spc="-10" dirty="0">
                <a:latin typeface="Arial MT"/>
                <a:cs typeface="Arial MT"/>
              </a:rPr>
              <a:t>post</a:t>
            </a:r>
            <a:r>
              <a:rPr sz="1600" spc="-20" dirty="0">
                <a:latin typeface="Arial MT"/>
                <a:cs typeface="Arial MT"/>
              </a:rPr>
              <a:t> </a:t>
            </a:r>
            <a:r>
              <a:rPr sz="1600" spc="-15" dirty="0">
                <a:latin typeface="Arial MT"/>
                <a:cs typeface="Arial MT"/>
              </a:rPr>
              <a:t>TCJA</a:t>
            </a:r>
            <a:endParaRPr sz="1600">
              <a:latin typeface="Arial MT"/>
              <a:cs typeface="Arial MT"/>
            </a:endParaRPr>
          </a:p>
          <a:p>
            <a:pPr marL="462915" marR="313055" indent="-285115">
              <a:lnSpc>
                <a:spcPct val="100000"/>
              </a:lnSpc>
              <a:spcBef>
                <a:spcPts val="5"/>
              </a:spcBef>
              <a:buChar char="•"/>
              <a:tabLst>
                <a:tab pos="462915" algn="l"/>
                <a:tab pos="463550" algn="l"/>
              </a:tabLst>
            </a:pPr>
            <a:r>
              <a:rPr sz="1600" spc="-60" dirty="0">
                <a:latin typeface="Arial MT"/>
                <a:cs typeface="Arial MT"/>
              </a:rPr>
              <a:t>No</a:t>
            </a:r>
            <a:r>
              <a:rPr sz="1600" spc="100" dirty="0">
                <a:latin typeface="Arial MT"/>
                <a:cs typeface="Arial MT"/>
              </a:rPr>
              <a:t> </a:t>
            </a:r>
            <a:r>
              <a:rPr sz="1600" spc="-25" dirty="0">
                <a:latin typeface="Arial MT"/>
                <a:cs typeface="Arial MT"/>
              </a:rPr>
              <a:t>current</a:t>
            </a:r>
            <a:r>
              <a:rPr sz="1600" spc="145" dirty="0">
                <a:latin typeface="Arial MT"/>
                <a:cs typeface="Arial MT"/>
              </a:rPr>
              <a:t> </a:t>
            </a:r>
            <a:r>
              <a:rPr sz="1600" spc="-35" dirty="0">
                <a:latin typeface="Arial MT"/>
                <a:cs typeface="Arial MT"/>
              </a:rPr>
              <a:t>income</a:t>
            </a:r>
            <a:r>
              <a:rPr sz="1600" spc="180" dirty="0">
                <a:latin typeface="Arial MT"/>
                <a:cs typeface="Arial MT"/>
              </a:rPr>
              <a:t> </a:t>
            </a:r>
            <a:r>
              <a:rPr sz="1600" spc="5" dirty="0">
                <a:latin typeface="Arial MT"/>
                <a:cs typeface="Arial MT"/>
              </a:rPr>
              <a:t>tax</a:t>
            </a:r>
            <a:r>
              <a:rPr sz="1600" spc="-50" dirty="0">
                <a:latin typeface="Arial MT"/>
                <a:cs typeface="Arial MT"/>
              </a:rPr>
              <a:t> </a:t>
            </a:r>
            <a:r>
              <a:rPr sz="1600" spc="-25" dirty="0">
                <a:latin typeface="Arial MT"/>
                <a:cs typeface="Arial MT"/>
              </a:rPr>
              <a:t>benefit</a:t>
            </a:r>
            <a:r>
              <a:rPr sz="1600" spc="145" dirty="0">
                <a:latin typeface="Arial MT"/>
                <a:cs typeface="Arial MT"/>
              </a:rPr>
              <a:t> </a:t>
            </a:r>
            <a:r>
              <a:rPr sz="1600" spc="-10" dirty="0">
                <a:latin typeface="Arial MT"/>
                <a:cs typeface="Arial MT"/>
              </a:rPr>
              <a:t>as</a:t>
            </a:r>
            <a:r>
              <a:rPr sz="1600" spc="30" dirty="0">
                <a:latin typeface="Arial MT"/>
                <a:cs typeface="Arial MT"/>
              </a:rPr>
              <a:t> </a:t>
            </a:r>
            <a:r>
              <a:rPr sz="1600" dirty="0">
                <a:latin typeface="Arial MT"/>
                <a:cs typeface="Arial MT"/>
              </a:rPr>
              <a:t>afforded </a:t>
            </a:r>
            <a:r>
              <a:rPr sz="1600" spc="-430" dirty="0">
                <a:latin typeface="Arial MT"/>
                <a:cs typeface="Arial MT"/>
              </a:rPr>
              <a:t> </a:t>
            </a:r>
            <a:r>
              <a:rPr sz="1600" spc="-10" dirty="0">
                <a:latin typeface="Arial MT"/>
                <a:cs typeface="Arial MT"/>
              </a:rPr>
              <a:t>by</a:t>
            </a:r>
            <a:r>
              <a:rPr sz="1600" spc="25" dirty="0">
                <a:latin typeface="Arial MT"/>
                <a:cs typeface="Arial MT"/>
              </a:rPr>
              <a:t> </a:t>
            </a:r>
            <a:r>
              <a:rPr sz="1600" spc="-15" dirty="0">
                <a:latin typeface="Arial MT"/>
                <a:cs typeface="Arial MT"/>
              </a:rPr>
              <a:t>traditional</a:t>
            </a:r>
            <a:r>
              <a:rPr sz="1600" spc="75" dirty="0">
                <a:latin typeface="Arial MT"/>
                <a:cs typeface="Arial MT"/>
              </a:rPr>
              <a:t> </a:t>
            </a:r>
            <a:r>
              <a:rPr sz="1600" spc="-5" dirty="0">
                <a:latin typeface="Arial MT"/>
                <a:cs typeface="Arial MT"/>
              </a:rPr>
              <a:t>IRA</a:t>
            </a:r>
            <a:endParaRPr sz="1600">
              <a:latin typeface="Arial MT"/>
              <a:cs typeface="Arial MT"/>
            </a:endParaRPr>
          </a:p>
          <a:p>
            <a:pPr marL="462915" marR="261620" indent="-285115">
              <a:lnSpc>
                <a:spcPct val="100000"/>
              </a:lnSpc>
              <a:spcBef>
                <a:spcPts val="5"/>
              </a:spcBef>
              <a:buChar char="•"/>
              <a:tabLst>
                <a:tab pos="462915" algn="l"/>
                <a:tab pos="463550" algn="l"/>
              </a:tabLst>
            </a:pPr>
            <a:r>
              <a:rPr sz="1600" spc="-25" dirty="0">
                <a:latin typeface="Arial MT"/>
                <a:cs typeface="Arial MT"/>
              </a:rPr>
              <a:t>Converted</a:t>
            </a:r>
            <a:r>
              <a:rPr sz="1600" spc="-20" dirty="0">
                <a:latin typeface="Arial MT"/>
                <a:cs typeface="Arial MT"/>
              </a:rPr>
              <a:t> </a:t>
            </a:r>
            <a:r>
              <a:rPr sz="1600" spc="-35" dirty="0">
                <a:latin typeface="Arial MT"/>
                <a:cs typeface="Arial MT"/>
              </a:rPr>
              <a:t>funds </a:t>
            </a:r>
            <a:r>
              <a:rPr sz="1600" spc="-40" dirty="0">
                <a:latin typeface="Arial MT"/>
                <a:cs typeface="Arial MT"/>
              </a:rPr>
              <a:t>must</a:t>
            </a:r>
            <a:r>
              <a:rPr sz="1600" spc="-35" dirty="0">
                <a:latin typeface="Arial MT"/>
                <a:cs typeface="Arial MT"/>
              </a:rPr>
              <a:t> </a:t>
            </a:r>
            <a:r>
              <a:rPr sz="1600" spc="-20" dirty="0">
                <a:latin typeface="Arial MT"/>
                <a:cs typeface="Arial MT"/>
              </a:rPr>
              <a:t>meet </a:t>
            </a:r>
            <a:r>
              <a:rPr sz="1600" dirty="0">
                <a:latin typeface="Arial MT"/>
                <a:cs typeface="Arial MT"/>
              </a:rPr>
              <a:t>5 </a:t>
            </a:r>
            <a:r>
              <a:rPr sz="1600" spc="-10" dirty="0">
                <a:latin typeface="Arial MT"/>
                <a:cs typeface="Arial MT"/>
              </a:rPr>
              <a:t>year </a:t>
            </a:r>
            <a:r>
              <a:rPr sz="1600" spc="-40" dirty="0">
                <a:latin typeface="Arial MT"/>
                <a:cs typeface="Arial MT"/>
              </a:rPr>
              <a:t>hold </a:t>
            </a:r>
            <a:r>
              <a:rPr sz="1600" spc="15" dirty="0">
                <a:latin typeface="Arial MT"/>
                <a:cs typeface="Arial MT"/>
              </a:rPr>
              <a:t>to </a:t>
            </a:r>
            <a:r>
              <a:rPr sz="1600" spc="-430" dirty="0">
                <a:latin typeface="Arial MT"/>
                <a:cs typeface="Arial MT"/>
              </a:rPr>
              <a:t> </a:t>
            </a:r>
            <a:r>
              <a:rPr sz="1600" spc="-30" dirty="0">
                <a:latin typeface="Arial MT"/>
                <a:cs typeface="Arial MT"/>
              </a:rPr>
              <a:t>avoid</a:t>
            </a:r>
            <a:r>
              <a:rPr sz="1600" spc="95" dirty="0">
                <a:latin typeface="Arial MT"/>
                <a:cs typeface="Arial MT"/>
              </a:rPr>
              <a:t> </a:t>
            </a:r>
            <a:r>
              <a:rPr sz="1600" spc="-20" dirty="0">
                <a:latin typeface="Arial MT"/>
                <a:cs typeface="Arial MT"/>
              </a:rPr>
              <a:t>tax,</a:t>
            </a:r>
            <a:r>
              <a:rPr sz="1600" spc="65" dirty="0">
                <a:latin typeface="Arial MT"/>
                <a:cs typeface="Arial MT"/>
              </a:rPr>
              <a:t> </a:t>
            </a:r>
            <a:r>
              <a:rPr sz="1600" spc="-25" dirty="0">
                <a:latin typeface="Arial MT"/>
                <a:cs typeface="Arial MT"/>
              </a:rPr>
              <a:t>penalty</a:t>
            </a:r>
            <a:endParaRPr sz="1600">
              <a:latin typeface="Arial MT"/>
              <a:cs typeface="Arial MT"/>
            </a:endParaRPr>
          </a:p>
        </p:txBody>
      </p:sp>
      <p:sp>
        <p:nvSpPr>
          <p:cNvPr id="14" name="object 1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17</a:t>
            </a:fld>
            <a:endParaRPr spc="-5" dirty="0"/>
          </a:p>
        </p:txBody>
      </p:sp>
      <p:sp>
        <p:nvSpPr>
          <p:cNvPr id="13" name="object 13"/>
          <p:cNvSpPr txBox="1">
            <a:spLocks noGrp="1"/>
          </p:cNvSpPr>
          <p:nvPr>
            <p:ph type="title"/>
          </p:nvPr>
        </p:nvSpPr>
        <p:spPr>
          <a:xfrm>
            <a:off x="289242" y="622617"/>
            <a:ext cx="6178550" cy="330835"/>
          </a:xfrm>
          <a:prstGeom prst="rect">
            <a:avLst/>
          </a:prstGeom>
        </p:spPr>
        <p:txBody>
          <a:bodyPr vert="horz" wrap="square" lIns="0" tIns="12700" rIns="0" bIns="0" rtlCol="0">
            <a:spAutoFit/>
          </a:bodyPr>
          <a:lstStyle/>
          <a:p>
            <a:pPr marL="12700">
              <a:lnSpc>
                <a:spcPct val="100000"/>
              </a:lnSpc>
              <a:spcBef>
                <a:spcPts val="100"/>
              </a:spcBef>
            </a:pPr>
            <a:r>
              <a:rPr sz="2000" b="1" spc="-15" dirty="0">
                <a:latin typeface="Arial"/>
                <a:cs typeface="Arial"/>
              </a:rPr>
              <a:t>Choose</a:t>
            </a:r>
            <a:r>
              <a:rPr sz="2000" b="1" spc="85" dirty="0">
                <a:latin typeface="Arial"/>
                <a:cs typeface="Arial"/>
              </a:rPr>
              <a:t> </a:t>
            </a:r>
            <a:r>
              <a:rPr sz="2000" b="1" spc="-15" dirty="0">
                <a:latin typeface="Arial"/>
                <a:cs typeface="Arial"/>
              </a:rPr>
              <a:t>between</a:t>
            </a:r>
            <a:r>
              <a:rPr sz="2000" b="1" spc="55" dirty="0">
                <a:latin typeface="Arial"/>
                <a:cs typeface="Arial"/>
              </a:rPr>
              <a:t> </a:t>
            </a:r>
            <a:r>
              <a:rPr sz="2000" b="1" spc="-10" dirty="0">
                <a:latin typeface="Arial"/>
                <a:cs typeface="Arial"/>
              </a:rPr>
              <a:t>traditional</a:t>
            </a:r>
            <a:r>
              <a:rPr sz="2000" b="1" spc="10" dirty="0">
                <a:latin typeface="Arial"/>
                <a:cs typeface="Arial"/>
              </a:rPr>
              <a:t> </a:t>
            </a:r>
            <a:r>
              <a:rPr sz="2000" b="1" spc="-10" dirty="0">
                <a:latin typeface="Arial"/>
                <a:cs typeface="Arial"/>
              </a:rPr>
              <a:t>and</a:t>
            </a:r>
            <a:r>
              <a:rPr sz="2000" b="1" spc="55" dirty="0">
                <a:latin typeface="Arial"/>
                <a:cs typeface="Arial"/>
              </a:rPr>
              <a:t> </a:t>
            </a:r>
            <a:r>
              <a:rPr sz="2000" b="1" spc="-15" dirty="0">
                <a:latin typeface="Arial"/>
                <a:cs typeface="Arial"/>
              </a:rPr>
              <a:t>Roth</a:t>
            </a:r>
            <a:r>
              <a:rPr sz="2000" b="1" spc="-20" dirty="0">
                <a:latin typeface="Arial"/>
                <a:cs typeface="Arial"/>
              </a:rPr>
              <a:t> </a:t>
            </a:r>
            <a:r>
              <a:rPr sz="2000" b="1" spc="-15" dirty="0">
                <a:latin typeface="Arial"/>
                <a:cs typeface="Arial"/>
              </a:rPr>
              <a:t>contributions</a:t>
            </a:r>
            <a:endParaRPr sz="20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3300729"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Segoe UI Symbol"/>
                <a:cs typeface="Segoe UI Symbol"/>
              </a:rPr>
              <a:t>☑</a:t>
            </a:r>
            <a:r>
              <a:rPr sz="2000" spc="-45" dirty="0">
                <a:latin typeface="Segoe UI Symbol"/>
                <a:cs typeface="Segoe UI Symbol"/>
              </a:rPr>
              <a:t> </a:t>
            </a:r>
            <a:r>
              <a:rPr sz="2000" b="1" spc="-15" dirty="0">
                <a:latin typeface="Arial"/>
                <a:cs typeface="Arial"/>
              </a:rPr>
              <a:t>Weigh</a:t>
            </a:r>
            <a:r>
              <a:rPr sz="2000" b="1" spc="55" dirty="0">
                <a:latin typeface="Arial"/>
                <a:cs typeface="Arial"/>
              </a:rPr>
              <a:t> </a:t>
            </a:r>
            <a:r>
              <a:rPr sz="2000" b="1" spc="-15" dirty="0">
                <a:latin typeface="Arial"/>
                <a:cs typeface="Arial"/>
              </a:rPr>
              <a:t>Roth</a:t>
            </a:r>
            <a:r>
              <a:rPr sz="2000" b="1" spc="50" dirty="0">
                <a:latin typeface="Arial"/>
                <a:cs typeface="Arial"/>
              </a:rPr>
              <a:t> </a:t>
            </a:r>
            <a:r>
              <a:rPr sz="2000" b="1" dirty="0">
                <a:latin typeface="Arial"/>
                <a:cs typeface="Arial"/>
              </a:rPr>
              <a:t>conversions</a:t>
            </a:r>
            <a:endParaRPr sz="2000">
              <a:latin typeface="Arial"/>
              <a:cs typeface="Arial"/>
            </a:endParaRPr>
          </a:p>
        </p:txBody>
      </p:sp>
      <p:sp>
        <p:nvSpPr>
          <p:cNvPr id="3" name="object 3"/>
          <p:cNvSpPr txBox="1"/>
          <p:nvPr/>
        </p:nvSpPr>
        <p:spPr>
          <a:xfrm>
            <a:off x="289559" y="6476713"/>
            <a:ext cx="6068060" cy="554990"/>
          </a:xfrm>
          <a:prstGeom prst="rect">
            <a:avLst/>
          </a:prstGeom>
        </p:spPr>
        <p:txBody>
          <a:bodyPr vert="horz" wrap="square" lIns="0" tIns="23495" rIns="0" bIns="0" rtlCol="0">
            <a:spAutoFit/>
          </a:bodyPr>
          <a:lstStyle/>
          <a:p>
            <a:pPr marL="12700">
              <a:lnSpc>
                <a:spcPct val="100000"/>
              </a:lnSpc>
              <a:spcBef>
                <a:spcPts val="185"/>
              </a:spcBef>
            </a:pPr>
            <a:r>
              <a:rPr sz="800" b="1" spc="-90" dirty="0">
                <a:latin typeface="Arial"/>
                <a:cs typeface="Arial"/>
              </a:rPr>
              <a:t>*A</a:t>
            </a:r>
            <a:r>
              <a:rPr sz="800" b="1" spc="-55" dirty="0">
                <a:latin typeface="Arial"/>
                <a:cs typeface="Arial"/>
              </a:rPr>
              <a:t> </a:t>
            </a:r>
            <a:r>
              <a:rPr sz="800" b="1" spc="-75" dirty="0">
                <a:latin typeface="Arial"/>
                <a:cs typeface="Arial"/>
              </a:rPr>
              <a:t>Roth</a:t>
            </a:r>
            <a:r>
              <a:rPr sz="800" b="1" spc="-55" dirty="0">
                <a:latin typeface="Arial"/>
                <a:cs typeface="Arial"/>
              </a:rPr>
              <a:t> </a:t>
            </a:r>
            <a:r>
              <a:rPr sz="800" b="1" spc="-60" dirty="0">
                <a:latin typeface="Arial"/>
                <a:cs typeface="Arial"/>
              </a:rPr>
              <a:t>conversion</a:t>
            </a:r>
            <a:r>
              <a:rPr sz="800" b="1" spc="-55" dirty="0">
                <a:latin typeface="Arial"/>
                <a:cs typeface="Arial"/>
              </a:rPr>
              <a:t> </a:t>
            </a:r>
            <a:r>
              <a:rPr sz="800" b="1" spc="-75" dirty="0">
                <a:latin typeface="Arial"/>
                <a:cs typeface="Arial"/>
              </a:rPr>
              <a:t>is</a:t>
            </a:r>
            <a:r>
              <a:rPr sz="800" b="1" spc="-20" dirty="0">
                <a:latin typeface="Arial"/>
                <a:cs typeface="Arial"/>
              </a:rPr>
              <a:t> </a:t>
            </a:r>
            <a:r>
              <a:rPr sz="800" b="1" spc="-70" dirty="0">
                <a:latin typeface="Arial"/>
                <a:cs typeface="Arial"/>
              </a:rPr>
              <a:t>considered</a:t>
            </a:r>
            <a:r>
              <a:rPr sz="800" b="1" spc="-55" dirty="0">
                <a:latin typeface="Arial"/>
                <a:cs typeface="Arial"/>
              </a:rPr>
              <a:t> </a:t>
            </a:r>
            <a:r>
              <a:rPr sz="800" b="1" spc="-80" dirty="0">
                <a:latin typeface="Arial"/>
                <a:cs typeface="Arial"/>
              </a:rPr>
              <a:t>a</a:t>
            </a:r>
            <a:r>
              <a:rPr sz="800" b="1" spc="-20" dirty="0">
                <a:latin typeface="Arial"/>
                <a:cs typeface="Arial"/>
              </a:rPr>
              <a:t> </a:t>
            </a:r>
            <a:r>
              <a:rPr sz="800" b="1" spc="-70" dirty="0">
                <a:latin typeface="Arial"/>
                <a:cs typeface="Arial"/>
              </a:rPr>
              <a:t>taxableevent</a:t>
            </a:r>
            <a:endParaRPr sz="800">
              <a:latin typeface="Arial"/>
              <a:cs typeface="Arial"/>
            </a:endParaRPr>
          </a:p>
          <a:p>
            <a:pPr marL="12700">
              <a:lnSpc>
                <a:spcPct val="100000"/>
              </a:lnSpc>
              <a:spcBef>
                <a:spcPts val="80"/>
              </a:spcBef>
            </a:pPr>
            <a:r>
              <a:rPr sz="800" spc="-140" dirty="0">
                <a:latin typeface="Arial MT"/>
                <a:cs typeface="Arial MT"/>
              </a:rPr>
              <a:t>S</a:t>
            </a:r>
            <a:r>
              <a:rPr sz="800" spc="-50" dirty="0">
                <a:latin typeface="Arial MT"/>
                <a:cs typeface="Arial MT"/>
              </a:rPr>
              <a:t>ou</a:t>
            </a:r>
            <a:r>
              <a:rPr sz="800" spc="-30" dirty="0">
                <a:latin typeface="Arial MT"/>
                <a:cs typeface="Arial MT"/>
              </a:rPr>
              <a:t>r</a:t>
            </a:r>
            <a:r>
              <a:rPr sz="800" spc="-85" dirty="0">
                <a:latin typeface="Arial MT"/>
                <a:cs typeface="Arial MT"/>
              </a:rPr>
              <a:t>c</a:t>
            </a:r>
            <a:r>
              <a:rPr sz="800" spc="-50" dirty="0">
                <a:latin typeface="Arial MT"/>
                <a:cs typeface="Arial MT"/>
              </a:rPr>
              <a:t>e</a:t>
            </a:r>
            <a:r>
              <a:rPr sz="800" spc="-40" dirty="0">
                <a:latin typeface="Arial MT"/>
                <a:cs typeface="Arial MT"/>
              </a:rPr>
              <a:t>:</a:t>
            </a:r>
            <a:r>
              <a:rPr sz="800" spc="-80" dirty="0">
                <a:latin typeface="Arial MT"/>
                <a:cs typeface="Arial MT"/>
              </a:rPr>
              <a:t> </a:t>
            </a:r>
            <a:r>
              <a:rPr sz="800" spc="-140" dirty="0">
                <a:latin typeface="Arial MT"/>
                <a:cs typeface="Arial MT"/>
              </a:rPr>
              <a:t>P</a:t>
            </a:r>
            <a:r>
              <a:rPr sz="800" spc="-60" dirty="0">
                <a:latin typeface="Arial MT"/>
                <a:cs typeface="Arial MT"/>
              </a:rPr>
              <a:t>I</a:t>
            </a:r>
            <a:r>
              <a:rPr sz="800" spc="-185" dirty="0">
                <a:latin typeface="Arial MT"/>
                <a:cs typeface="Arial MT"/>
              </a:rPr>
              <a:t>M</a:t>
            </a:r>
            <a:r>
              <a:rPr sz="800" spc="-100" dirty="0">
                <a:latin typeface="Arial MT"/>
                <a:cs typeface="Arial MT"/>
              </a:rPr>
              <a:t>C</a:t>
            </a:r>
            <a:r>
              <a:rPr sz="800" spc="-145" dirty="0">
                <a:latin typeface="Arial MT"/>
                <a:cs typeface="Arial MT"/>
              </a:rPr>
              <a:t>O</a:t>
            </a:r>
            <a:r>
              <a:rPr sz="800" spc="-40" dirty="0">
                <a:latin typeface="Arial MT"/>
                <a:cs typeface="Arial MT"/>
              </a:rPr>
              <a:t>;</a:t>
            </a:r>
            <a:r>
              <a:rPr sz="800" spc="75" dirty="0">
                <a:latin typeface="Arial MT"/>
                <a:cs typeface="Arial MT"/>
              </a:rPr>
              <a:t> </a:t>
            </a:r>
            <a:r>
              <a:rPr sz="800" spc="-60" dirty="0">
                <a:latin typeface="Arial MT"/>
                <a:cs typeface="Arial MT"/>
              </a:rPr>
              <a:t>I</a:t>
            </a:r>
            <a:r>
              <a:rPr sz="800" spc="-100" dirty="0">
                <a:latin typeface="Arial MT"/>
                <a:cs typeface="Arial MT"/>
              </a:rPr>
              <a:t>RS</a:t>
            </a:r>
            <a:endParaRPr sz="800">
              <a:latin typeface="Arial MT"/>
              <a:cs typeface="Arial MT"/>
            </a:endParaRPr>
          </a:p>
          <a:p>
            <a:pPr marL="12700">
              <a:lnSpc>
                <a:spcPct val="100000"/>
              </a:lnSpc>
              <a:spcBef>
                <a:spcPts val="80"/>
              </a:spcBef>
            </a:pPr>
            <a:r>
              <a:rPr sz="800" b="1" spc="-85" dirty="0">
                <a:latin typeface="Arial"/>
                <a:cs typeface="Arial"/>
              </a:rPr>
              <a:t>The</a:t>
            </a:r>
            <a:r>
              <a:rPr sz="800" b="1" spc="-20" dirty="0">
                <a:latin typeface="Arial"/>
                <a:cs typeface="Arial"/>
              </a:rPr>
              <a:t> </a:t>
            </a:r>
            <a:r>
              <a:rPr sz="800" b="1" spc="-70" dirty="0">
                <a:latin typeface="Arial"/>
                <a:cs typeface="Arial"/>
              </a:rPr>
              <a:t>above</a:t>
            </a:r>
            <a:r>
              <a:rPr sz="800" b="1" spc="-15" dirty="0">
                <a:latin typeface="Arial"/>
                <a:cs typeface="Arial"/>
              </a:rPr>
              <a:t> </a:t>
            </a:r>
            <a:r>
              <a:rPr sz="800" b="1" spc="-70" dirty="0">
                <a:latin typeface="Arial"/>
                <a:cs typeface="Arial"/>
              </a:rPr>
              <a:t>examples</a:t>
            </a:r>
            <a:r>
              <a:rPr sz="800" b="1" spc="-20" dirty="0">
                <a:latin typeface="Arial"/>
                <a:cs typeface="Arial"/>
              </a:rPr>
              <a:t> </a:t>
            </a:r>
            <a:r>
              <a:rPr sz="800" b="1" spc="-65" dirty="0">
                <a:latin typeface="Arial"/>
                <a:cs typeface="Arial"/>
              </a:rPr>
              <a:t>are</a:t>
            </a:r>
            <a:r>
              <a:rPr sz="800" b="1" spc="-15" dirty="0">
                <a:latin typeface="Arial"/>
                <a:cs typeface="Arial"/>
              </a:rPr>
              <a:t> </a:t>
            </a:r>
            <a:r>
              <a:rPr sz="800" b="1" spc="-60" dirty="0">
                <a:latin typeface="Arial"/>
                <a:cs typeface="Arial"/>
              </a:rPr>
              <a:t>for</a:t>
            </a:r>
            <a:r>
              <a:rPr sz="800" b="1" spc="-70" dirty="0">
                <a:latin typeface="Arial"/>
                <a:cs typeface="Arial"/>
              </a:rPr>
              <a:t> </a:t>
            </a:r>
            <a:r>
              <a:rPr sz="800" b="1" spc="-60" dirty="0">
                <a:latin typeface="Arial"/>
                <a:cs typeface="Arial"/>
              </a:rPr>
              <a:t>illustrative</a:t>
            </a:r>
            <a:r>
              <a:rPr sz="800" b="1" spc="-100" dirty="0">
                <a:latin typeface="Arial"/>
                <a:cs typeface="Arial"/>
              </a:rPr>
              <a:t> </a:t>
            </a:r>
            <a:r>
              <a:rPr sz="800" b="1" spc="-75" dirty="0">
                <a:latin typeface="Arial"/>
                <a:cs typeface="Arial"/>
              </a:rPr>
              <a:t>and</a:t>
            </a:r>
            <a:r>
              <a:rPr sz="800" b="1" spc="-50" dirty="0">
                <a:latin typeface="Arial"/>
                <a:cs typeface="Arial"/>
              </a:rPr>
              <a:t> </a:t>
            </a:r>
            <a:r>
              <a:rPr sz="800" b="1" spc="-85" dirty="0">
                <a:latin typeface="Arial"/>
                <a:cs typeface="Arial"/>
              </a:rPr>
              <a:t>example</a:t>
            </a:r>
            <a:r>
              <a:rPr sz="800" b="1" spc="-20" dirty="0">
                <a:latin typeface="Arial"/>
                <a:cs typeface="Arial"/>
              </a:rPr>
              <a:t> </a:t>
            </a:r>
            <a:r>
              <a:rPr sz="800" b="1" spc="-75" dirty="0">
                <a:latin typeface="Arial"/>
                <a:cs typeface="Arial"/>
              </a:rPr>
              <a:t>purposes</a:t>
            </a:r>
            <a:r>
              <a:rPr sz="800" b="1" spc="-100" dirty="0">
                <a:latin typeface="Arial"/>
                <a:cs typeface="Arial"/>
              </a:rPr>
              <a:t> </a:t>
            </a:r>
            <a:r>
              <a:rPr sz="800" b="1" spc="-80" dirty="0">
                <a:latin typeface="Arial"/>
                <a:cs typeface="Arial"/>
              </a:rPr>
              <a:t>only</a:t>
            </a:r>
            <a:r>
              <a:rPr sz="800" b="1" spc="-15" dirty="0">
                <a:latin typeface="Arial"/>
                <a:cs typeface="Arial"/>
              </a:rPr>
              <a:t> </a:t>
            </a:r>
            <a:r>
              <a:rPr sz="800" b="1" spc="-75" dirty="0">
                <a:latin typeface="Arial"/>
                <a:cs typeface="Arial"/>
              </a:rPr>
              <a:t>and</a:t>
            </a:r>
            <a:r>
              <a:rPr sz="800" b="1" spc="-55" dirty="0">
                <a:latin typeface="Arial"/>
                <a:cs typeface="Arial"/>
              </a:rPr>
              <a:t> </a:t>
            </a:r>
            <a:r>
              <a:rPr sz="800" b="1" spc="-95" dirty="0">
                <a:latin typeface="Arial"/>
                <a:cs typeface="Arial"/>
              </a:rPr>
              <a:t>may</a:t>
            </a:r>
            <a:r>
              <a:rPr sz="800" b="1" spc="-15" dirty="0">
                <a:latin typeface="Arial"/>
                <a:cs typeface="Arial"/>
              </a:rPr>
              <a:t> </a:t>
            </a:r>
            <a:r>
              <a:rPr sz="800" b="1" spc="-75" dirty="0">
                <a:latin typeface="Arial"/>
                <a:cs typeface="Arial"/>
              </a:rPr>
              <a:t>not</a:t>
            </a:r>
            <a:r>
              <a:rPr sz="800" b="1" spc="-30" dirty="0">
                <a:latin typeface="Arial"/>
                <a:cs typeface="Arial"/>
              </a:rPr>
              <a:t> </a:t>
            </a:r>
            <a:r>
              <a:rPr sz="800" b="1" spc="-85" dirty="0">
                <a:latin typeface="Arial"/>
                <a:cs typeface="Arial"/>
              </a:rPr>
              <a:t>be</a:t>
            </a:r>
            <a:r>
              <a:rPr sz="800" b="1" spc="-20" dirty="0">
                <a:latin typeface="Arial"/>
                <a:cs typeface="Arial"/>
              </a:rPr>
              <a:t> </a:t>
            </a:r>
            <a:r>
              <a:rPr sz="800" b="1" spc="-70" dirty="0">
                <a:latin typeface="Arial"/>
                <a:cs typeface="Arial"/>
              </a:rPr>
              <a:t>appropriate</a:t>
            </a:r>
            <a:r>
              <a:rPr sz="800" b="1" spc="-100" dirty="0">
                <a:latin typeface="Arial"/>
                <a:cs typeface="Arial"/>
              </a:rPr>
              <a:t> </a:t>
            </a:r>
            <a:r>
              <a:rPr sz="800" b="1" spc="-60" dirty="0">
                <a:latin typeface="Arial"/>
                <a:cs typeface="Arial"/>
              </a:rPr>
              <a:t>for</a:t>
            </a:r>
            <a:r>
              <a:rPr sz="800" b="1" spc="-70" dirty="0">
                <a:latin typeface="Arial"/>
                <a:cs typeface="Arial"/>
              </a:rPr>
              <a:t> </a:t>
            </a:r>
            <a:r>
              <a:rPr sz="800" b="1" spc="-55" dirty="0">
                <a:latin typeface="Arial"/>
                <a:cs typeface="Arial"/>
              </a:rPr>
              <a:t>all.</a:t>
            </a:r>
            <a:r>
              <a:rPr sz="800" b="1" spc="-75" dirty="0">
                <a:latin typeface="Arial"/>
                <a:cs typeface="Arial"/>
              </a:rPr>
              <a:t> </a:t>
            </a:r>
            <a:r>
              <a:rPr sz="800" b="1" spc="-70" dirty="0">
                <a:latin typeface="Arial"/>
                <a:cs typeface="Arial"/>
              </a:rPr>
              <a:t>Tax</a:t>
            </a:r>
            <a:r>
              <a:rPr sz="800" b="1" spc="-20" dirty="0">
                <a:latin typeface="Arial"/>
                <a:cs typeface="Arial"/>
              </a:rPr>
              <a:t> </a:t>
            </a:r>
            <a:r>
              <a:rPr sz="800" b="1" spc="-65" dirty="0">
                <a:latin typeface="Arial"/>
                <a:cs typeface="Arial"/>
              </a:rPr>
              <a:t>payers</a:t>
            </a:r>
            <a:r>
              <a:rPr sz="800" b="1" spc="-100" dirty="0">
                <a:latin typeface="Arial"/>
                <a:cs typeface="Arial"/>
              </a:rPr>
              <a:t> </a:t>
            </a:r>
            <a:r>
              <a:rPr sz="800" b="1" spc="-75" dirty="0">
                <a:latin typeface="Arial"/>
                <a:cs typeface="Arial"/>
              </a:rPr>
              <a:t>should</a:t>
            </a:r>
            <a:r>
              <a:rPr sz="800" b="1" spc="-50" dirty="0">
                <a:latin typeface="Arial"/>
                <a:cs typeface="Arial"/>
              </a:rPr>
              <a:t> </a:t>
            </a:r>
            <a:r>
              <a:rPr sz="800" b="1" spc="-100" dirty="0">
                <a:latin typeface="Arial"/>
                <a:cs typeface="Arial"/>
              </a:rPr>
              <a:t>discuss</a:t>
            </a:r>
            <a:r>
              <a:rPr sz="800" b="1" spc="-105" dirty="0">
                <a:latin typeface="Arial"/>
                <a:cs typeface="Arial"/>
              </a:rPr>
              <a:t> </a:t>
            </a:r>
            <a:r>
              <a:rPr sz="800" b="1" spc="-85" dirty="0">
                <a:latin typeface="Arial"/>
                <a:cs typeface="Arial"/>
              </a:rPr>
              <a:t>with</a:t>
            </a:r>
            <a:r>
              <a:rPr sz="800" b="1" spc="-60" dirty="0">
                <a:latin typeface="Arial"/>
                <a:cs typeface="Arial"/>
              </a:rPr>
              <a:t> their</a:t>
            </a:r>
            <a:r>
              <a:rPr sz="800" b="1" spc="10" dirty="0">
                <a:latin typeface="Arial"/>
                <a:cs typeface="Arial"/>
              </a:rPr>
              <a:t> </a:t>
            </a:r>
            <a:r>
              <a:rPr sz="800" b="1" spc="-80" dirty="0">
                <a:latin typeface="Arial"/>
                <a:cs typeface="Arial"/>
              </a:rPr>
              <a:t>tax</a:t>
            </a:r>
            <a:r>
              <a:rPr sz="800" b="1" spc="-25" dirty="0">
                <a:latin typeface="Arial"/>
                <a:cs typeface="Arial"/>
              </a:rPr>
              <a:t> </a:t>
            </a:r>
            <a:r>
              <a:rPr sz="800" b="1" spc="-70" dirty="0">
                <a:latin typeface="Arial"/>
                <a:cs typeface="Arial"/>
              </a:rPr>
              <a:t>adviser.</a:t>
            </a:r>
            <a:endParaRPr sz="800">
              <a:latin typeface="Arial"/>
              <a:cs typeface="Arial"/>
            </a:endParaRPr>
          </a:p>
          <a:p>
            <a:pPr marL="12700">
              <a:lnSpc>
                <a:spcPct val="100000"/>
              </a:lnSpc>
              <a:spcBef>
                <a:spcPts val="85"/>
              </a:spcBef>
            </a:pPr>
            <a:r>
              <a:rPr sz="800" spc="-120" dirty="0">
                <a:latin typeface="Arial MT"/>
                <a:cs typeface="Arial MT"/>
              </a:rPr>
              <a:t>PIMCO</a:t>
            </a:r>
            <a:r>
              <a:rPr sz="800" spc="-15"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75" dirty="0">
                <a:latin typeface="Arial MT"/>
                <a:cs typeface="Arial MT"/>
              </a:rPr>
              <a:t> </a:t>
            </a:r>
            <a:r>
              <a:rPr sz="800" spc="-50" dirty="0">
                <a:latin typeface="Arial MT"/>
                <a:cs typeface="Arial MT"/>
              </a:rPr>
              <a:t>provide</a:t>
            </a:r>
            <a:r>
              <a:rPr sz="800" spc="-15" dirty="0">
                <a:latin typeface="Arial MT"/>
                <a:cs typeface="Arial MT"/>
              </a:rPr>
              <a:t> </a:t>
            </a:r>
            <a:r>
              <a:rPr sz="800" spc="-55" dirty="0">
                <a:latin typeface="Arial MT"/>
                <a:cs typeface="Arial MT"/>
              </a:rPr>
              <a:t>legal</a:t>
            </a:r>
            <a:r>
              <a:rPr sz="800" spc="-40" dirty="0">
                <a:latin typeface="Arial MT"/>
                <a:cs typeface="Arial MT"/>
              </a:rPr>
              <a:t> </a:t>
            </a:r>
            <a:r>
              <a:rPr sz="800" spc="-90" dirty="0">
                <a:latin typeface="Arial MT"/>
                <a:cs typeface="Arial MT"/>
              </a:rPr>
              <a:t>or</a:t>
            </a:r>
            <a:r>
              <a:rPr sz="800" spc="-30" dirty="0">
                <a:latin typeface="Arial MT"/>
                <a:cs typeface="Arial MT"/>
              </a:rPr>
              <a:t> </a:t>
            </a:r>
            <a:r>
              <a:rPr sz="800" spc="-60" dirty="0">
                <a:latin typeface="Arial MT"/>
                <a:cs typeface="Arial MT"/>
              </a:rPr>
              <a:t>tax</a:t>
            </a:r>
            <a:r>
              <a:rPr sz="800" spc="-65" dirty="0">
                <a:latin typeface="Arial MT"/>
                <a:cs typeface="Arial MT"/>
              </a:rPr>
              <a:t> advice.</a:t>
            </a:r>
            <a:r>
              <a:rPr sz="800" spc="-75" dirty="0">
                <a:latin typeface="Arial MT"/>
                <a:cs typeface="Arial MT"/>
              </a:rPr>
              <a:t> </a:t>
            </a:r>
            <a:r>
              <a:rPr sz="800" spc="-70" dirty="0">
                <a:latin typeface="Arial MT"/>
                <a:cs typeface="Arial MT"/>
              </a:rPr>
              <a:t>Please</a:t>
            </a:r>
            <a:r>
              <a:rPr sz="800" spc="-15" dirty="0">
                <a:latin typeface="Arial MT"/>
                <a:cs typeface="Arial MT"/>
              </a:rPr>
              <a:t> </a:t>
            </a:r>
            <a:r>
              <a:rPr sz="800" spc="-65" dirty="0">
                <a:latin typeface="Arial MT"/>
                <a:cs typeface="Arial MT"/>
              </a:rPr>
              <a:t>consult</a:t>
            </a:r>
            <a:r>
              <a:rPr sz="800" spc="-75" dirty="0">
                <a:latin typeface="Arial MT"/>
                <a:cs typeface="Arial MT"/>
              </a:rPr>
              <a:t> </a:t>
            </a:r>
            <a:r>
              <a:rPr sz="800" spc="-55" dirty="0">
                <a:latin typeface="Arial MT"/>
                <a:cs typeface="Arial MT"/>
              </a:rPr>
              <a:t>your</a:t>
            </a:r>
            <a:r>
              <a:rPr sz="800" spc="-114" dirty="0">
                <a:latin typeface="Arial MT"/>
                <a:cs typeface="Arial MT"/>
              </a:rPr>
              <a:t> </a:t>
            </a:r>
            <a:r>
              <a:rPr sz="800" spc="-60" dirty="0">
                <a:latin typeface="Arial MT"/>
                <a:cs typeface="Arial MT"/>
              </a:rPr>
              <a:t>tax</a:t>
            </a:r>
            <a:r>
              <a:rPr sz="800" spc="20" dirty="0">
                <a:latin typeface="Arial MT"/>
                <a:cs typeface="Arial MT"/>
              </a:rPr>
              <a:t> </a:t>
            </a:r>
            <a:r>
              <a:rPr sz="800" spc="-75" dirty="0">
                <a:latin typeface="Arial MT"/>
                <a:cs typeface="Arial MT"/>
              </a:rPr>
              <a:t>and/or</a:t>
            </a:r>
            <a:r>
              <a:rPr sz="800" spc="-35" dirty="0">
                <a:latin typeface="Arial MT"/>
                <a:cs typeface="Arial MT"/>
              </a:rPr>
              <a:t> </a:t>
            </a:r>
            <a:r>
              <a:rPr sz="800" spc="-55" dirty="0">
                <a:latin typeface="Arial MT"/>
                <a:cs typeface="Arial MT"/>
              </a:rPr>
              <a:t>legal</a:t>
            </a:r>
            <a:r>
              <a:rPr sz="800" spc="-35" dirty="0">
                <a:latin typeface="Arial MT"/>
                <a:cs typeface="Arial MT"/>
              </a:rPr>
              <a:t> </a:t>
            </a:r>
            <a:r>
              <a:rPr sz="800" spc="-80" dirty="0">
                <a:latin typeface="Arial MT"/>
                <a:cs typeface="Arial MT"/>
              </a:rPr>
              <a:t>counsel</a:t>
            </a:r>
            <a:r>
              <a:rPr sz="800" spc="-40" dirty="0">
                <a:latin typeface="Arial MT"/>
                <a:cs typeface="Arial MT"/>
              </a:rPr>
              <a:t> </a:t>
            </a:r>
            <a:r>
              <a:rPr sz="800" spc="-55" dirty="0">
                <a:latin typeface="Arial MT"/>
                <a:cs typeface="Arial MT"/>
              </a:rPr>
              <a:t>for</a:t>
            </a:r>
            <a:r>
              <a:rPr sz="800" spc="-30" dirty="0">
                <a:latin typeface="Arial MT"/>
                <a:cs typeface="Arial MT"/>
              </a:rPr>
              <a:t> </a:t>
            </a:r>
            <a:r>
              <a:rPr sz="800" spc="-55" dirty="0">
                <a:latin typeface="Arial MT"/>
                <a:cs typeface="Arial MT"/>
              </a:rPr>
              <a:t>specific</a:t>
            </a:r>
            <a:r>
              <a:rPr sz="800" spc="-65" dirty="0">
                <a:latin typeface="Arial MT"/>
                <a:cs typeface="Arial MT"/>
              </a:rPr>
              <a:t> </a:t>
            </a:r>
            <a:r>
              <a:rPr sz="800" spc="-60" dirty="0">
                <a:latin typeface="Arial MT"/>
                <a:cs typeface="Arial MT"/>
              </a:rPr>
              <a:t>tax</a:t>
            </a:r>
            <a:r>
              <a:rPr sz="800" spc="-65" dirty="0">
                <a:latin typeface="Arial MT"/>
                <a:cs typeface="Arial MT"/>
              </a:rPr>
              <a:t> </a:t>
            </a:r>
            <a:r>
              <a:rPr sz="800" spc="-50" dirty="0">
                <a:latin typeface="Arial MT"/>
                <a:cs typeface="Arial MT"/>
              </a:rPr>
              <a:t>or</a:t>
            </a:r>
            <a:r>
              <a:rPr sz="800" spc="-30" dirty="0">
                <a:latin typeface="Arial MT"/>
                <a:cs typeface="Arial MT"/>
              </a:rPr>
              <a:t> </a:t>
            </a:r>
            <a:r>
              <a:rPr sz="800" spc="-70" dirty="0">
                <a:latin typeface="Arial MT"/>
                <a:cs typeface="Arial MT"/>
              </a:rPr>
              <a:t>legal</a:t>
            </a:r>
            <a:r>
              <a:rPr sz="800" spc="-40" dirty="0">
                <a:latin typeface="Arial MT"/>
                <a:cs typeface="Arial MT"/>
              </a:rPr>
              <a:t> </a:t>
            </a:r>
            <a:r>
              <a:rPr sz="800" spc="-75" dirty="0">
                <a:latin typeface="Arial MT"/>
                <a:cs typeface="Arial MT"/>
              </a:rPr>
              <a:t>questionsand</a:t>
            </a:r>
            <a:r>
              <a:rPr sz="800" spc="-20" dirty="0">
                <a:latin typeface="Arial MT"/>
                <a:cs typeface="Arial MT"/>
              </a:rPr>
              <a:t> </a:t>
            </a:r>
            <a:r>
              <a:rPr sz="800" spc="-75" dirty="0">
                <a:latin typeface="Arial MT"/>
                <a:cs typeface="Arial MT"/>
              </a:rPr>
              <a:t>concerns.</a:t>
            </a:r>
            <a:endParaRPr sz="800">
              <a:latin typeface="Arial MT"/>
              <a:cs typeface="Arial MT"/>
            </a:endParaRPr>
          </a:p>
        </p:txBody>
      </p:sp>
      <p:sp>
        <p:nvSpPr>
          <p:cNvPr id="4" name="object 4"/>
          <p:cNvSpPr/>
          <p:nvPr/>
        </p:nvSpPr>
        <p:spPr>
          <a:xfrm>
            <a:off x="3941064" y="1364614"/>
            <a:ext cx="2188210" cy="1879600"/>
          </a:xfrm>
          <a:custGeom>
            <a:avLst/>
            <a:gdLst/>
            <a:ahLst/>
            <a:cxnLst/>
            <a:rect l="l" t="t" r="r" b="b"/>
            <a:pathLst>
              <a:path w="2188210" h="1879600">
                <a:moveTo>
                  <a:pt x="1593341" y="1689100"/>
                </a:moveTo>
                <a:lnTo>
                  <a:pt x="594487" y="1689100"/>
                </a:lnTo>
                <a:lnTo>
                  <a:pt x="566985" y="1701800"/>
                </a:lnTo>
                <a:lnTo>
                  <a:pt x="544496" y="1714500"/>
                </a:lnTo>
                <a:lnTo>
                  <a:pt x="529318" y="1739900"/>
                </a:lnTo>
                <a:lnTo>
                  <a:pt x="523748" y="1765300"/>
                </a:lnTo>
                <a:lnTo>
                  <a:pt x="523748" y="1816100"/>
                </a:lnTo>
                <a:lnTo>
                  <a:pt x="529318" y="1841500"/>
                </a:lnTo>
                <a:lnTo>
                  <a:pt x="544496" y="1866900"/>
                </a:lnTo>
                <a:lnTo>
                  <a:pt x="566985" y="1879600"/>
                </a:lnTo>
                <a:lnTo>
                  <a:pt x="1620916" y="1879600"/>
                </a:lnTo>
                <a:lnTo>
                  <a:pt x="1643443" y="1866900"/>
                </a:lnTo>
                <a:lnTo>
                  <a:pt x="1658635" y="1841500"/>
                </a:lnTo>
                <a:lnTo>
                  <a:pt x="584023" y="1841500"/>
                </a:lnTo>
                <a:lnTo>
                  <a:pt x="575865" y="1828800"/>
                </a:lnTo>
                <a:lnTo>
                  <a:pt x="570351" y="1828800"/>
                </a:lnTo>
                <a:lnTo>
                  <a:pt x="568325" y="1816100"/>
                </a:lnTo>
                <a:lnTo>
                  <a:pt x="568325" y="1765300"/>
                </a:lnTo>
                <a:lnTo>
                  <a:pt x="570351" y="1752600"/>
                </a:lnTo>
                <a:lnTo>
                  <a:pt x="575865" y="1739900"/>
                </a:lnTo>
                <a:lnTo>
                  <a:pt x="1658635" y="1739900"/>
                </a:lnTo>
                <a:lnTo>
                  <a:pt x="1643443" y="1714500"/>
                </a:lnTo>
                <a:lnTo>
                  <a:pt x="1620916" y="1701800"/>
                </a:lnTo>
                <a:lnTo>
                  <a:pt x="1593341" y="1689100"/>
                </a:lnTo>
                <a:close/>
              </a:path>
              <a:path w="2188210" h="1879600">
                <a:moveTo>
                  <a:pt x="1658635" y="1739900"/>
                </a:moveTo>
                <a:lnTo>
                  <a:pt x="1610947" y="1739900"/>
                </a:lnTo>
                <a:lnTo>
                  <a:pt x="1616461" y="1752600"/>
                </a:lnTo>
                <a:lnTo>
                  <a:pt x="1618488" y="1765300"/>
                </a:lnTo>
                <a:lnTo>
                  <a:pt x="1618488" y="1816100"/>
                </a:lnTo>
                <a:lnTo>
                  <a:pt x="1616461" y="1828800"/>
                </a:lnTo>
                <a:lnTo>
                  <a:pt x="1610947" y="1828800"/>
                </a:lnTo>
                <a:lnTo>
                  <a:pt x="1602789" y="1841500"/>
                </a:lnTo>
                <a:lnTo>
                  <a:pt x="1658635" y="1841500"/>
                </a:lnTo>
                <a:lnTo>
                  <a:pt x="1664208" y="1816100"/>
                </a:lnTo>
                <a:lnTo>
                  <a:pt x="1664208" y="1765300"/>
                </a:lnTo>
                <a:lnTo>
                  <a:pt x="1658635" y="1739900"/>
                </a:lnTo>
                <a:close/>
              </a:path>
              <a:path w="2188210" h="1879600">
                <a:moveTo>
                  <a:pt x="1474418" y="1536700"/>
                </a:moveTo>
                <a:lnTo>
                  <a:pt x="713230" y="1536700"/>
                </a:lnTo>
                <a:lnTo>
                  <a:pt x="688768" y="1562100"/>
                </a:lnTo>
                <a:lnTo>
                  <a:pt x="672284" y="1587500"/>
                </a:lnTo>
                <a:lnTo>
                  <a:pt x="666241" y="1612900"/>
                </a:lnTo>
                <a:lnTo>
                  <a:pt x="666241" y="1689100"/>
                </a:lnTo>
                <a:lnTo>
                  <a:pt x="711073" y="1689100"/>
                </a:lnTo>
                <a:lnTo>
                  <a:pt x="711073" y="1612900"/>
                </a:lnTo>
                <a:lnTo>
                  <a:pt x="713591" y="1600200"/>
                </a:lnTo>
                <a:lnTo>
                  <a:pt x="720455" y="1587500"/>
                </a:lnTo>
                <a:lnTo>
                  <a:pt x="730629" y="1587500"/>
                </a:lnTo>
                <a:lnTo>
                  <a:pt x="743076" y="1574800"/>
                </a:lnTo>
                <a:lnTo>
                  <a:pt x="1507142" y="1574800"/>
                </a:lnTo>
                <a:lnTo>
                  <a:pt x="1498885" y="1562100"/>
                </a:lnTo>
                <a:lnTo>
                  <a:pt x="1474418" y="1536700"/>
                </a:lnTo>
                <a:close/>
              </a:path>
              <a:path w="2188210" h="1879600">
                <a:moveTo>
                  <a:pt x="1507142" y="1574800"/>
                </a:moveTo>
                <a:lnTo>
                  <a:pt x="1443989" y="1574800"/>
                </a:lnTo>
                <a:lnTo>
                  <a:pt x="1456437" y="1587500"/>
                </a:lnTo>
                <a:lnTo>
                  <a:pt x="1466611" y="1587500"/>
                </a:lnTo>
                <a:lnTo>
                  <a:pt x="1473475" y="1600200"/>
                </a:lnTo>
                <a:lnTo>
                  <a:pt x="1475994" y="1612900"/>
                </a:lnTo>
                <a:lnTo>
                  <a:pt x="1475994" y="1689100"/>
                </a:lnTo>
                <a:lnTo>
                  <a:pt x="1521460" y="1689100"/>
                </a:lnTo>
                <a:lnTo>
                  <a:pt x="1521460" y="1612900"/>
                </a:lnTo>
                <a:lnTo>
                  <a:pt x="1515399" y="1587500"/>
                </a:lnTo>
                <a:lnTo>
                  <a:pt x="1507142" y="1574800"/>
                </a:lnTo>
                <a:close/>
              </a:path>
              <a:path w="2188210" h="1879600">
                <a:moveTo>
                  <a:pt x="1169670" y="330200"/>
                </a:moveTo>
                <a:lnTo>
                  <a:pt x="1018286" y="330200"/>
                </a:lnTo>
                <a:lnTo>
                  <a:pt x="1018286" y="1536700"/>
                </a:lnTo>
                <a:lnTo>
                  <a:pt x="1062989" y="1536700"/>
                </a:lnTo>
                <a:lnTo>
                  <a:pt x="1062989" y="342900"/>
                </a:lnTo>
                <a:lnTo>
                  <a:pt x="1169670" y="342900"/>
                </a:lnTo>
                <a:lnTo>
                  <a:pt x="1169670" y="330200"/>
                </a:lnTo>
                <a:close/>
              </a:path>
              <a:path w="2188210" h="1879600">
                <a:moveTo>
                  <a:pt x="1169670" y="342900"/>
                </a:moveTo>
                <a:lnTo>
                  <a:pt x="1124203" y="342900"/>
                </a:lnTo>
                <a:lnTo>
                  <a:pt x="1124203" y="1536700"/>
                </a:lnTo>
                <a:lnTo>
                  <a:pt x="1169670" y="1536700"/>
                </a:lnTo>
                <a:lnTo>
                  <a:pt x="1169670" y="342900"/>
                </a:lnTo>
                <a:close/>
              </a:path>
              <a:path w="2188210" h="1879600">
                <a:moveTo>
                  <a:pt x="745998" y="965200"/>
                </a:moveTo>
                <a:lnTo>
                  <a:pt x="0" y="965200"/>
                </a:lnTo>
                <a:lnTo>
                  <a:pt x="1397" y="977900"/>
                </a:lnTo>
                <a:lnTo>
                  <a:pt x="11669" y="1028700"/>
                </a:lnTo>
                <a:lnTo>
                  <a:pt x="28099" y="1066800"/>
                </a:lnTo>
                <a:lnTo>
                  <a:pt x="50203" y="1104900"/>
                </a:lnTo>
                <a:lnTo>
                  <a:pt x="77494" y="1143000"/>
                </a:lnTo>
                <a:lnTo>
                  <a:pt x="109487" y="1181100"/>
                </a:lnTo>
                <a:lnTo>
                  <a:pt x="145696" y="1206500"/>
                </a:lnTo>
                <a:lnTo>
                  <a:pt x="185637" y="1231900"/>
                </a:lnTo>
                <a:lnTo>
                  <a:pt x="228822" y="1257300"/>
                </a:lnTo>
                <a:lnTo>
                  <a:pt x="274768" y="1270000"/>
                </a:lnTo>
                <a:lnTo>
                  <a:pt x="322989" y="1282700"/>
                </a:lnTo>
                <a:lnTo>
                  <a:pt x="423008" y="1282700"/>
                </a:lnTo>
                <a:lnTo>
                  <a:pt x="471229" y="1270000"/>
                </a:lnTo>
                <a:lnTo>
                  <a:pt x="517177" y="1257300"/>
                </a:lnTo>
                <a:lnTo>
                  <a:pt x="560367" y="1231900"/>
                </a:lnTo>
                <a:lnTo>
                  <a:pt x="321524" y="1231900"/>
                </a:lnTo>
                <a:lnTo>
                  <a:pt x="272893" y="1219200"/>
                </a:lnTo>
                <a:lnTo>
                  <a:pt x="227038" y="1206500"/>
                </a:lnTo>
                <a:lnTo>
                  <a:pt x="184658" y="1181100"/>
                </a:lnTo>
                <a:lnTo>
                  <a:pt x="146449" y="1155700"/>
                </a:lnTo>
                <a:lnTo>
                  <a:pt x="113109" y="1117600"/>
                </a:lnTo>
                <a:lnTo>
                  <a:pt x="85336" y="1079500"/>
                </a:lnTo>
                <a:lnTo>
                  <a:pt x="63825" y="1041400"/>
                </a:lnTo>
                <a:lnTo>
                  <a:pt x="49275" y="990600"/>
                </a:lnTo>
                <a:lnTo>
                  <a:pt x="742152" y="990600"/>
                </a:lnTo>
                <a:lnTo>
                  <a:pt x="744727" y="977900"/>
                </a:lnTo>
                <a:lnTo>
                  <a:pt x="745998" y="965200"/>
                </a:lnTo>
                <a:close/>
              </a:path>
              <a:path w="2188210" h="1879600">
                <a:moveTo>
                  <a:pt x="2187829" y="965200"/>
                </a:moveTo>
                <a:lnTo>
                  <a:pt x="1441958" y="965200"/>
                </a:lnTo>
                <a:lnTo>
                  <a:pt x="1443227" y="977900"/>
                </a:lnTo>
                <a:lnTo>
                  <a:pt x="1453503" y="1028700"/>
                </a:lnTo>
                <a:lnTo>
                  <a:pt x="1469941" y="1066800"/>
                </a:lnTo>
                <a:lnTo>
                  <a:pt x="1492057" y="1104900"/>
                </a:lnTo>
                <a:lnTo>
                  <a:pt x="1519363" y="1143000"/>
                </a:lnTo>
                <a:lnTo>
                  <a:pt x="1551373" y="1181100"/>
                </a:lnTo>
                <a:lnTo>
                  <a:pt x="1587599" y="1206500"/>
                </a:lnTo>
                <a:lnTo>
                  <a:pt x="1627556" y="1231900"/>
                </a:lnTo>
                <a:lnTo>
                  <a:pt x="1670757" y="1257300"/>
                </a:lnTo>
                <a:lnTo>
                  <a:pt x="1716715" y="1270000"/>
                </a:lnTo>
                <a:lnTo>
                  <a:pt x="1764944" y="1282700"/>
                </a:lnTo>
                <a:lnTo>
                  <a:pt x="1864937" y="1282700"/>
                </a:lnTo>
                <a:lnTo>
                  <a:pt x="1913140" y="1270000"/>
                </a:lnTo>
                <a:lnTo>
                  <a:pt x="1959078" y="1257300"/>
                </a:lnTo>
                <a:lnTo>
                  <a:pt x="2002262" y="1231900"/>
                </a:lnTo>
                <a:lnTo>
                  <a:pt x="1763609" y="1231900"/>
                </a:lnTo>
                <a:lnTo>
                  <a:pt x="1714978" y="1219200"/>
                </a:lnTo>
                <a:lnTo>
                  <a:pt x="1669123" y="1206500"/>
                </a:lnTo>
                <a:lnTo>
                  <a:pt x="1626743" y="1181100"/>
                </a:lnTo>
                <a:lnTo>
                  <a:pt x="1588534" y="1155700"/>
                </a:lnTo>
                <a:lnTo>
                  <a:pt x="1555194" y="1117600"/>
                </a:lnTo>
                <a:lnTo>
                  <a:pt x="1527421" y="1079500"/>
                </a:lnTo>
                <a:lnTo>
                  <a:pt x="1505910" y="1041400"/>
                </a:lnTo>
                <a:lnTo>
                  <a:pt x="1491361" y="990600"/>
                </a:lnTo>
                <a:lnTo>
                  <a:pt x="2183990" y="990600"/>
                </a:lnTo>
                <a:lnTo>
                  <a:pt x="2186559" y="977900"/>
                </a:lnTo>
                <a:lnTo>
                  <a:pt x="2187829" y="965200"/>
                </a:lnTo>
                <a:close/>
              </a:path>
              <a:path w="2188210" h="1879600">
                <a:moveTo>
                  <a:pt x="742152" y="990600"/>
                </a:moveTo>
                <a:lnTo>
                  <a:pt x="695198" y="990600"/>
                </a:lnTo>
                <a:lnTo>
                  <a:pt x="680652" y="1041400"/>
                </a:lnTo>
                <a:lnTo>
                  <a:pt x="659152" y="1079500"/>
                </a:lnTo>
                <a:lnTo>
                  <a:pt x="631392" y="1117600"/>
                </a:lnTo>
                <a:lnTo>
                  <a:pt x="598066" y="1155700"/>
                </a:lnTo>
                <a:lnTo>
                  <a:pt x="559868" y="1181100"/>
                </a:lnTo>
                <a:lnTo>
                  <a:pt x="517492" y="1206500"/>
                </a:lnTo>
                <a:lnTo>
                  <a:pt x="471632" y="1219200"/>
                </a:lnTo>
                <a:lnTo>
                  <a:pt x="422982" y="1231900"/>
                </a:lnTo>
                <a:lnTo>
                  <a:pt x="560367" y="1231900"/>
                </a:lnTo>
                <a:lnTo>
                  <a:pt x="600313" y="1206500"/>
                </a:lnTo>
                <a:lnTo>
                  <a:pt x="636531" y="1181100"/>
                </a:lnTo>
                <a:lnTo>
                  <a:pt x="668536" y="1143000"/>
                </a:lnTo>
                <a:lnTo>
                  <a:pt x="695843" y="1104900"/>
                </a:lnTo>
                <a:lnTo>
                  <a:pt x="717967" y="1066800"/>
                </a:lnTo>
                <a:lnTo>
                  <a:pt x="734424" y="1028700"/>
                </a:lnTo>
                <a:lnTo>
                  <a:pt x="742152" y="990600"/>
                </a:lnTo>
                <a:close/>
              </a:path>
              <a:path w="2188210" h="1879600">
                <a:moveTo>
                  <a:pt x="2183990" y="990600"/>
                </a:moveTo>
                <a:lnTo>
                  <a:pt x="2137283" y="990600"/>
                </a:lnTo>
                <a:lnTo>
                  <a:pt x="2122737" y="1041400"/>
                </a:lnTo>
                <a:lnTo>
                  <a:pt x="2101237" y="1079500"/>
                </a:lnTo>
                <a:lnTo>
                  <a:pt x="2073477" y="1117600"/>
                </a:lnTo>
                <a:lnTo>
                  <a:pt x="2040151" y="1155700"/>
                </a:lnTo>
                <a:lnTo>
                  <a:pt x="2001953" y="1181100"/>
                </a:lnTo>
                <a:lnTo>
                  <a:pt x="1959577" y="1206500"/>
                </a:lnTo>
                <a:lnTo>
                  <a:pt x="1913717" y="1219200"/>
                </a:lnTo>
                <a:lnTo>
                  <a:pt x="1865067" y="1231900"/>
                </a:lnTo>
                <a:lnTo>
                  <a:pt x="2002262" y="1231900"/>
                </a:lnTo>
                <a:lnTo>
                  <a:pt x="2042207" y="1206500"/>
                </a:lnTo>
                <a:lnTo>
                  <a:pt x="2078425" y="1181100"/>
                </a:lnTo>
                <a:lnTo>
                  <a:pt x="2110429" y="1143000"/>
                </a:lnTo>
                <a:lnTo>
                  <a:pt x="2137732" y="1104900"/>
                </a:lnTo>
                <a:lnTo>
                  <a:pt x="2159845" y="1066800"/>
                </a:lnTo>
                <a:lnTo>
                  <a:pt x="2176283" y="1028700"/>
                </a:lnTo>
                <a:lnTo>
                  <a:pt x="2183990" y="990600"/>
                </a:lnTo>
                <a:close/>
              </a:path>
              <a:path w="2188210" h="1879600">
                <a:moveTo>
                  <a:pt x="738251" y="952500"/>
                </a:moveTo>
                <a:lnTo>
                  <a:pt x="7874" y="952500"/>
                </a:lnTo>
                <a:lnTo>
                  <a:pt x="2412" y="965200"/>
                </a:lnTo>
                <a:lnTo>
                  <a:pt x="743585" y="965200"/>
                </a:lnTo>
                <a:lnTo>
                  <a:pt x="738251" y="952500"/>
                </a:lnTo>
                <a:close/>
              </a:path>
              <a:path w="2188210" h="1879600">
                <a:moveTo>
                  <a:pt x="2180082" y="952500"/>
                </a:moveTo>
                <a:lnTo>
                  <a:pt x="1449705" y="952500"/>
                </a:lnTo>
                <a:lnTo>
                  <a:pt x="1444371" y="965200"/>
                </a:lnTo>
                <a:lnTo>
                  <a:pt x="2185416" y="965200"/>
                </a:lnTo>
                <a:lnTo>
                  <a:pt x="2180082" y="952500"/>
                </a:lnTo>
                <a:close/>
              </a:path>
              <a:path w="2188210" h="1879600">
                <a:moveTo>
                  <a:pt x="725043" y="939800"/>
                </a:moveTo>
                <a:lnTo>
                  <a:pt x="21082" y="939800"/>
                </a:lnTo>
                <a:lnTo>
                  <a:pt x="13208" y="952500"/>
                </a:lnTo>
                <a:lnTo>
                  <a:pt x="732789" y="952500"/>
                </a:lnTo>
                <a:lnTo>
                  <a:pt x="725043" y="939800"/>
                </a:lnTo>
                <a:close/>
              </a:path>
              <a:path w="2188210" h="1879600">
                <a:moveTo>
                  <a:pt x="2166366" y="939800"/>
                </a:moveTo>
                <a:lnTo>
                  <a:pt x="1462913" y="939800"/>
                </a:lnTo>
                <a:lnTo>
                  <a:pt x="1455165" y="952500"/>
                </a:lnTo>
                <a:lnTo>
                  <a:pt x="2174113" y="952500"/>
                </a:lnTo>
                <a:lnTo>
                  <a:pt x="2166366" y="939800"/>
                </a:lnTo>
                <a:close/>
              </a:path>
              <a:path w="2188210" h="1879600">
                <a:moveTo>
                  <a:pt x="407035" y="355600"/>
                </a:moveTo>
                <a:lnTo>
                  <a:pt x="337693" y="355600"/>
                </a:lnTo>
                <a:lnTo>
                  <a:pt x="92583" y="939800"/>
                </a:lnTo>
                <a:lnTo>
                  <a:pt x="142366" y="939800"/>
                </a:lnTo>
                <a:lnTo>
                  <a:pt x="372490" y="393700"/>
                </a:lnTo>
                <a:lnTo>
                  <a:pt x="423070" y="393700"/>
                </a:lnTo>
                <a:lnTo>
                  <a:pt x="407035" y="355600"/>
                </a:lnTo>
                <a:close/>
              </a:path>
              <a:path w="2188210" h="1879600">
                <a:moveTo>
                  <a:pt x="423070" y="393700"/>
                </a:moveTo>
                <a:lnTo>
                  <a:pt x="372490" y="393700"/>
                </a:lnTo>
                <a:lnTo>
                  <a:pt x="604012" y="939800"/>
                </a:lnTo>
                <a:lnTo>
                  <a:pt x="652907" y="939800"/>
                </a:lnTo>
                <a:lnTo>
                  <a:pt x="423070" y="393700"/>
                </a:lnTo>
                <a:close/>
              </a:path>
              <a:path w="2188210" h="1879600">
                <a:moveTo>
                  <a:pt x="1848358" y="355600"/>
                </a:moveTo>
                <a:lnTo>
                  <a:pt x="1780921" y="355600"/>
                </a:lnTo>
                <a:lnTo>
                  <a:pt x="1534540" y="939800"/>
                </a:lnTo>
                <a:lnTo>
                  <a:pt x="1584325" y="939800"/>
                </a:lnTo>
                <a:lnTo>
                  <a:pt x="1814322" y="393700"/>
                </a:lnTo>
                <a:lnTo>
                  <a:pt x="1864393" y="393700"/>
                </a:lnTo>
                <a:lnTo>
                  <a:pt x="1848358" y="355600"/>
                </a:lnTo>
                <a:close/>
              </a:path>
              <a:path w="2188210" h="1879600">
                <a:moveTo>
                  <a:pt x="1864393" y="393700"/>
                </a:moveTo>
                <a:lnTo>
                  <a:pt x="1816608" y="393700"/>
                </a:lnTo>
                <a:lnTo>
                  <a:pt x="2045843" y="939800"/>
                </a:lnTo>
                <a:lnTo>
                  <a:pt x="2094230" y="939800"/>
                </a:lnTo>
                <a:lnTo>
                  <a:pt x="1864393" y="393700"/>
                </a:lnTo>
                <a:close/>
              </a:path>
              <a:path w="2188210" h="1879600">
                <a:moveTo>
                  <a:pt x="1093724" y="0"/>
                </a:moveTo>
                <a:lnTo>
                  <a:pt x="1045296" y="12700"/>
                </a:lnTo>
                <a:lnTo>
                  <a:pt x="1002019" y="25400"/>
                </a:lnTo>
                <a:lnTo>
                  <a:pt x="966028" y="63500"/>
                </a:lnTo>
                <a:lnTo>
                  <a:pt x="939454" y="101600"/>
                </a:lnTo>
                <a:lnTo>
                  <a:pt x="924433" y="139700"/>
                </a:lnTo>
                <a:lnTo>
                  <a:pt x="924051" y="152400"/>
                </a:lnTo>
                <a:lnTo>
                  <a:pt x="609917" y="152400"/>
                </a:lnTo>
                <a:lnTo>
                  <a:pt x="593220" y="165100"/>
                </a:lnTo>
                <a:lnTo>
                  <a:pt x="578358" y="177800"/>
                </a:lnTo>
                <a:lnTo>
                  <a:pt x="462914" y="292100"/>
                </a:lnTo>
                <a:lnTo>
                  <a:pt x="454983" y="292100"/>
                </a:lnTo>
                <a:lnTo>
                  <a:pt x="446039" y="304800"/>
                </a:lnTo>
                <a:lnTo>
                  <a:pt x="260985" y="304800"/>
                </a:lnTo>
                <a:lnTo>
                  <a:pt x="253841" y="317500"/>
                </a:lnTo>
                <a:lnTo>
                  <a:pt x="249031" y="317500"/>
                </a:lnTo>
                <a:lnTo>
                  <a:pt x="247269" y="330200"/>
                </a:lnTo>
                <a:lnTo>
                  <a:pt x="249031" y="342900"/>
                </a:lnTo>
                <a:lnTo>
                  <a:pt x="253841" y="342900"/>
                </a:lnTo>
                <a:lnTo>
                  <a:pt x="260985" y="355600"/>
                </a:lnTo>
                <a:lnTo>
                  <a:pt x="445488" y="355600"/>
                </a:lnTo>
                <a:lnTo>
                  <a:pt x="463613" y="342900"/>
                </a:lnTo>
                <a:lnTo>
                  <a:pt x="480310" y="330200"/>
                </a:lnTo>
                <a:lnTo>
                  <a:pt x="495173" y="317500"/>
                </a:lnTo>
                <a:lnTo>
                  <a:pt x="610488" y="203200"/>
                </a:lnTo>
                <a:lnTo>
                  <a:pt x="618458" y="203200"/>
                </a:lnTo>
                <a:lnTo>
                  <a:pt x="627379" y="190500"/>
                </a:lnTo>
                <a:lnTo>
                  <a:pt x="969219" y="190500"/>
                </a:lnTo>
                <a:lnTo>
                  <a:pt x="966724" y="177800"/>
                </a:lnTo>
                <a:lnTo>
                  <a:pt x="976705" y="127000"/>
                </a:lnTo>
                <a:lnTo>
                  <a:pt x="1003903" y="88900"/>
                </a:lnTo>
                <a:lnTo>
                  <a:pt x="1044197" y="63500"/>
                </a:lnTo>
                <a:lnTo>
                  <a:pt x="1093470" y="50800"/>
                </a:lnTo>
                <a:lnTo>
                  <a:pt x="1209373" y="50800"/>
                </a:lnTo>
                <a:lnTo>
                  <a:pt x="1185391" y="25400"/>
                </a:lnTo>
                <a:lnTo>
                  <a:pt x="1142139" y="12700"/>
                </a:lnTo>
                <a:lnTo>
                  <a:pt x="1093724" y="0"/>
                </a:lnTo>
                <a:close/>
              </a:path>
              <a:path w="2188210" h="1879600">
                <a:moveTo>
                  <a:pt x="1621789" y="190500"/>
                </a:moveTo>
                <a:lnTo>
                  <a:pt x="1560576" y="190500"/>
                </a:lnTo>
                <a:lnTo>
                  <a:pt x="1569497" y="203200"/>
                </a:lnTo>
                <a:lnTo>
                  <a:pt x="1577466" y="203200"/>
                </a:lnTo>
                <a:lnTo>
                  <a:pt x="1692783" y="317500"/>
                </a:lnTo>
                <a:lnTo>
                  <a:pt x="1707645" y="330200"/>
                </a:lnTo>
                <a:lnTo>
                  <a:pt x="1724342" y="342900"/>
                </a:lnTo>
                <a:lnTo>
                  <a:pt x="1742467" y="355600"/>
                </a:lnTo>
                <a:lnTo>
                  <a:pt x="1926463" y="355600"/>
                </a:lnTo>
                <a:lnTo>
                  <a:pt x="1933606" y="342900"/>
                </a:lnTo>
                <a:lnTo>
                  <a:pt x="1938416" y="342900"/>
                </a:lnTo>
                <a:lnTo>
                  <a:pt x="1940178" y="330200"/>
                </a:lnTo>
                <a:lnTo>
                  <a:pt x="1938416" y="317500"/>
                </a:lnTo>
                <a:lnTo>
                  <a:pt x="1933606" y="317500"/>
                </a:lnTo>
                <a:lnTo>
                  <a:pt x="1926463" y="304800"/>
                </a:lnTo>
                <a:lnTo>
                  <a:pt x="1741297" y="304800"/>
                </a:lnTo>
                <a:lnTo>
                  <a:pt x="1732375" y="292100"/>
                </a:lnTo>
                <a:lnTo>
                  <a:pt x="1724406" y="292100"/>
                </a:lnTo>
                <a:lnTo>
                  <a:pt x="1621789" y="190500"/>
                </a:lnTo>
                <a:close/>
              </a:path>
              <a:path w="2188210" h="1879600">
                <a:moveTo>
                  <a:pt x="969219" y="190500"/>
                </a:moveTo>
                <a:lnTo>
                  <a:pt x="923036" y="190500"/>
                </a:lnTo>
                <a:lnTo>
                  <a:pt x="933199" y="241300"/>
                </a:lnTo>
                <a:lnTo>
                  <a:pt x="952912" y="279400"/>
                </a:lnTo>
                <a:lnTo>
                  <a:pt x="981150" y="304800"/>
                </a:lnTo>
                <a:lnTo>
                  <a:pt x="1016888" y="330200"/>
                </a:lnTo>
                <a:lnTo>
                  <a:pt x="1170939" y="330200"/>
                </a:lnTo>
                <a:lnTo>
                  <a:pt x="1206767" y="304800"/>
                </a:lnTo>
                <a:lnTo>
                  <a:pt x="1093470" y="304800"/>
                </a:lnTo>
                <a:lnTo>
                  <a:pt x="1044197" y="292100"/>
                </a:lnTo>
                <a:lnTo>
                  <a:pt x="1003903" y="266700"/>
                </a:lnTo>
                <a:lnTo>
                  <a:pt x="976705" y="228600"/>
                </a:lnTo>
                <a:lnTo>
                  <a:pt x="969219" y="190500"/>
                </a:lnTo>
                <a:close/>
              </a:path>
              <a:path w="2188210" h="1879600">
                <a:moveTo>
                  <a:pt x="1209373" y="50800"/>
                </a:moveTo>
                <a:lnTo>
                  <a:pt x="1093470" y="50800"/>
                </a:lnTo>
                <a:lnTo>
                  <a:pt x="1142742" y="63500"/>
                </a:lnTo>
                <a:lnTo>
                  <a:pt x="1183036" y="88900"/>
                </a:lnTo>
                <a:lnTo>
                  <a:pt x="1210234" y="127000"/>
                </a:lnTo>
                <a:lnTo>
                  <a:pt x="1220215" y="177800"/>
                </a:lnTo>
                <a:lnTo>
                  <a:pt x="1210234" y="228600"/>
                </a:lnTo>
                <a:lnTo>
                  <a:pt x="1183036" y="266700"/>
                </a:lnTo>
                <a:lnTo>
                  <a:pt x="1142742" y="292100"/>
                </a:lnTo>
                <a:lnTo>
                  <a:pt x="1093470" y="304800"/>
                </a:lnTo>
                <a:lnTo>
                  <a:pt x="1206767" y="304800"/>
                </a:lnTo>
                <a:lnTo>
                  <a:pt x="1235059" y="279400"/>
                </a:lnTo>
                <a:lnTo>
                  <a:pt x="1254754" y="241300"/>
                </a:lnTo>
                <a:lnTo>
                  <a:pt x="1264793" y="190500"/>
                </a:lnTo>
                <a:lnTo>
                  <a:pt x="1621789" y="190500"/>
                </a:lnTo>
                <a:lnTo>
                  <a:pt x="1608963" y="177800"/>
                </a:lnTo>
                <a:lnTo>
                  <a:pt x="1594119" y="165100"/>
                </a:lnTo>
                <a:lnTo>
                  <a:pt x="1577467" y="152400"/>
                </a:lnTo>
                <a:lnTo>
                  <a:pt x="1263396" y="152400"/>
                </a:lnTo>
                <a:lnTo>
                  <a:pt x="1263014" y="139700"/>
                </a:lnTo>
                <a:lnTo>
                  <a:pt x="1247944" y="101600"/>
                </a:lnTo>
                <a:lnTo>
                  <a:pt x="1221365" y="63500"/>
                </a:lnTo>
                <a:lnTo>
                  <a:pt x="1209373" y="50800"/>
                </a:lnTo>
                <a:close/>
              </a:path>
            </a:pathLst>
          </a:custGeom>
          <a:solidFill>
            <a:srgbClr val="424143"/>
          </a:solidFill>
        </p:spPr>
        <p:txBody>
          <a:bodyPr wrap="square" lIns="0" tIns="0" rIns="0" bIns="0" rtlCol="0"/>
          <a:lstStyle/>
          <a:p>
            <a:endParaRPr/>
          </a:p>
        </p:txBody>
      </p:sp>
      <p:grpSp>
        <p:nvGrpSpPr>
          <p:cNvPr id="5" name="object 5"/>
          <p:cNvGrpSpPr/>
          <p:nvPr/>
        </p:nvGrpSpPr>
        <p:grpSpPr>
          <a:xfrm>
            <a:off x="568942" y="1432526"/>
            <a:ext cx="2982595" cy="1590675"/>
            <a:chOff x="568942" y="1432526"/>
            <a:chExt cx="2982595" cy="1590675"/>
          </a:xfrm>
        </p:grpSpPr>
        <p:pic>
          <p:nvPicPr>
            <p:cNvPr id="6" name="object 6"/>
            <p:cNvPicPr/>
            <p:nvPr/>
          </p:nvPicPr>
          <p:blipFill>
            <a:blip r:embed="rId2" cstate="print"/>
            <a:stretch>
              <a:fillRect/>
            </a:stretch>
          </p:blipFill>
          <p:spPr>
            <a:xfrm>
              <a:off x="568942" y="1432526"/>
              <a:ext cx="2981994" cy="1539305"/>
            </a:xfrm>
            <a:prstGeom prst="rect">
              <a:avLst/>
            </a:prstGeom>
          </p:spPr>
        </p:pic>
        <p:pic>
          <p:nvPicPr>
            <p:cNvPr id="7" name="object 7"/>
            <p:cNvPicPr/>
            <p:nvPr/>
          </p:nvPicPr>
          <p:blipFill>
            <a:blip r:embed="rId3" cstate="print"/>
            <a:stretch>
              <a:fillRect/>
            </a:stretch>
          </p:blipFill>
          <p:spPr>
            <a:xfrm>
              <a:off x="629920" y="1442719"/>
              <a:ext cx="2697480" cy="1346200"/>
            </a:xfrm>
            <a:prstGeom prst="rect">
              <a:avLst/>
            </a:prstGeom>
          </p:spPr>
        </p:pic>
        <p:sp>
          <p:nvSpPr>
            <p:cNvPr id="8" name="object 8"/>
            <p:cNvSpPr/>
            <p:nvPr/>
          </p:nvSpPr>
          <p:spPr>
            <a:xfrm>
              <a:off x="574040" y="1488439"/>
              <a:ext cx="2976880" cy="1534160"/>
            </a:xfrm>
            <a:custGeom>
              <a:avLst/>
              <a:gdLst/>
              <a:ahLst/>
              <a:cxnLst/>
              <a:rect l="l" t="t" r="r" b="b"/>
              <a:pathLst>
                <a:path w="2976879" h="1534160">
                  <a:moveTo>
                    <a:pt x="2976880" y="0"/>
                  </a:moveTo>
                  <a:lnTo>
                    <a:pt x="0" y="0"/>
                  </a:lnTo>
                  <a:lnTo>
                    <a:pt x="0" y="1534160"/>
                  </a:lnTo>
                  <a:lnTo>
                    <a:pt x="2976880" y="1534160"/>
                  </a:lnTo>
                  <a:lnTo>
                    <a:pt x="2976880" y="0"/>
                  </a:lnTo>
                  <a:close/>
                </a:path>
              </a:pathLst>
            </a:custGeom>
            <a:solidFill>
              <a:srgbClr val="FFFFFF"/>
            </a:solidFill>
          </p:spPr>
          <p:txBody>
            <a:bodyPr wrap="square" lIns="0" tIns="0" rIns="0" bIns="0" rtlCol="0"/>
            <a:lstStyle/>
            <a:p>
              <a:endParaRPr/>
            </a:p>
          </p:txBody>
        </p:sp>
      </p:grpSp>
      <p:sp>
        <p:nvSpPr>
          <p:cNvPr id="9" name="object 9"/>
          <p:cNvSpPr txBox="1"/>
          <p:nvPr/>
        </p:nvSpPr>
        <p:spPr>
          <a:xfrm>
            <a:off x="574040" y="1488439"/>
            <a:ext cx="2976880" cy="1534160"/>
          </a:xfrm>
          <a:prstGeom prst="rect">
            <a:avLst/>
          </a:prstGeom>
          <a:ln w="10159">
            <a:solidFill>
              <a:srgbClr val="005486"/>
            </a:solidFill>
          </a:ln>
        </p:spPr>
        <p:txBody>
          <a:bodyPr vert="horz" wrap="square" lIns="0" tIns="81915" rIns="0" bIns="0" rtlCol="0">
            <a:spAutoFit/>
          </a:bodyPr>
          <a:lstStyle/>
          <a:p>
            <a:pPr marL="181610">
              <a:lnSpc>
                <a:spcPct val="100000"/>
              </a:lnSpc>
              <a:spcBef>
                <a:spcPts val="645"/>
              </a:spcBef>
            </a:pPr>
            <a:r>
              <a:rPr sz="1500" b="1" spc="40" dirty="0">
                <a:solidFill>
                  <a:srgbClr val="005486"/>
                </a:solidFill>
                <a:latin typeface="Arial"/>
                <a:cs typeface="Arial"/>
              </a:rPr>
              <a:t>L</a:t>
            </a:r>
            <a:r>
              <a:rPr sz="1500" b="1" spc="45" dirty="0">
                <a:solidFill>
                  <a:srgbClr val="005486"/>
                </a:solidFill>
                <a:latin typeface="Arial"/>
                <a:cs typeface="Arial"/>
              </a:rPr>
              <a:t>eav</a:t>
            </a:r>
            <a:r>
              <a:rPr sz="1500" b="1" spc="10" dirty="0">
                <a:solidFill>
                  <a:srgbClr val="005486"/>
                </a:solidFill>
                <a:latin typeface="Arial"/>
                <a:cs typeface="Arial"/>
              </a:rPr>
              <a:t>e</a:t>
            </a:r>
            <a:r>
              <a:rPr sz="1500" b="1" spc="-145" dirty="0">
                <a:solidFill>
                  <a:srgbClr val="005486"/>
                </a:solidFill>
                <a:latin typeface="Arial"/>
                <a:cs typeface="Arial"/>
              </a:rPr>
              <a:t> </a:t>
            </a:r>
            <a:r>
              <a:rPr sz="1500" b="1" spc="-20" dirty="0">
                <a:solidFill>
                  <a:srgbClr val="005486"/>
                </a:solidFill>
                <a:latin typeface="Arial"/>
                <a:cs typeface="Arial"/>
              </a:rPr>
              <a:t>i</a:t>
            </a:r>
            <a:r>
              <a:rPr sz="1500" b="1" spc="10" dirty="0">
                <a:solidFill>
                  <a:srgbClr val="005486"/>
                </a:solidFill>
                <a:latin typeface="Arial"/>
                <a:cs typeface="Arial"/>
              </a:rPr>
              <a:t>n</a:t>
            </a:r>
            <a:r>
              <a:rPr sz="1500" b="1" spc="-70" dirty="0">
                <a:solidFill>
                  <a:srgbClr val="005486"/>
                </a:solidFill>
                <a:latin typeface="Arial"/>
                <a:cs typeface="Arial"/>
              </a:rPr>
              <a:t> </a:t>
            </a:r>
            <a:r>
              <a:rPr sz="1500" b="1" spc="-25" dirty="0">
                <a:solidFill>
                  <a:srgbClr val="005486"/>
                </a:solidFill>
                <a:latin typeface="Arial"/>
                <a:cs typeface="Arial"/>
              </a:rPr>
              <a:t>t</a:t>
            </a:r>
            <a:r>
              <a:rPr sz="1500" b="1" spc="50" dirty="0">
                <a:solidFill>
                  <a:srgbClr val="005486"/>
                </a:solidFill>
                <a:latin typeface="Arial"/>
                <a:cs typeface="Arial"/>
              </a:rPr>
              <a:t>r</a:t>
            </a:r>
            <a:r>
              <a:rPr sz="1500" b="1" spc="45" dirty="0">
                <a:solidFill>
                  <a:srgbClr val="005486"/>
                </a:solidFill>
                <a:latin typeface="Arial"/>
                <a:cs typeface="Arial"/>
              </a:rPr>
              <a:t>a</a:t>
            </a:r>
            <a:r>
              <a:rPr sz="1500" b="1" spc="40" dirty="0">
                <a:solidFill>
                  <a:srgbClr val="005486"/>
                </a:solidFill>
                <a:latin typeface="Arial"/>
                <a:cs typeface="Arial"/>
              </a:rPr>
              <a:t>d</a:t>
            </a:r>
            <a:r>
              <a:rPr sz="1500" b="1" spc="-20" dirty="0">
                <a:solidFill>
                  <a:srgbClr val="005486"/>
                </a:solidFill>
                <a:latin typeface="Arial"/>
                <a:cs typeface="Arial"/>
              </a:rPr>
              <a:t>i</a:t>
            </a:r>
            <a:r>
              <a:rPr sz="1500" b="1" spc="-25" dirty="0">
                <a:solidFill>
                  <a:srgbClr val="005486"/>
                </a:solidFill>
                <a:latin typeface="Arial"/>
                <a:cs typeface="Arial"/>
              </a:rPr>
              <a:t>t</a:t>
            </a:r>
            <a:r>
              <a:rPr sz="1500" b="1" spc="-20" dirty="0">
                <a:solidFill>
                  <a:srgbClr val="005486"/>
                </a:solidFill>
                <a:latin typeface="Arial"/>
                <a:cs typeface="Arial"/>
              </a:rPr>
              <a:t>i</a:t>
            </a:r>
            <a:r>
              <a:rPr sz="1500" b="1" spc="40" dirty="0">
                <a:solidFill>
                  <a:srgbClr val="005486"/>
                </a:solidFill>
                <a:latin typeface="Arial"/>
                <a:cs typeface="Arial"/>
              </a:rPr>
              <a:t>on</a:t>
            </a:r>
            <a:r>
              <a:rPr sz="1500" b="1" spc="45" dirty="0">
                <a:solidFill>
                  <a:srgbClr val="005486"/>
                </a:solidFill>
                <a:latin typeface="Arial"/>
                <a:cs typeface="Arial"/>
              </a:rPr>
              <a:t>a</a:t>
            </a:r>
            <a:r>
              <a:rPr sz="1500" b="1" spc="5" dirty="0">
                <a:solidFill>
                  <a:srgbClr val="005486"/>
                </a:solidFill>
                <a:latin typeface="Arial"/>
                <a:cs typeface="Arial"/>
              </a:rPr>
              <a:t>l</a:t>
            </a:r>
            <a:r>
              <a:rPr sz="1500" b="1" spc="-200" dirty="0">
                <a:solidFill>
                  <a:srgbClr val="005486"/>
                </a:solidFill>
                <a:latin typeface="Arial"/>
                <a:cs typeface="Arial"/>
              </a:rPr>
              <a:t> </a:t>
            </a:r>
            <a:r>
              <a:rPr sz="1500" b="1" spc="-20" dirty="0">
                <a:solidFill>
                  <a:srgbClr val="005486"/>
                </a:solidFill>
                <a:latin typeface="Arial"/>
                <a:cs typeface="Arial"/>
              </a:rPr>
              <a:t>I</a:t>
            </a:r>
            <a:r>
              <a:rPr sz="1500" b="1" spc="-45" dirty="0">
                <a:solidFill>
                  <a:srgbClr val="005486"/>
                </a:solidFill>
                <a:latin typeface="Arial"/>
                <a:cs typeface="Arial"/>
              </a:rPr>
              <a:t>R</a:t>
            </a:r>
            <a:r>
              <a:rPr sz="1500" b="1" spc="15" dirty="0">
                <a:solidFill>
                  <a:srgbClr val="005486"/>
                </a:solidFill>
                <a:latin typeface="Arial"/>
                <a:cs typeface="Arial"/>
              </a:rPr>
              <a:t>A</a:t>
            </a:r>
            <a:endParaRPr sz="1500">
              <a:latin typeface="Arial"/>
              <a:cs typeface="Arial"/>
            </a:endParaRPr>
          </a:p>
          <a:p>
            <a:pPr>
              <a:lnSpc>
                <a:spcPct val="100000"/>
              </a:lnSpc>
              <a:spcBef>
                <a:spcPts val="20"/>
              </a:spcBef>
            </a:pPr>
            <a:endParaRPr sz="1550">
              <a:latin typeface="Arial"/>
              <a:cs typeface="Arial"/>
            </a:endParaRPr>
          </a:p>
          <a:p>
            <a:pPr marL="181610" marR="382270">
              <a:lnSpc>
                <a:spcPct val="100099"/>
              </a:lnSpc>
            </a:pPr>
            <a:r>
              <a:rPr sz="1500" spc="-55" dirty="0">
                <a:latin typeface="Arial MT"/>
                <a:cs typeface="Arial MT"/>
              </a:rPr>
              <a:t>M</a:t>
            </a:r>
            <a:r>
              <a:rPr sz="1500" spc="-35" dirty="0">
                <a:latin typeface="Arial MT"/>
                <a:cs typeface="Arial MT"/>
              </a:rPr>
              <a:t>a</a:t>
            </a:r>
            <a:r>
              <a:rPr sz="1500" spc="-20" dirty="0">
                <a:latin typeface="Arial MT"/>
                <a:cs typeface="Arial MT"/>
              </a:rPr>
              <a:t>i</a:t>
            </a:r>
            <a:r>
              <a:rPr sz="1500" spc="-35" dirty="0">
                <a:latin typeface="Arial MT"/>
                <a:cs typeface="Arial MT"/>
              </a:rPr>
              <a:t>n</a:t>
            </a:r>
            <a:r>
              <a:rPr sz="1500" spc="-20" dirty="0">
                <a:latin typeface="Arial MT"/>
                <a:cs typeface="Arial MT"/>
              </a:rPr>
              <a:t>t</a:t>
            </a:r>
            <a:r>
              <a:rPr sz="1500" spc="-35" dirty="0">
                <a:latin typeface="Arial MT"/>
                <a:cs typeface="Arial MT"/>
              </a:rPr>
              <a:t>a</a:t>
            </a:r>
            <a:r>
              <a:rPr sz="1500" spc="-20" dirty="0">
                <a:latin typeface="Arial MT"/>
                <a:cs typeface="Arial MT"/>
              </a:rPr>
              <a:t>i</a:t>
            </a:r>
            <a:r>
              <a:rPr sz="1500" spc="10" dirty="0">
                <a:latin typeface="Arial MT"/>
                <a:cs typeface="Arial MT"/>
              </a:rPr>
              <a:t>n</a:t>
            </a:r>
            <a:r>
              <a:rPr sz="1500" spc="175" dirty="0">
                <a:latin typeface="Arial MT"/>
                <a:cs typeface="Arial MT"/>
              </a:rPr>
              <a:t> </a:t>
            </a:r>
            <a:r>
              <a:rPr sz="1500" spc="-20" dirty="0">
                <a:latin typeface="Arial MT"/>
                <a:cs typeface="Arial MT"/>
              </a:rPr>
              <a:t>t</a:t>
            </a:r>
            <a:r>
              <a:rPr sz="1500" spc="-35" dirty="0">
                <a:latin typeface="Arial MT"/>
                <a:cs typeface="Arial MT"/>
              </a:rPr>
              <a:t>a</a:t>
            </a:r>
            <a:r>
              <a:rPr sz="1500" spc="10" dirty="0">
                <a:latin typeface="Arial MT"/>
                <a:cs typeface="Arial MT"/>
              </a:rPr>
              <a:t>x</a:t>
            </a:r>
            <a:r>
              <a:rPr sz="1500" spc="20" dirty="0">
                <a:latin typeface="Arial MT"/>
                <a:cs typeface="Arial MT"/>
              </a:rPr>
              <a:t> </a:t>
            </a:r>
            <a:r>
              <a:rPr sz="1500" spc="45" dirty="0">
                <a:latin typeface="Arial MT"/>
                <a:cs typeface="Arial MT"/>
              </a:rPr>
              <a:t>de</a:t>
            </a:r>
            <a:r>
              <a:rPr sz="1500" spc="55" dirty="0">
                <a:latin typeface="Arial MT"/>
                <a:cs typeface="Arial MT"/>
              </a:rPr>
              <a:t>f</a:t>
            </a:r>
            <a:r>
              <a:rPr sz="1500" spc="45" dirty="0">
                <a:latin typeface="Arial MT"/>
                <a:cs typeface="Arial MT"/>
              </a:rPr>
              <a:t>e</a:t>
            </a:r>
            <a:r>
              <a:rPr sz="1500" spc="-25" dirty="0">
                <a:latin typeface="Arial MT"/>
                <a:cs typeface="Arial MT"/>
              </a:rPr>
              <a:t>rr</a:t>
            </a:r>
            <a:r>
              <a:rPr sz="1500" spc="-35" dirty="0">
                <a:latin typeface="Arial MT"/>
                <a:cs typeface="Arial MT"/>
              </a:rPr>
              <a:t>a</a:t>
            </a:r>
            <a:r>
              <a:rPr sz="1500" dirty="0">
                <a:latin typeface="Arial MT"/>
                <a:cs typeface="Arial MT"/>
              </a:rPr>
              <a:t>l</a:t>
            </a:r>
            <a:r>
              <a:rPr sz="1500" spc="-120" dirty="0">
                <a:latin typeface="Arial MT"/>
                <a:cs typeface="Arial MT"/>
              </a:rPr>
              <a:t> </a:t>
            </a:r>
            <a:r>
              <a:rPr sz="1500" spc="-35" dirty="0">
                <a:latin typeface="Arial MT"/>
                <a:cs typeface="Arial MT"/>
              </a:rPr>
              <a:t>a</a:t>
            </a:r>
            <a:r>
              <a:rPr sz="1500" spc="10" dirty="0">
                <a:latin typeface="Arial MT"/>
                <a:cs typeface="Arial MT"/>
              </a:rPr>
              <a:t>s</a:t>
            </a:r>
            <a:r>
              <a:rPr sz="1500" spc="20" dirty="0">
                <a:latin typeface="Arial MT"/>
                <a:cs typeface="Arial MT"/>
              </a:rPr>
              <a:t> </a:t>
            </a:r>
            <a:r>
              <a:rPr sz="1500" spc="-20" dirty="0">
                <a:latin typeface="Arial MT"/>
                <a:cs typeface="Arial MT"/>
              </a:rPr>
              <a:t>l</a:t>
            </a:r>
            <a:r>
              <a:rPr sz="1500" spc="45" dirty="0">
                <a:latin typeface="Arial MT"/>
                <a:cs typeface="Arial MT"/>
              </a:rPr>
              <a:t>o</a:t>
            </a:r>
            <a:r>
              <a:rPr sz="1500" spc="-35" dirty="0">
                <a:latin typeface="Arial MT"/>
                <a:cs typeface="Arial MT"/>
              </a:rPr>
              <a:t>n</a:t>
            </a:r>
            <a:r>
              <a:rPr sz="1500" spc="5" dirty="0">
                <a:latin typeface="Arial MT"/>
                <a:cs typeface="Arial MT"/>
              </a:rPr>
              <a:t>g  </a:t>
            </a:r>
            <a:r>
              <a:rPr sz="1500" spc="-35" dirty="0">
                <a:latin typeface="Arial MT"/>
                <a:cs typeface="Arial MT"/>
              </a:rPr>
              <a:t>a</a:t>
            </a:r>
            <a:r>
              <a:rPr sz="1500" spc="10" dirty="0">
                <a:latin typeface="Arial MT"/>
                <a:cs typeface="Arial MT"/>
              </a:rPr>
              <a:t>s</a:t>
            </a:r>
            <a:r>
              <a:rPr sz="1500" spc="20" dirty="0">
                <a:latin typeface="Arial MT"/>
                <a:cs typeface="Arial MT"/>
              </a:rPr>
              <a:t> </a:t>
            </a:r>
            <a:r>
              <a:rPr sz="1500" spc="45" dirty="0">
                <a:latin typeface="Arial MT"/>
                <a:cs typeface="Arial MT"/>
              </a:rPr>
              <a:t>poss</a:t>
            </a:r>
            <a:r>
              <a:rPr sz="1500" spc="-20" dirty="0">
                <a:latin typeface="Arial MT"/>
                <a:cs typeface="Arial MT"/>
              </a:rPr>
              <a:t>i</a:t>
            </a:r>
            <a:r>
              <a:rPr sz="1500" spc="45" dirty="0">
                <a:latin typeface="Arial MT"/>
                <a:cs typeface="Arial MT"/>
              </a:rPr>
              <a:t>b</a:t>
            </a:r>
            <a:r>
              <a:rPr sz="1500" spc="-20" dirty="0">
                <a:latin typeface="Arial MT"/>
                <a:cs typeface="Arial MT"/>
              </a:rPr>
              <a:t>l</a:t>
            </a:r>
            <a:r>
              <a:rPr sz="1500" spc="10" dirty="0">
                <a:latin typeface="Arial MT"/>
                <a:cs typeface="Arial MT"/>
              </a:rPr>
              <a:t>e</a:t>
            </a:r>
            <a:r>
              <a:rPr sz="1500" spc="-145" dirty="0">
                <a:latin typeface="Arial MT"/>
                <a:cs typeface="Arial MT"/>
              </a:rPr>
              <a:t> </a:t>
            </a:r>
            <a:r>
              <a:rPr sz="1500" spc="-20" dirty="0">
                <a:latin typeface="Arial MT"/>
                <a:cs typeface="Arial MT"/>
              </a:rPr>
              <a:t>i</a:t>
            </a:r>
            <a:r>
              <a:rPr sz="1500" spc="10" dirty="0">
                <a:latin typeface="Arial MT"/>
                <a:cs typeface="Arial MT"/>
              </a:rPr>
              <a:t>n</a:t>
            </a:r>
            <a:r>
              <a:rPr sz="1500" spc="-65" dirty="0">
                <a:latin typeface="Arial MT"/>
                <a:cs typeface="Arial MT"/>
              </a:rPr>
              <a:t> </a:t>
            </a:r>
            <a:r>
              <a:rPr sz="1500" spc="45" dirty="0">
                <a:latin typeface="Arial MT"/>
                <a:cs typeface="Arial MT"/>
              </a:rPr>
              <a:t>e</a:t>
            </a:r>
            <a:r>
              <a:rPr sz="1500" spc="-30" dirty="0">
                <a:latin typeface="Arial MT"/>
                <a:cs typeface="Arial MT"/>
              </a:rPr>
              <a:t>x</a:t>
            </a:r>
            <a:r>
              <a:rPr sz="1500" spc="45" dirty="0">
                <a:latin typeface="Arial MT"/>
                <a:cs typeface="Arial MT"/>
              </a:rPr>
              <a:t>c</a:t>
            </a:r>
            <a:r>
              <a:rPr sz="1500" spc="-35" dirty="0">
                <a:latin typeface="Arial MT"/>
                <a:cs typeface="Arial MT"/>
              </a:rPr>
              <a:t>han</a:t>
            </a:r>
            <a:r>
              <a:rPr sz="1500" spc="45" dirty="0">
                <a:latin typeface="Arial MT"/>
                <a:cs typeface="Arial MT"/>
              </a:rPr>
              <a:t>g</a:t>
            </a:r>
            <a:r>
              <a:rPr sz="1500" spc="10" dirty="0">
                <a:latin typeface="Arial MT"/>
                <a:cs typeface="Arial MT"/>
              </a:rPr>
              <a:t>e</a:t>
            </a:r>
            <a:r>
              <a:rPr sz="1500" spc="15" dirty="0">
                <a:latin typeface="Arial MT"/>
                <a:cs typeface="Arial MT"/>
              </a:rPr>
              <a:t> </a:t>
            </a:r>
            <a:r>
              <a:rPr sz="1500" spc="55" dirty="0">
                <a:latin typeface="Arial MT"/>
                <a:cs typeface="Arial MT"/>
              </a:rPr>
              <a:t>f</a:t>
            </a:r>
            <a:r>
              <a:rPr sz="1500" spc="45" dirty="0">
                <a:latin typeface="Arial MT"/>
                <a:cs typeface="Arial MT"/>
              </a:rPr>
              <a:t>o</a:t>
            </a:r>
            <a:r>
              <a:rPr sz="1500" spc="5" dirty="0">
                <a:latin typeface="Arial MT"/>
                <a:cs typeface="Arial MT"/>
              </a:rPr>
              <a:t>r  </a:t>
            </a:r>
            <a:r>
              <a:rPr sz="1500" spc="-15" dirty="0">
                <a:latin typeface="Arial MT"/>
                <a:cs typeface="Arial MT"/>
              </a:rPr>
              <a:t>taxable</a:t>
            </a:r>
            <a:r>
              <a:rPr sz="1500" spc="80" dirty="0">
                <a:latin typeface="Arial MT"/>
                <a:cs typeface="Arial MT"/>
              </a:rPr>
              <a:t> </a:t>
            </a:r>
            <a:r>
              <a:rPr sz="1500" spc="10" dirty="0">
                <a:latin typeface="Arial MT"/>
                <a:cs typeface="Arial MT"/>
              </a:rPr>
              <a:t>income</a:t>
            </a:r>
            <a:r>
              <a:rPr sz="1500" spc="-65" dirty="0">
                <a:latin typeface="Arial MT"/>
                <a:cs typeface="Arial MT"/>
              </a:rPr>
              <a:t> </a:t>
            </a:r>
            <a:r>
              <a:rPr sz="1500" spc="-5" dirty="0">
                <a:latin typeface="Arial MT"/>
                <a:cs typeface="Arial MT"/>
              </a:rPr>
              <a:t>in</a:t>
            </a:r>
            <a:r>
              <a:rPr sz="1500" spc="-70" dirty="0">
                <a:latin typeface="Arial MT"/>
                <a:cs typeface="Arial MT"/>
              </a:rPr>
              <a:t> </a:t>
            </a:r>
            <a:r>
              <a:rPr sz="1500" spc="5" dirty="0">
                <a:latin typeface="Arial MT"/>
                <a:cs typeface="Arial MT"/>
              </a:rPr>
              <a:t>retirement</a:t>
            </a:r>
            <a:endParaRPr sz="1500">
              <a:latin typeface="Arial MT"/>
              <a:cs typeface="Arial MT"/>
            </a:endParaRPr>
          </a:p>
        </p:txBody>
      </p:sp>
      <p:grpSp>
        <p:nvGrpSpPr>
          <p:cNvPr id="10" name="object 10"/>
          <p:cNvGrpSpPr/>
          <p:nvPr/>
        </p:nvGrpSpPr>
        <p:grpSpPr>
          <a:xfrm>
            <a:off x="6441422" y="1432526"/>
            <a:ext cx="2972435" cy="1590675"/>
            <a:chOff x="6441422" y="1432526"/>
            <a:chExt cx="2972435" cy="1590675"/>
          </a:xfrm>
        </p:grpSpPr>
        <p:pic>
          <p:nvPicPr>
            <p:cNvPr id="11" name="object 11"/>
            <p:cNvPicPr/>
            <p:nvPr/>
          </p:nvPicPr>
          <p:blipFill>
            <a:blip r:embed="rId4" cstate="print"/>
            <a:stretch>
              <a:fillRect/>
            </a:stretch>
          </p:blipFill>
          <p:spPr>
            <a:xfrm>
              <a:off x="6441422" y="1432526"/>
              <a:ext cx="2971834" cy="1539305"/>
            </a:xfrm>
            <a:prstGeom prst="rect">
              <a:avLst/>
            </a:prstGeom>
          </p:spPr>
        </p:pic>
        <p:pic>
          <p:nvPicPr>
            <p:cNvPr id="12" name="object 12"/>
            <p:cNvPicPr/>
            <p:nvPr/>
          </p:nvPicPr>
          <p:blipFill>
            <a:blip r:embed="rId5" cstate="print"/>
            <a:stretch>
              <a:fillRect/>
            </a:stretch>
          </p:blipFill>
          <p:spPr>
            <a:xfrm>
              <a:off x="6492239" y="1442719"/>
              <a:ext cx="2819400" cy="1518919"/>
            </a:xfrm>
            <a:prstGeom prst="rect">
              <a:avLst/>
            </a:prstGeom>
          </p:spPr>
        </p:pic>
        <p:sp>
          <p:nvSpPr>
            <p:cNvPr id="13" name="object 13"/>
            <p:cNvSpPr/>
            <p:nvPr/>
          </p:nvSpPr>
          <p:spPr>
            <a:xfrm>
              <a:off x="6446519" y="1488439"/>
              <a:ext cx="2966720" cy="1534160"/>
            </a:xfrm>
            <a:custGeom>
              <a:avLst/>
              <a:gdLst/>
              <a:ahLst/>
              <a:cxnLst/>
              <a:rect l="l" t="t" r="r" b="b"/>
              <a:pathLst>
                <a:path w="2966720" h="1534160">
                  <a:moveTo>
                    <a:pt x="2966720" y="0"/>
                  </a:moveTo>
                  <a:lnTo>
                    <a:pt x="0" y="0"/>
                  </a:lnTo>
                  <a:lnTo>
                    <a:pt x="0" y="1534160"/>
                  </a:lnTo>
                  <a:lnTo>
                    <a:pt x="2966720" y="1534160"/>
                  </a:lnTo>
                  <a:lnTo>
                    <a:pt x="2966720" y="0"/>
                  </a:lnTo>
                  <a:close/>
                </a:path>
              </a:pathLst>
            </a:custGeom>
            <a:solidFill>
              <a:srgbClr val="FFFFFF"/>
            </a:solidFill>
          </p:spPr>
          <p:txBody>
            <a:bodyPr wrap="square" lIns="0" tIns="0" rIns="0" bIns="0" rtlCol="0"/>
            <a:lstStyle/>
            <a:p>
              <a:endParaRPr/>
            </a:p>
          </p:txBody>
        </p:sp>
      </p:grpSp>
      <p:sp>
        <p:nvSpPr>
          <p:cNvPr id="14" name="object 14"/>
          <p:cNvSpPr txBox="1"/>
          <p:nvPr/>
        </p:nvSpPr>
        <p:spPr>
          <a:xfrm>
            <a:off x="6446520" y="1488439"/>
            <a:ext cx="2966720" cy="1534160"/>
          </a:xfrm>
          <a:prstGeom prst="rect">
            <a:avLst/>
          </a:prstGeom>
          <a:ln w="10159">
            <a:solidFill>
              <a:srgbClr val="789D49"/>
            </a:solidFill>
          </a:ln>
        </p:spPr>
        <p:txBody>
          <a:bodyPr vert="horz" wrap="square" lIns="0" tIns="78740" rIns="0" bIns="0" rtlCol="0">
            <a:spAutoFit/>
          </a:bodyPr>
          <a:lstStyle/>
          <a:p>
            <a:pPr marL="180975">
              <a:lnSpc>
                <a:spcPct val="100000"/>
              </a:lnSpc>
              <a:spcBef>
                <a:spcPts val="620"/>
              </a:spcBef>
            </a:pPr>
            <a:r>
              <a:rPr sz="1500" b="1" spc="30" dirty="0">
                <a:solidFill>
                  <a:srgbClr val="789D49"/>
                </a:solidFill>
                <a:latin typeface="Arial"/>
                <a:cs typeface="Arial"/>
              </a:rPr>
              <a:t>C</a:t>
            </a:r>
            <a:r>
              <a:rPr sz="1500" b="1" spc="40" dirty="0">
                <a:solidFill>
                  <a:srgbClr val="789D49"/>
                </a:solidFill>
                <a:latin typeface="Arial"/>
                <a:cs typeface="Arial"/>
              </a:rPr>
              <a:t>on</a:t>
            </a:r>
            <a:r>
              <a:rPr sz="1500" b="1" spc="45" dirty="0">
                <a:solidFill>
                  <a:srgbClr val="789D49"/>
                </a:solidFill>
                <a:latin typeface="Arial"/>
                <a:cs typeface="Arial"/>
              </a:rPr>
              <a:t>ve</a:t>
            </a:r>
            <a:r>
              <a:rPr sz="1500" b="1" spc="55" dirty="0">
                <a:solidFill>
                  <a:srgbClr val="789D49"/>
                </a:solidFill>
                <a:latin typeface="Arial"/>
                <a:cs typeface="Arial"/>
              </a:rPr>
              <a:t>r</a:t>
            </a:r>
            <a:r>
              <a:rPr sz="1500" b="1" spc="5" dirty="0">
                <a:solidFill>
                  <a:srgbClr val="789D49"/>
                </a:solidFill>
                <a:latin typeface="Arial"/>
                <a:cs typeface="Arial"/>
              </a:rPr>
              <a:t>t</a:t>
            </a:r>
            <a:r>
              <a:rPr sz="1500" b="1" spc="-204" dirty="0">
                <a:solidFill>
                  <a:srgbClr val="789D49"/>
                </a:solidFill>
                <a:latin typeface="Arial"/>
                <a:cs typeface="Arial"/>
              </a:rPr>
              <a:t> </a:t>
            </a:r>
            <a:r>
              <a:rPr sz="1500" b="1" spc="-25" dirty="0">
                <a:solidFill>
                  <a:srgbClr val="789D49"/>
                </a:solidFill>
                <a:latin typeface="Arial"/>
                <a:cs typeface="Arial"/>
              </a:rPr>
              <a:t>t</a:t>
            </a:r>
            <a:r>
              <a:rPr sz="1500" b="1" spc="10" dirty="0">
                <a:solidFill>
                  <a:srgbClr val="789D49"/>
                </a:solidFill>
                <a:latin typeface="Arial"/>
                <a:cs typeface="Arial"/>
              </a:rPr>
              <a:t>o</a:t>
            </a:r>
            <a:r>
              <a:rPr sz="1500" b="1" spc="-65" dirty="0">
                <a:solidFill>
                  <a:srgbClr val="789D49"/>
                </a:solidFill>
                <a:latin typeface="Arial"/>
                <a:cs typeface="Arial"/>
              </a:rPr>
              <a:t> </a:t>
            </a:r>
            <a:r>
              <a:rPr sz="1500" b="1" spc="-45" dirty="0">
                <a:solidFill>
                  <a:srgbClr val="789D49"/>
                </a:solidFill>
                <a:latin typeface="Arial"/>
                <a:cs typeface="Arial"/>
              </a:rPr>
              <a:t>R</a:t>
            </a:r>
            <a:r>
              <a:rPr sz="1500" b="1" spc="40" dirty="0">
                <a:solidFill>
                  <a:srgbClr val="789D49"/>
                </a:solidFill>
                <a:latin typeface="Arial"/>
                <a:cs typeface="Arial"/>
              </a:rPr>
              <a:t>o</a:t>
            </a:r>
            <a:r>
              <a:rPr sz="1500" b="1" spc="-25" dirty="0">
                <a:solidFill>
                  <a:srgbClr val="789D49"/>
                </a:solidFill>
                <a:latin typeface="Arial"/>
                <a:cs typeface="Arial"/>
              </a:rPr>
              <a:t>t</a:t>
            </a:r>
            <a:r>
              <a:rPr sz="1500" b="1" spc="10" dirty="0">
                <a:solidFill>
                  <a:srgbClr val="789D49"/>
                </a:solidFill>
                <a:latin typeface="Arial"/>
                <a:cs typeface="Arial"/>
              </a:rPr>
              <a:t>h </a:t>
            </a:r>
            <a:r>
              <a:rPr sz="1500" b="1" spc="-20" dirty="0">
                <a:solidFill>
                  <a:srgbClr val="789D49"/>
                </a:solidFill>
                <a:latin typeface="Arial"/>
                <a:cs typeface="Arial"/>
              </a:rPr>
              <a:t>I</a:t>
            </a:r>
            <a:r>
              <a:rPr sz="1500" b="1" spc="-45" dirty="0">
                <a:solidFill>
                  <a:srgbClr val="789D49"/>
                </a:solidFill>
                <a:latin typeface="Arial"/>
                <a:cs typeface="Arial"/>
              </a:rPr>
              <a:t>R</a:t>
            </a:r>
            <a:r>
              <a:rPr sz="1500" b="1" spc="10" dirty="0">
                <a:solidFill>
                  <a:srgbClr val="789D49"/>
                </a:solidFill>
                <a:latin typeface="Arial"/>
                <a:cs typeface="Arial"/>
              </a:rPr>
              <a:t>A</a:t>
            </a:r>
            <a:endParaRPr sz="1500">
              <a:latin typeface="Arial"/>
              <a:cs typeface="Arial"/>
            </a:endParaRPr>
          </a:p>
          <a:p>
            <a:pPr marL="180975" marR="259715">
              <a:lnSpc>
                <a:spcPct val="99400"/>
              </a:lnSpc>
              <a:spcBef>
                <a:spcPts val="1495"/>
              </a:spcBef>
            </a:pPr>
            <a:r>
              <a:rPr sz="1500" spc="40" dirty="0">
                <a:latin typeface="Arial MT"/>
                <a:cs typeface="Arial MT"/>
              </a:rPr>
              <a:t>A</a:t>
            </a:r>
            <a:r>
              <a:rPr sz="1500" spc="45" dirty="0">
                <a:latin typeface="Arial MT"/>
                <a:cs typeface="Arial MT"/>
              </a:rPr>
              <a:t>cce</a:t>
            </a:r>
            <a:r>
              <a:rPr sz="1500" spc="-20" dirty="0">
                <a:latin typeface="Arial MT"/>
                <a:cs typeface="Arial MT"/>
              </a:rPr>
              <a:t>l</a:t>
            </a:r>
            <a:r>
              <a:rPr sz="1500" spc="45" dirty="0">
                <a:latin typeface="Arial MT"/>
                <a:cs typeface="Arial MT"/>
              </a:rPr>
              <a:t>e</a:t>
            </a:r>
            <a:r>
              <a:rPr sz="1500" spc="-25" dirty="0">
                <a:latin typeface="Arial MT"/>
                <a:cs typeface="Arial MT"/>
              </a:rPr>
              <a:t>r</a:t>
            </a:r>
            <a:r>
              <a:rPr sz="1500" spc="-35" dirty="0">
                <a:latin typeface="Arial MT"/>
                <a:cs typeface="Arial MT"/>
              </a:rPr>
              <a:t>a</a:t>
            </a:r>
            <a:r>
              <a:rPr sz="1500" spc="-20" dirty="0">
                <a:latin typeface="Arial MT"/>
                <a:cs typeface="Arial MT"/>
              </a:rPr>
              <a:t>t</a:t>
            </a:r>
            <a:r>
              <a:rPr sz="1500" spc="10" dirty="0">
                <a:latin typeface="Arial MT"/>
                <a:cs typeface="Arial MT"/>
              </a:rPr>
              <a:t>e</a:t>
            </a:r>
            <a:r>
              <a:rPr sz="1500" spc="-145" dirty="0">
                <a:latin typeface="Arial MT"/>
                <a:cs typeface="Arial MT"/>
              </a:rPr>
              <a:t> </a:t>
            </a:r>
            <a:r>
              <a:rPr sz="1500" spc="10" dirty="0">
                <a:latin typeface="Arial MT"/>
                <a:cs typeface="Arial MT"/>
              </a:rPr>
              <a:t>a</a:t>
            </a:r>
            <a:r>
              <a:rPr sz="1500" spc="15" dirty="0">
                <a:latin typeface="Arial MT"/>
                <a:cs typeface="Arial MT"/>
              </a:rPr>
              <a:t> </a:t>
            </a:r>
            <a:r>
              <a:rPr sz="1500" spc="-20" dirty="0">
                <a:latin typeface="Arial MT"/>
                <a:cs typeface="Arial MT"/>
              </a:rPr>
              <a:t>t</a:t>
            </a:r>
            <a:r>
              <a:rPr sz="1500" spc="-35" dirty="0">
                <a:latin typeface="Arial MT"/>
                <a:cs typeface="Arial MT"/>
              </a:rPr>
              <a:t>a</a:t>
            </a:r>
            <a:r>
              <a:rPr sz="1500" spc="10" dirty="0">
                <a:latin typeface="Arial MT"/>
                <a:cs typeface="Arial MT"/>
              </a:rPr>
              <a:t>x</a:t>
            </a:r>
            <a:r>
              <a:rPr sz="1500" spc="20" dirty="0">
                <a:latin typeface="Arial MT"/>
                <a:cs typeface="Arial MT"/>
              </a:rPr>
              <a:t> </a:t>
            </a:r>
            <a:r>
              <a:rPr sz="1500" spc="-20" dirty="0">
                <a:latin typeface="Arial MT"/>
                <a:cs typeface="Arial MT"/>
              </a:rPr>
              <a:t>li</a:t>
            </a:r>
            <a:r>
              <a:rPr sz="1500" spc="-35" dirty="0">
                <a:latin typeface="Arial MT"/>
                <a:cs typeface="Arial MT"/>
              </a:rPr>
              <a:t>a</a:t>
            </a:r>
            <a:r>
              <a:rPr sz="1500" spc="45" dirty="0">
                <a:latin typeface="Arial MT"/>
                <a:cs typeface="Arial MT"/>
              </a:rPr>
              <a:t>b</a:t>
            </a:r>
            <a:r>
              <a:rPr sz="1500" spc="-20" dirty="0">
                <a:latin typeface="Arial MT"/>
                <a:cs typeface="Arial MT"/>
              </a:rPr>
              <a:t>ilit</a:t>
            </a:r>
            <a:r>
              <a:rPr sz="1500" spc="10" dirty="0">
                <a:latin typeface="Arial MT"/>
                <a:cs typeface="Arial MT"/>
              </a:rPr>
              <a:t>y</a:t>
            </a:r>
            <a:r>
              <a:rPr sz="1500" spc="20" dirty="0">
                <a:latin typeface="Arial MT"/>
                <a:cs typeface="Arial MT"/>
              </a:rPr>
              <a:t> </a:t>
            </a:r>
            <a:r>
              <a:rPr sz="1500" spc="-20" dirty="0">
                <a:latin typeface="Arial MT"/>
                <a:cs typeface="Arial MT"/>
              </a:rPr>
              <a:t>t</a:t>
            </a:r>
            <a:r>
              <a:rPr sz="1500" spc="45" dirty="0">
                <a:latin typeface="Arial MT"/>
                <a:cs typeface="Arial MT"/>
              </a:rPr>
              <a:t>od</a:t>
            </a:r>
            <a:r>
              <a:rPr sz="1500" spc="-35" dirty="0">
                <a:latin typeface="Arial MT"/>
                <a:cs typeface="Arial MT"/>
              </a:rPr>
              <a:t>a</a:t>
            </a:r>
            <a:r>
              <a:rPr sz="1500" spc="5" dirty="0">
                <a:latin typeface="Arial MT"/>
                <a:cs typeface="Arial MT"/>
              </a:rPr>
              <a:t>y  </a:t>
            </a:r>
            <a:r>
              <a:rPr sz="1500" spc="-20" dirty="0">
                <a:latin typeface="Arial MT"/>
                <a:cs typeface="Arial MT"/>
              </a:rPr>
              <a:t>i</a:t>
            </a:r>
            <a:r>
              <a:rPr sz="1500" spc="10" dirty="0">
                <a:latin typeface="Arial MT"/>
                <a:cs typeface="Arial MT"/>
              </a:rPr>
              <a:t>n</a:t>
            </a:r>
            <a:r>
              <a:rPr sz="1500" spc="15" dirty="0">
                <a:latin typeface="Arial MT"/>
                <a:cs typeface="Arial MT"/>
              </a:rPr>
              <a:t> </a:t>
            </a:r>
            <a:r>
              <a:rPr sz="1500" spc="45" dirty="0">
                <a:latin typeface="Arial MT"/>
                <a:cs typeface="Arial MT"/>
              </a:rPr>
              <a:t>e</a:t>
            </a:r>
            <a:r>
              <a:rPr sz="1500" spc="-30" dirty="0">
                <a:latin typeface="Arial MT"/>
                <a:cs typeface="Arial MT"/>
              </a:rPr>
              <a:t>x</a:t>
            </a:r>
            <a:r>
              <a:rPr sz="1500" spc="45" dirty="0">
                <a:latin typeface="Arial MT"/>
                <a:cs typeface="Arial MT"/>
              </a:rPr>
              <a:t>c</a:t>
            </a:r>
            <a:r>
              <a:rPr sz="1500" spc="-35" dirty="0">
                <a:latin typeface="Arial MT"/>
                <a:cs typeface="Arial MT"/>
              </a:rPr>
              <a:t>han</a:t>
            </a:r>
            <a:r>
              <a:rPr sz="1500" spc="45" dirty="0">
                <a:latin typeface="Arial MT"/>
                <a:cs typeface="Arial MT"/>
              </a:rPr>
              <a:t>g</a:t>
            </a:r>
            <a:r>
              <a:rPr sz="1500" spc="10" dirty="0">
                <a:latin typeface="Arial MT"/>
                <a:cs typeface="Arial MT"/>
              </a:rPr>
              <a:t>e</a:t>
            </a:r>
            <a:r>
              <a:rPr sz="1500" spc="15" dirty="0">
                <a:latin typeface="Arial MT"/>
                <a:cs typeface="Arial MT"/>
              </a:rPr>
              <a:t> </a:t>
            </a:r>
            <a:r>
              <a:rPr sz="1500" spc="55" dirty="0">
                <a:latin typeface="Arial MT"/>
                <a:cs typeface="Arial MT"/>
              </a:rPr>
              <a:t>f</a:t>
            </a:r>
            <a:r>
              <a:rPr sz="1500" spc="45" dirty="0">
                <a:latin typeface="Arial MT"/>
                <a:cs typeface="Arial MT"/>
              </a:rPr>
              <a:t>o</a:t>
            </a:r>
            <a:r>
              <a:rPr sz="1500" spc="5" dirty="0">
                <a:latin typeface="Arial MT"/>
                <a:cs typeface="Arial MT"/>
              </a:rPr>
              <a:t>r</a:t>
            </a:r>
            <a:r>
              <a:rPr sz="1500" spc="-125" dirty="0">
                <a:latin typeface="Arial MT"/>
                <a:cs typeface="Arial MT"/>
              </a:rPr>
              <a:t> </a:t>
            </a:r>
            <a:r>
              <a:rPr sz="1500" spc="-20" dirty="0">
                <a:latin typeface="Arial MT"/>
                <a:cs typeface="Arial MT"/>
              </a:rPr>
              <a:t>t</a:t>
            </a:r>
            <a:r>
              <a:rPr sz="1500" spc="-35" dirty="0">
                <a:latin typeface="Arial MT"/>
                <a:cs typeface="Arial MT"/>
              </a:rPr>
              <a:t>a</a:t>
            </a:r>
            <a:r>
              <a:rPr sz="1500" spc="-40" dirty="0">
                <a:latin typeface="Arial MT"/>
                <a:cs typeface="Arial MT"/>
              </a:rPr>
              <a:t>x</a:t>
            </a:r>
            <a:r>
              <a:rPr sz="1500" spc="-20" dirty="0">
                <a:latin typeface="Arial MT"/>
                <a:cs typeface="Arial MT"/>
              </a:rPr>
              <a:t>-</a:t>
            </a:r>
            <a:r>
              <a:rPr sz="1500" spc="55" dirty="0">
                <a:latin typeface="Arial MT"/>
                <a:cs typeface="Arial MT"/>
              </a:rPr>
              <a:t>f</a:t>
            </a:r>
            <a:r>
              <a:rPr sz="1500" spc="-25" dirty="0">
                <a:latin typeface="Arial MT"/>
                <a:cs typeface="Arial MT"/>
              </a:rPr>
              <a:t>r</a:t>
            </a:r>
            <a:r>
              <a:rPr sz="1500" spc="40" dirty="0">
                <a:latin typeface="Arial MT"/>
                <a:cs typeface="Arial MT"/>
              </a:rPr>
              <a:t>e</a:t>
            </a:r>
            <a:r>
              <a:rPr sz="1500" spc="5" dirty="0">
                <a:latin typeface="Arial MT"/>
                <a:cs typeface="Arial MT"/>
              </a:rPr>
              <a:t>e  </a:t>
            </a:r>
            <a:r>
              <a:rPr sz="1500" spc="-20" dirty="0">
                <a:latin typeface="Arial MT"/>
                <a:cs typeface="Arial MT"/>
              </a:rPr>
              <a:t>i</a:t>
            </a:r>
            <a:r>
              <a:rPr sz="1500" spc="-35" dirty="0">
                <a:latin typeface="Arial MT"/>
                <a:cs typeface="Arial MT"/>
              </a:rPr>
              <a:t>n</a:t>
            </a:r>
            <a:r>
              <a:rPr sz="1500" spc="45" dirty="0">
                <a:latin typeface="Arial MT"/>
                <a:cs typeface="Arial MT"/>
              </a:rPr>
              <a:t>co</a:t>
            </a:r>
            <a:r>
              <a:rPr sz="1500" spc="25" dirty="0">
                <a:latin typeface="Arial MT"/>
                <a:cs typeface="Arial MT"/>
              </a:rPr>
              <a:t>m</a:t>
            </a:r>
            <a:r>
              <a:rPr sz="1500" spc="45" dirty="0">
                <a:latin typeface="Arial MT"/>
                <a:cs typeface="Arial MT"/>
              </a:rPr>
              <a:t>e</a:t>
            </a:r>
            <a:r>
              <a:rPr sz="1500" spc="5" dirty="0">
                <a:latin typeface="Arial MT"/>
                <a:cs typeface="Arial MT"/>
              </a:rPr>
              <a:t>,</a:t>
            </a:r>
            <a:r>
              <a:rPr sz="1500" spc="-120" dirty="0">
                <a:latin typeface="Arial MT"/>
                <a:cs typeface="Arial MT"/>
              </a:rPr>
              <a:t> </a:t>
            </a:r>
            <a:r>
              <a:rPr sz="1500" spc="-35" dirty="0">
                <a:latin typeface="Arial MT"/>
                <a:cs typeface="Arial MT"/>
              </a:rPr>
              <a:t>n</a:t>
            </a:r>
            <a:r>
              <a:rPr sz="1500" spc="10" dirty="0">
                <a:latin typeface="Arial MT"/>
                <a:cs typeface="Arial MT"/>
              </a:rPr>
              <a:t>o</a:t>
            </a:r>
            <a:r>
              <a:rPr sz="1500" spc="15" dirty="0">
                <a:latin typeface="Arial MT"/>
                <a:cs typeface="Arial MT"/>
              </a:rPr>
              <a:t> </a:t>
            </a:r>
            <a:r>
              <a:rPr sz="1500" spc="-25" dirty="0">
                <a:latin typeface="Arial MT"/>
                <a:cs typeface="Arial MT"/>
              </a:rPr>
              <a:t>r</a:t>
            </a:r>
            <a:r>
              <a:rPr sz="1500" spc="45" dirty="0">
                <a:latin typeface="Arial MT"/>
                <a:cs typeface="Arial MT"/>
              </a:rPr>
              <a:t>eq</a:t>
            </a:r>
            <a:r>
              <a:rPr sz="1500" spc="-35" dirty="0">
                <a:latin typeface="Arial MT"/>
                <a:cs typeface="Arial MT"/>
              </a:rPr>
              <a:t>u</a:t>
            </a:r>
            <a:r>
              <a:rPr sz="1500" spc="-20" dirty="0">
                <a:latin typeface="Arial MT"/>
                <a:cs typeface="Arial MT"/>
              </a:rPr>
              <a:t>i</a:t>
            </a:r>
            <a:r>
              <a:rPr sz="1500" spc="-25" dirty="0">
                <a:latin typeface="Arial MT"/>
                <a:cs typeface="Arial MT"/>
              </a:rPr>
              <a:t>r</a:t>
            </a:r>
            <a:r>
              <a:rPr sz="1500" spc="45" dirty="0">
                <a:latin typeface="Arial MT"/>
                <a:cs typeface="Arial MT"/>
              </a:rPr>
              <a:t>e</a:t>
            </a:r>
            <a:r>
              <a:rPr sz="1500" spc="10" dirty="0">
                <a:latin typeface="Arial MT"/>
                <a:cs typeface="Arial MT"/>
              </a:rPr>
              <a:t>d</a:t>
            </a:r>
            <a:r>
              <a:rPr sz="1500" spc="-65" dirty="0">
                <a:latin typeface="Arial MT"/>
                <a:cs typeface="Arial MT"/>
              </a:rPr>
              <a:t> </a:t>
            </a:r>
            <a:r>
              <a:rPr sz="1500" spc="25" dirty="0">
                <a:latin typeface="Arial MT"/>
                <a:cs typeface="Arial MT"/>
              </a:rPr>
              <a:t>m</a:t>
            </a:r>
            <a:r>
              <a:rPr sz="1500" spc="-20" dirty="0">
                <a:latin typeface="Arial MT"/>
                <a:cs typeface="Arial MT"/>
              </a:rPr>
              <a:t>i</a:t>
            </a:r>
            <a:r>
              <a:rPr sz="1500" spc="-35" dirty="0">
                <a:latin typeface="Arial MT"/>
                <a:cs typeface="Arial MT"/>
              </a:rPr>
              <a:t>n</a:t>
            </a:r>
            <a:r>
              <a:rPr sz="1500" spc="-20" dirty="0">
                <a:latin typeface="Arial MT"/>
                <a:cs typeface="Arial MT"/>
              </a:rPr>
              <a:t>i</a:t>
            </a:r>
            <a:r>
              <a:rPr sz="1500" spc="25" dirty="0">
                <a:latin typeface="Arial MT"/>
                <a:cs typeface="Arial MT"/>
              </a:rPr>
              <a:t>m</a:t>
            </a:r>
            <a:r>
              <a:rPr sz="1500" spc="-35" dirty="0">
                <a:latin typeface="Arial MT"/>
                <a:cs typeface="Arial MT"/>
              </a:rPr>
              <a:t>u</a:t>
            </a:r>
            <a:r>
              <a:rPr sz="1500" spc="10" dirty="0">
                <a:latin typeface="Arial MT"/>
                <a:cs typeface="Arial MT"/>
              </a:rPr>
              <a:t>m  </a:t>
            </a:r>
            <a:r>
              <a:rPr sz="1500" dirty="0">
                <a:latin typeface="Arial MT"/>
                <a:cs typeface="Arial MT"/>
              </a:rPr>
              <a:t>distributions</a:t>
            </a:r>
            <a:r>
              <a:rPr sz="1500" spc="-65" dirty="0">
                <a:latin typeface="Arial MT"/>
                <a:cs typeface="Arial MT"/>
              </a:rPr>
              <a:t> </a:t>
            </a:r>
            <a:r>
              <a:rPr sz="1500" spc="5" dirty="0">
                <a:latin typeface="Arial MT"/>
                <a:cs typeface="Arial MT"/>
              </a:rPr>
              <a:t>(RMDs)</a:t>
            </a:r>
            <a:endParaRPr sz="1500">
              <a:latin typeface="Arial MT"/>
              <a:cs typeface="Arial MT"/>
            </a:endParaRPr>
          </a:p>
        </p:txBody>
      </p:sp>
      <p:sp>
        <p:nvSpPr>
          <p:cNvPr id="16" name="object 16"/>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18</a:t>
            </a:fld>
            <a:endParaRPr spc="-5" dirty="0"/>
          </a:p>
        </p:txBody>
      </p:sp>
      <p:graphicFrame>
        <p:nvGraphicFramePr>
          <p:cNvPr id="15" name="object 15"/>
          <p:cNvGraphicFramePr>
            <a:graphicFrameLocks noGrp="1"/>
          </p:cNvGraphicFramePr>
          <p:nvPr/>
        </p:nvGraphicFramePr>
        <p:xfrm>
          <a:off x="572408" y="3549840"/>
          <a:ext cx="8836660" cy="2786380"/>
        </p:xfrm>
        <a:graphic>
          <a:graphicData uri="http://schemas.openxmlformats.org/drawingml/2006/table">
            <a:tbl>
              <a:tblPr firstRow="1" bandRow="1">
                <a:tableStyleId>{2D5ABB26-0587-4C30-8999-92F81FD0307C}</a:tableStyleId>
              </a:tblPr>
              <a:tblGrid>
                <a:gridCol w="8836660">
                  <a:extLst>
                    <a:ext uri="{9D8B030D-6E8A-4147-A177-3AD203B41FA5}">
                      <a16:colId xmlns:a16="http://schemas.microsoft.com/office/drawing/2014/main" val="20000"/>
                    </a:ext>
                  </a:extLst>
                </a:gridCol>
              </a:tblGrid>
              <a:tr h="344805">
                <a:tc>
                  <a:txBody>
                    <a:bodyPr/>
                    <a:lstStyle/>
                    <a:p>
                      <a:pPr marL="96520">
                        <a:lnSpc>
                          <a:spcPct val="100000"/>
                        </a:lnSpc>
                        <a:spcBef>
                          <a:spcPts val="355"/>
                        </a:spcBef>
                      </a:pPr>
                      <a:r>
                        <a:rPr sz="1600" b="1" spc="-25" dirty="0">
                          <a:solidFill>
                            <a:srgbClr val="FFFFFF"/>
                          </a:solidFill>
                          <a:latin typeface="Arial"/>
                          <a:cs typeface="Arial"/>
                        </a:rPr>
                        <a:t>Planning</a:t>
                      </a:r>
                      <a:r>
                        <a:rPr sz="1600" b="1" spc="125" dirty="0">
                          <a:solidFill>
                            <a:srgbClr val="FFFFFF"/>
                          </a:solidFill>
                          <a:latin typeface="Arial"/>
                          <a:cs typeface="Arial"/>
                        </a:rPr>
                        <a:t> </a:t>
                      </a:r>
                      <a:r>
                        <a:rPr sz="1600" b="1" spc="-15" dirty="0">
                          <a:solidFill>
                            <a:srgbClr val="FFFFFF"/>
                          </a:solidFill>
                          <a:latin typeface="Arial"/>
                          <a:cs typeface="Arial"/>
                        </a:rPr>
                        <a:t>considerations</a:t>
                      </a:r>
                      <a:endParaRPr sz="1600">
                        <a:latin typeface="Arial"/>
                        <a:cs typeface="Arial"/>
                      </a:endParaRPr>
                    </a:p>
                  </a:txBody>
                  <a:tcPr marL="0" marR="0" marT="45085" marB="0">
                    <a:solidFill>
                      <a:srgbClr val="005486"/>
                    </a:solidFill>
                  </a:tcPr>
                </a:tc>
                <a:extLst>
                  <a:ext uri="{0D108BD9-81ED-4DB2-BD59-A6C34878D82A}">
                    <a16:rowId xmlns:a16="http://schemas.microsoft.com/office/drawing/2014/main" val="10000"/>
                  </a:ext>
                </a:extLst>
              </a:tr>
              <a:tr h="574357">
                <a:tc>
                  <a:txBody>
                    <a:bodyPr/>
                    <a:lstStyle/>
                    <a:p>
                      <a:pPr marL="92075" marR="368300">
                        <a:lnSpc>
                          <a:spcPct val="100000"/>
                        </a:lnSpc>
                        <a:spcBef>
                          <a:spcPts val="285"/>
                        </a:spcBef>
                      </a:pPr>
                      <a:r>
                        <a:rPr sz="1600" dirty="0">
                          <a:latin typeface="Arial MT"/>
                          <a:cs typeface="Arial MT"/>
                        </a:rPr>
                        <a:t>Most</a:t>
                      </a:r>
                      <a:r>
                        <a:rPr sz="1600" spc="-5" dirty="0">
                          <a:latin typeface="Arial MT"/>
                          <a:cs typeface="Arial MT"/>
                        </a:rPr>
                        <a:t> </a:t>
                      </a:r>
                      <a:r>
                        <a:rPr sz="1600" spc="-20" dirty="0">
                          <a:latin typeface="Arial MT"/>
                          <a:cs typeface="Arial MT"/>
                        </a:rPr>
                        <a:t>beneficial</a:t>
                      </a:r>
                      <a:r>
                        <a:rPr sz="1600" spc="160" dirty="0">
                          <a:latin typeface="Arial MT"/>
                          <a:cs typeface="Arial MT"/>
                        </a:rPr>
                        <a:t> </a:t>
                      </a:r>
                      <a:r>
                        <a:rPr sz="1600" spc="-20" dirty="0">
                          <a:latin typeface="Arial MT"/>
                          <a:cs typeface="Arial MT"/>
                        </a:rPr>
                        <a:t>when</a:t>
                      </a:r>
                      <a:r>
                        <a:rPr sz="1600" spc="25" dirty="0">
                          <a:latin typeface="Arial MT"/>
                          <a:cs typeface="Arial MT"/>
                        </a:rPr>
                        <a:t> </a:t>
                      </a:r>
                      <a:r>
                        <a:rPr sz="1600" spc="-25" dirty="0">
                          <a:latin typeface="Arial MT"/>
                          <a:cs typeface="Arial MT"/>
                        </a:rPr>
                        <a:t>executed</a:t>
                      </a:r>
                      <a:r>
                        <a:rPr sz="1600" spc="190" dirty="0">
                          <a:latin typeface="Arial MT"/>
                          <a:cs typeface="Arial MT"/>
                        </a:rPr>
                        <a:t> </a:t>
                      </a:r>
                      <a:r>
                        <a:rPr sz="1600" spc="-20" dirty="0">
                          <a:latin typeface="Arial MT"/>
                          <a:cs typeface="Arial MT"/>
                        </a:rPr>
                        <a:t>in</a:t>
                      </a:r>
                      <a:r>
                        <a:rPr sz="1600" spc="25" dirty="0">
                          <a:latin typeface="Arial MT"/>
                          <a:cs typeface="Arial MT"/>
                        </a:rPr>
                        <a:t> </a:t>
                      </a:r>
                      <a:r>
                        <a:rPr sz="1600" spc="-5" dirty="0">
                          <a:latin typeface="Arial MT"/>
                          <a:cs typeface="Arial MT"/>
                        </a:rPr>
                        <a:t>lower</a:t>
                      </a:r>
                      <a:r>
                        <a:rPr sz="1600" spc="-15" dirty="0">
                          <a:latin typeface="Arial MT"/>
                          <a:cs typeface="Arial MT"/>
                        </a:rPr>
                        <a:t> </a:t>
                      </a:r>
                      <a:r>
                        <a:rPr sz="1600" spc="-35" dirty="0">
                          <a:latin typeface="Arial MT"/>
                          <a:cs typeface="Arial MT"/>
                        </a:rPr>
                        <a:t>income</a:t>
                      </a:r>
                      <a:r>
                        <a:rPr sz="1600" spc="185" dirty="0">
                          <a:latin typeface="Arial MT"/>
                          <a:cs typeface="Arial MT"/>
                        </a:rPr>
                        <a:t> </a:t>
                      </a:r>
                      <a:r>
                        <a:rPr sz="1600" spc="-5" dirty="0">
                          <a:latin typeface="Arial MT"/>
                          <a:cs typeface="Arial MT"/>
                        </a:rPr>
                        <a:t>years</a:t>
                      </a:r>
                      <a:r>
                        <a:rPr sz="1600" spc="40" dirty="0">
                          <a:latin typeface="Arial MT"/>
                          <a:cs typeface="Arial MT"/>
                        </a:rPr>
                        <a:t> </a:t>
                      </a:r>
                      <a:r>
                        <a:rPr sz="1600" spc="-20" dirty="0">
                          <a:latin typeface="Arial MT"/>
                          <a:cs typeface="Arial MT"/>
                        </a:rPr>
                        <a:t>(ex:</a:t>
                      </a:r>
                      <a:r>
                        <a:rPr sz="1600" spc="70" dirty="0">
                          <a:latin typeface="Arial MT"/>
                          <a:cs typeface="Arial MT"/>
                        </a:rPr>
                        <a:t> </a:t>
                      </a:r>
                      <a:r>
                        <a:rPr sz="1600" spc="-10" dirty="0">
                          <a:latin typeface="Arial MT"/>
                          <a:cs typeface="Arial MT"/>
                        </a:rPr>
                        <a:t>post </a:t>
                      </a:r>
                      <a:r>
                        <a:rPr sz="1600" spc="-20" dirty="0">
                          <a:latin typeface="Arial MT"/>
                          <a:cs typeface="Arial MT"/>
                        </a:rPr>
                        <a:t>retirement</a:t>
                      </a:r>
                      <a:r>
                        <a:rPr sz="1600" spc="150" dirty="0">
                          <a:latin typeface="Arial MT"/>
                          <a:cs typeface="Arial MT"/>
                        </a:rPr>
                        <a:t> </a:t>
                      </a:r>
                      <a:r>
                        <a:rPr sz="1600" spc="-10" dirty="0">
                          <a:latin typeface="Arial MT"/>
                          <a:cs typeface="Arial MT"/>
                        </a:rPr>
                        <a:t>prior</a:t>
                      </a:r>
                      <a:r>
                        <a:rPr sz="1600" spc="60" dirty="0">
                          <a:latin typeface="Arial MT"/>
                          <a:cs typeface="Arial MT"/>
                        </a:rPr>
                        <a:t> </a:t>
                      </a:r>
                      <a:r>
                        <a:rPr sz="1600" spc="15" dirty="0">
                          <a:latin typeface="Arial MT"/>
                          <a:cs typeface="Arial MT"/>
                        </a:rPr>
                        <a:t>to</a:t>
                      </a:r>
                      <a:r>
                        <a:rPr sz="1600" spc="-55" dirty="0">
                          <a:latin typeface="Arial MT"/>
                          <a:cs typeface="Arial MT"/>
                        </a:rPr>
                        <a:t> </a:t>
                      </a:r>
                      <a:r>
                        <a:rPr sz="1600" spc="-15" dirty="0">
                          <a:latin typeface="Arial MT"/>
                          <a:cs typeface="Arial MT"/>
                        </a:rPr>
                        <a:t>RMDs)</a:t>
                      </a:r>
                      <a:r>
                        <a:rPr sz="1600" spc="65" dirty="0">
                          <a:latin typeface="Arial MT"/>
                          <a:cs typeface="Arial MT"/>
                        </a:rPr>
                        <a:t> </a:t>
                      </a:r>
                      <a:r>
                        <a:rPr sz="1600" spc="-40" dirty="0">
                          <a:latin typeface="Arial MT"/>
                          <a:cs typeface="Arial MT"/>
                        </a:rPr>
                        <a:t>and </a:t>
                      </a:r>
                      <a:r>
                        <a:rPr sz="1600" spc="-430" dirty="0">
                          <a:latin typeface="Arial MT"/>
                          <a:cs typeface="Arial MT"/>
                        </a:rPr>
                        <a:t> </a:t>
                      </a:r>
                      <a:r>
                        <a:rPr sz="1600" spc="-20" dirty="0">
                          <a:latin typeface="Arial MT"/>
                          <a:cs typeface="Arial MT"/>
                        </a:rPr>
                        <a:t>when</a:t>
                      </a:r>
                      <a:r>
                        <a:rPr sz="1600" spc="15" dirty="0">
                          <a:latin typeface="Arial MT"/>
                          <a:cs typeface="Arial MT"/>
                        </a:rPr>
                        <a:t> </a:t>
                      </a:r>
                      <a:r>
                        <a:rPr sz="1600" spc="-25" dirty="0">
                          <a:latin typeface="Arial MT"/>
                          <a:cs typeface="Arial MT"/>
                        </a:rPr>
                        <a:t>conversion</a:t>
                      </a:r>
                      <a:r>
                        <a:rPr sz="1600" spc="180" dirty="0">
                          <a:latin typeface="Arial MT"/>
                          <a:cs typeface="Arial MT"/>
                        </a:rPr>
                        <a:t> </a:t>
                      </a:r>
                      <a:r>
                        <a:rPr sz="1600" spc="-20" dirty="0">
                          <a:latin typeface="Arial MT"/>
                          <a:cs typeface="Arial MT"/>
                        </a:rPr>
                        <a:t>taxes</a:t>
                      </a:r>
                      <a:r>
                        <a:rPr sz="1600" spc="110" dirty="0">
                          <a:latin typeface="Arial MT"/>
                          <a:cs typeface="Arial MT"/>
                        </a:rPr>
                        <a:t> </a:t>
                      </a:r>
                      <a:r>
                        <a:rPr sz="1600" spc="-20" dirty="0">
                          <a:latin typeface="Arial MT"/>
                          <a:cs typeface="Arial MT"/>
                        </a:rPr>
                        <a:t>paid</a:t>
                      </a:r>
                      <a:r>
                        <a:rPr sz="1600" spc="20" dirty="0">
                          <a:latin typeface="Arial MT"/>
                          <a:cs typeface="Arial MT"/>
                        </a:rPr>
                        <a:t> </a:t>
                      </a:r>
                      <a:r>
                        <a:rPr sz="1600" spc="5" dirty="0">
                          <a:latin typeface="Arial MT"/>
                          <a:cs typeface="Arial MT"/>
                        </a:rPr>
                        <a:t>with</a:t>
                      </a:r>
                      <a:r>
                        <a:rPr sz="1600" spc="-60" dirty="0">
                          <a:latin typeface="Arial MT"/>
                          <a:cs typeface="Arial MT"/>
                        </a:rPr>
                        <a:t> </a:t>
                      </a:r>
                      <a:r>
                        <a:rPr sz="1600" spc="-20" dirty="0">
                          <a:latin typeface="Arial MT"/>
                          <a:cs typeface="Arial MT"/>
                        </a:rPr>
                        <a:t>non-IRA</a:t>
                      </a:r>
                      <a:r>
                        <a:rPr sz="1600" spc="80" dirty="0">
                          <a:latin typeface="Arial MT"/>
                          <a:cs typeface="Arial MT"/>
                        </a:rPr>
                        <a:t> </a:t>
                      </a:r>
                      <a:r>
                        <a:rPr sz="1600" spc="-35" dirty="0">
                          <a:latin typeface="Arial MT"/>
                          <a:cs typeface="Arial MT"/>
                        </a:rPr>
                        <a:t>funds</a:t>
                      </a:r>
                      <a:endParaRPr sz="1600">
                        <a:latin typeface="Arial MT"/>
                        <a:cs typeface="Arial MT"/>
                      </a:endParaRPr>
                    </a:p>
                  </a:txBody>
                  <a:tcPr marL="0" marR="0" marT="36195" marB="0">
                    <a:lnB w="6350">
                      <a:solidFill>
                        <a:srgbClr val="D9D9D9"/>
                      </a:solidFill>
                      <a:prstDash val="solid"/>
                    </a:lnB>
                  </a:tcPr>
                </a:tc>
                <a:extLst>
                  <a:ext uri="{0D108BD9-81ED-4DB2-BD59-A6C34878D82A}">
                    <a16:rowId xmlns:a16="http://schemas.microsoft.com/office/drawing/2014/main" val="10001"/>
                  </a:ext>
                </a:extLst>
              </a:tr>
              <a:tr h="631444">
                <a:tc>
                  <a:txBody>
                    <a:bodyPr/>
                    <a:lstStyle/>
                    <a:p>
                      <a:pPr marL="92075" marR="537845">
                        <a:lnSpc>
                          <a:spcPct val="100000"/>
                        </a:lnSpc>
                        <a:spcBef>
                          <a:spcPts val="325"/>
                        </a:spcBef>
                      </a:pPr>
                      <a:r>
                        <a:rPr sz="1600" spc="-15" dirty="0">
                          <a:latin typeface="Arial MT"/>
                          <a:cs typeface="Arial MT"/>
                        </a:rPr>
                        <a:t>Investors</a:t>
                      </a:r>
                      <a:r>
                        <a:rPr sz="1600" spc="120" dirty="0">
                          <a:latin typeface="Arial MT"/>
                          <a:cs typeface="Arial MT"/>
                        </a:rPr>
                        <a:t> </a:t>
                      </a:r>
                      <a:r>
                        <a:rPr sz="1600" spc="-5" dirty="0">
                          <a:latin typeface="Arial MT"/>
                          <a:cs typeface="Arial MT"/>
                        </a:rPr>
                        <a:t>can</a:t>
                      </a:r>
                      <a:r>
                        <a:rPr sz="1600" spc="25" dirty="0">
                          <a:latin typeface="Arial MT"/>
                          <a:cs typeface="Arial MT"/>
                        </a:rPr>
                        <a:t> </a:t>
                      </a:r>
                      <a:r>
                        <a:rPr sz="1600" spc="-30" dirty="0">
                          <a:latin typeface="Arial MT"/>
                          <a:cs typeface="Arial MT"/>
                        </a:rPr>
                        <a:t>convert</a:t>
                      </a:r>
                      <a:r>
                        <a:rPr sz="1600" spc="155" dirty="0">
                          <a:latin typeface="Arial MT"/>
                          <a:cs typeface="Arial MT"/>
                        </a:rPr>
                        <a:t> </a:t>
                      </a:r>
                      <a:r>
                        <a:rPr sz="1600" spc="-40" dirty="0">
                          <a:latin typeface="Arial MT"/>
                          <a:cs typeface="Arial MT"/>
                        </a:rPr>
                        <a:t>any</a:t>
                      </a:r>
                      <a:r>
                        <a:rPr sz="1600" spc="120" dirty="0">
                          <a:latin typeface="Arial MT"/>
                          <a:cs typeface="Arial MT"/>
                        </a:rPr>
                        <a:t> </a:t>
                      </a:r>
                      <a:r>
                        <a:rPr sz="1600" spc="-5" dirty="0">
                          <a:latin typeface="Arial MT"/>
                          <a:cs typeface="Arial MT"/>
                        </a:rPr>
                        <a:t>portion</a:t>
                      </a:r>
                      <a:r>
                        <a:rPr sz="1600" spc="-50" dirty="0">
                          <a:latin typeface="Arial MT"/>
                          <a:cs typeface="Arial MT"/>
                        </a:rPr>
                        <a:t> </a:t>
                      </a:r>
                      <a:r>
                        <a:rPr sz="1600" spc="-10" dirty="0">
                          <a:latin typeface="Arial MT"/>
                          <a:cs typeface="Arial MT"/>
                        </a:rPr>
                        <a:t>of</a:t>
                      </a:r>
                      <a:r>
                        <a:rPr sz="1600" spc="75" dirty="0">
                          <a:latin typeface="Arial MT"/>
                          <a:cs typeface="Arial MT"/>
                        </a:rPr>
                        <a:t> </a:t>
                      </a:r>
                      <a:r>
                        <a:rPr sz="1600" spc="-20" dirty="0">
                          <a:latin typeface="Arial MT"/>
                          <a:cs typeface="Arial MT"/>
                        </a:rPr>
                        <a:t>traditional,</a:t>
                      </a:r>
                      <a:r>
                        <a:rPr sz="1600" spc="155" dirty="0">
                          <a:latin typeface="Arial MT"/>
                          <a:cs typeface="Arial MT"/>
                        </a:rPr>
                        <a:t> </a:t>
                      </a:r>
                      <a:r>
                        <a:rPr sz="1600" spc="-20" dirty="0">
                          <a:latin typeface="Arial MT"/>
                          <a:cs typeface="Arial MT"/>
                        </a:rPr>
                        <a:t>SEP</a:t>
                      </a:r>
                      <a:r>
                        <a:rPr sz="1600" spc="10" dirty="0">
                          <a:latin typeface="Arial MT"/>
                          <a:cs typeface="Arial MT"/>
                        </a:rPr>
                        <a:t> </a:t>
                      </a:r>
                      <a:r>
                        <a:rPr sz="1600" spc="-10" dirty="0">
                          <a:latin typeface="Arial MT"/>
                          <a:cs typeface="Arial MT"/>
                        </a:rPr>
                        <a:t>or </a:t>
                      </a:r>
                      <a:r>
                        <a:rPr sz="1600" spc="-5" dirty="0">
                          <a:latin typeface="Arial MT"/>
                          <a:cs typeface="Arial MT"/>
                        </a:rPr>
                        <a:t>SIMPLE</a:t>
                      </a:r>
                      <a:r>
                        <a:rPr sz="1600" spc="15" dirty="0">
                          <a:latin typeface="Arial MT"/>
                          <a:cs typeface="Arial MT"/>
                        </a:rPr>
                        <a:t> </a:t>
                      </a:r>
                      <a:r>
                        <a:rPr sz="1600" spc="-5" dirty="0">
                          <a:latin typeface="Arial MT"/>
                          <a:cs typeface="Arial MT"/>
                        </a:rPr>
                        <a:t>IRA</a:t>
                      </a:r>
                      <a:r>
                        <a:rPr sz="1600" spc="-70" dirty="0">
                          <a:latin typeface="Arial MT"/>
                          <a:cs typeface="Arial MT"/>
                        </a:rPr>
                        <a:t> </a:t>
                      </a:r>
                      <a:r>
                        <a:rPr sz="1600" spc="5" dirty="0">
                          <a:latin typeface="Arial MT"/>
                          <a:cs typeface="Arial MT"/>
                        </a:rPr>
                        <a:t>(after</a:t>
                      </a:r>
                      <a:r>
                        <a:rPr sz="1600" spc="-95" dirty="0">
                          <a:latin typeface="Arial MT"/>
                          <a:cs typeface="Arial MT"/>
                        </a:rPr>
                        <a:t> </a:t>
                      </a:r>
                      <a:r>
                        <a:rPr sz="1600" dirty="0">
                          <a:latin typeface="Arial MT"/>
                          <a:cs typeface="Arial MT"/>
                        </a:rPr>
                        <a:t>2</a:t>
                      </a:r>
                      <a:r>
                        <a:rPr sz="1600" spc="30" dirty="0">
                          <a:latin typeface="Arial MT"/>
                          <a:cs typeface="Arial MT"/>
                        </a:rPr>
                        <a:t> </a:t>
                      </a:r>
                      <a:r>
                        <a:rPr sz="1600" spc="-5" dirty="0">
                          <a:latin typeface="Arial MT"/>
                          <a:cs typeface="Arial MT"/>
                        </a:rPr>
                        <a:t>years</a:t>
                      </a:r>
                      <a:r>
                        <a:rPr sz="1600" spc="40" dirty="0">
                          <a:latin typeface="Arial MT"/>
                          <a:cs typeface="Arial MT"/>
                        </a:rPr>
                        <a:t> </a:t>
                      </a:r>
                      <a:r>
                        <a:rPr sz="1600" spc="10" dirty="0">
                          <a:latin typeface="Arial MT"/>
                          <a:cs typeface="Arial MT"/>
                        </a:rPr>
                        <a:t>from</a:t>
                      </a:r>
                      <a:r>
                        <a:rPr sz="1600" spc="-95" dirty="0">
                          <a:latin typeface="Arial MT"/>
                          <a:cs typeface="Arial MT"/>
                        </a:rPr>
                        <a:t> </a:t>
                      </a:r>
                      <a:r>
                        <a:rPr sz="1600" dirty="0">
                          <a:latin typeface="Arial MT"/>
                          <a:cs typeface="Arial MT"/>
                        </a:rPr>
                        <a:t>first </a:t>
                      </a:r>
                      <a:r>
                        <a:rPr sz="1600" spc="-430" dirty="0">
                          <a:latin typeface="Arial MT"/>
                          <a:cs typeface="Arial MT"/>
                        </a:rPr>
                        <a:t> </a:t>
                      </a:r>
                      <a:r>
                        <a:rPr sz="1600" spc="-10" dirty="0">
                          <a:latin typeface="Arial MT"/>
                          <a:cs typeface="Arial MT"/>
                        </a:rPr>
                        <a:t>deposit)</a:t>
                      </a:r>
                      <a:r>
                        <a:rPr sz="1600" spc="55" dirty="0">
                          <a:latin typeface="Arial MT"/>
                          <a:cs typeface="Arial MT"/>
                        </a:rPr>
                        <a:t> </a:t>
                      </a:r>
                      <a:r>
                        <a:rPr sz="1600" spc="-20" dirty="0">
                          <a:latin typeface="Arial MT"/>
                          <a:cs typeface="Arial MT"/>
                        </a:rPr>
                        <a:t>and/or</a:t>
                      </a:r>
                      <a:r>
                        <a:rPr sz="1600" spc="50" dirty="0">
                          <a:latin typeface="Arial MT"/>
                          <a:cs typeface="Arial MT"/>
                        </a:rPr>
                        <a:t> </a:t>
                      </a:r>
                      <a:r>
                        <a:rPr sz="1600" dirty="0">
                          <a:latin typeface="Arial MT"/>
                          <a:cs typeface="Arial MT"/>
                        </a:rPr>
                        <a:t>a</a:t>
                      </a:r>
                      <a:r>
                        <a:rPr sz="1600" spc="20" dirty="0">
                          <a:latin typeface="Arial MT"/>
                          <a:cs typeface="Arial MT"/>
                        </a:rPr>
                        <a:t> </a:t>
                      </a:r>
                      <a:r>
                        <a:rPr sz="1600" spc="-5" dirty="0">
                          <a:latin typeface="Arial MT"/>
                          <a:cs typeface="Arial MT"/>
                        </a:rPr>
                        <a:t>QRP</a:t>
                      </a:r>
                      <a:r>
                        <a:rPr sz="1600" spc="-75" dirty="0">
                          <a:latin typeface="Arial MT"/>
                          <a:cs typeface="Arial MT"/>
                        </a:rPr>
                        <a:t> </a:t>
                      </a:r>
                      <a:r>
                        <a:rPr sz="1600" spc="-25" dirty="0">
                          <a:latin typeface="Arial MT"/>
                          <a:cs typeface="Arial MT"/>
                        </a:rPr>
                        <a:t>eligible</a:t>
                      </a:r>
                      <a:r>
                        <a:rPr sz="1600" spc="180" dirty="0">
                          <a:latin typeface="Arial MT"/>
                          <a:cs typeface="Arial MT"/>
                        </a:rPr>
                        <a:t> </a:t>
                      </a:r>
                      <a:r>
                        <a:rPr sz="1600" spc="-25" dirty="0">
                          <a:latin typeface="Arial MT"/>
                          <a:cs typeface="Arial MT"/>
                        </a:rPr>
                        <a:t>rollover</a:t>
                      </a:r>
                      <a:r>
                        <a:rPr sz="1600" spc="135" dirty="0">
                          <a:latin typeface="Arial MT"/>
                          <a:cs typeface="Arial MT"/>
                        </a:rPr>
                        <a:t> </a:t>
                      </a:r>
                      <a:r>
                        <a:rPr sz="1600" spc="-15" dirty="0">
                          <a:latin typeface="Arial MT"/>
                          <a:cs typeface="Arial MT"/>
                        </a:rPr>
                        <a:t>distribution</a:t>
                      </a:r>
                      <a:r>
                        <a:rPr sz="1600" spc="100" dirty="0">
                          <a:latin typeface="Arial MT"/>
                          <a:cs typeface="Arial MT"/>
                        </a:rPr>
                        <a:t> </a:t>
                      </a:r>
                      <a:r>
                        <a:rPr sz="1600" spc="-30" dirty="0">
                          <a:latin typeface="Arial MT"/>
                          <a:cs typeface="Arial MT"/>
                        </a:rPr>
                        <a:t>into</a:t>
                      </a:r>
                      <a:r>
                        <a:rPr sz="1600" spc="100" dirty="0">
                          <a:latin typeface="Arial MT"/>
                          <a:cs typeface="Arial MT"/>
                        </a:rPr>
                        <a:t> </a:t>
                      </a:r>
                      <a:r>
                        <a:rPr sz="1600" dirty="0">
                          <a:latin typeface="Arial MT"/>
                          <a:cs typeface="Arial MT"/>
                        </a:rPr>
                        <a:t>a</a:t>
                      </a:r>
                      <a:r>
                        <a:rPr sz="1600" spc="20" dirty="0">
                          <a:latin typeface="Arial MT"/>
                          <a:cs typeface="Arial MT"/>
                        </a:rPr>
                        <a:t> </a:t>
                      </a:r>
                      <a:r>
                        <a:rPr sz="1600" spc="-5" dirty="0">
                          <a:latin typeface="Arial MT"/>
                          <a:cs typeface="Arial MT"/>
                        </a:rPr>
                        <a:t>Roth</a:t>
                      </a:r>
                      <a:r>
                        <a:rPr sz="1600" spc="-60" dirty="0">
                          <a:latin typeface="Arial MT"/>
                          <a:cs typeface="Arial MT"/>
                        </a:rPr>
                        <a:t> </a:t>
                      </a:r>
                      <a:r>
                        <a:rPr sz="1600" spc="-10" dirty="0">
                          <a:latin typeface="Arial MT"/>
                          <a:cs typeface="Arial MT"/>
                        </a:rPr>
                        <a:t>IRA*</a:t>
                      </a:r>
                      <a:endParaRPr sz="1600">
                        <a:latin typeface="Arial MT"/>
                        <a:cs typeface="Arial MT"/>
                      </a:endParaRPr>
                    </a:p>
                  </a:txBody>
                  <a:tcPr marL="0" marR="0" marT="41275" marB="0">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2"/>
                  </a:ext>
                </a:extLst>
              </a:tr>
              <a:tr h="614426">
                <a:tc>
                  <a:txBody>
                    <a:bodyPr/>
                    <a:lstStyle/>
                    <a:p>
                      <a:pPr marL="92075" marR="353695">
                        <a:lnSpc>
                          <a:spcPct val="100000"/>
                        </a:lnSpc>
                        <a:spcBef>
                          <a:spcPts val="335"/>
                        </a:spcBef>
                      </a:pPr>
                      <a:r>
                        <a:rPr sz="1600" spc="-25" dirty="0">
                          <a:latin typeface="Arial MT"/>
                          <a:cs typeface="Arial MT"/>
                        </a:rPr>
                        <a:t>Distributions</a:t>
                      </a:r>
                      <a:r>
                        <a:rPr sz="1600" spc="195" dirty="0">
                          <a:latin typeface="Arial MT"/>
                          <a:cs typeface="Arial MT"/>
                        </a:rPr>
                        <a:t> </a:t>
                      </a:r>
                      <a:r>
                        <a:rPr sz="1600" dirty="0">
                          <a:latin typeface="Arial MT"/>
                          <a:cs typeface="Arial MT"/>
                        </a:rPr>
                        <a:t>before</a:t>
                      </a:r>
                      <a:r>
                        <a:rPr sz="1600" spc="30" dirty="0">
                          <a:latin typeface="Arial MT"/>
                          <a:cs typeface="Arial MT"/>
                        </a:rPr>
                        <a:t> </a:t>
                      </a:r>
                      <a:r>
                        <a:rPr sz="1600" spc="-10" dirty="0">
                          <a:latin typeface="Arial MT"/>
                          <a:cs typeface="Arial MT"/>
                        </a:rPr>
                        <a:t>age</a:t>
                      </a:r>
                      <a:r>
                        <a:rPr sz="1600" spc="25" dirty="0">
                          <a:latin typeface="Arial MT"/>
                          <a:cs typeface="Arial MT"/>
                        </a:rPr>
                        <a:t> </a:t>
                      </a:r>
                      <a:r>
                        <a:rPr sz="1600" spc="-10" dirty="0">
                          <a:latin typeface="Arial MT"/>
                          <a:cs typeface="Arial MT"/>
                        </a:rPr>
                        <a:t>59</a:t>
                      </a:r>
                      <a:r>
                        <a:rPr sz="1600" spc="25" dirty="0">
                          <a:latin typeface="Arial MT"/>
                          <a:cs typeface="Arial MT"/>
                        </a:rPr>
                        <a:t> </a:t>
                      </a:r>
                      <a:r>
                        <a:rPr sz="1600" dirty="0">
                          <a:latin typeface="Arial MT"/>
                          <a:cs typeface="Arial MT"/>
                        </a:rPr>
                        <a:t>½</a:t>
                      </a:r>
                      <a:r>
                        <a:rPr sz="1600" spc="-15" dirty="0">
                          <a:latin typeface="Arial MT"/>
                          <a:cs typeface="Arial MT"/>
                        </a:rPr>
                        <a:t> </a:t>
                      </a:r>
                      <a:r>
                        <a:rPr sz="1600" spc="-25" dirty="0">
                          <a:latin typeface="Arial MT"/>
                          <a:cs typeface="Arial MT"/>
                        </a:rPr>
                        <a:t>may</a:t>
                      </a:r>
                      <a:r>
                        <a:rPr sz="1600" spc="40" dirty="0">
                          <a:latin typeface="Arial MT"/>
                          <a:cs typeface="Arial MT"/>
                        </a:rPr>
                        <a:t> </a:t>
                      </a:r>
                      <a:r>
                        <a:rPr sz="1600" spc="-10" dirty="0">
                          <a:latin typeface="Arial MT"/>
                          <a:cs typeface="Arial MT"/>
                        </a:rPr>
                        <a:t>be</a:t>
                      </a:r>
                      <a:r>
                        <a:rPr sz="1600" spc="25" dirty="0">
                          <a:latin typeface="Arial MT"/>
                          <a:cs typeface="Arial MT"/>
                        </a:rPr>
                        <a:t> </a:t>
                      </a:r>
                      <a:r>
                        <a:rPr sz="1600" spc="-25" dirty="0">
                          <a:latin typeface="Arial MT"/>
                          <a:cs typeface="Arial MT"/>
                        </a:rPr>
                        <a:t>subject</a:t>
                      </a:r>
                      <a:r>
                        <a:rPr sz="1600" spc="150" dirty="0">
                          <a:latin typeface="Arial MT"/>
                          <a:cs typeface="Arial MT"/>
                        </a:rPr>
                        <a:t> </a:t>
                      </a:r>
                      <a:r>
                        <a:rPr sz="1600" spc="15" dirty="0">
                          <a:latin typeface="Arial MT"/>
                          <a:cs typeface="Arial MT"/>
                        </a:rPr>
                        <a:t>to</a:t>
                      </a:r>
                      <a:r>
                        <a:rPr sz="1600" spc="-45" dirty="0">
                          <a:latin typeface="Arial MT"/>
                          <a:cs typeface="Arial MT"/>
                        </a:rPr>
                        <a:t> </a:t>
                      </a:r>
                      <a:r>
                        <a:rPr sz="1600" spc="-10" dirty="0">
                          <a:latin typeface="Arial MT"/>
                          <a:cs typeface="Arial MT"/>
                        </a:rPr>
                        <a:t>an</a:t>
                      </a:r>
                      <a:r>
                        <a:rPr sz="1600" spc="25" dirty="0">
                          <a:latin typeface="Arial MT"/>
                          <a:cs typeface="Arial MT"/>
                        </a:rPr>
                        <a:t> </a:t>
                      </a:r>
                      <a:r>
                        <a:rPr sz="1600" spc="-20" dirty="0">
                          <a:latin typeface="Arial MT"/>
                          <a:cs typeface="Arial MT"/>
                        </a:rPr>
                        <a:t>additional</a:t>
                      </a:r>
                      <a:r>
                        <a:rPr sz="1600" spc="160" dirty="0">
                          <a:latin typeface="Arial MT"/>
                          <a:cs typeface="Arial MT"/>
                        </a:rPr>
                        <a:t> </a:t>
                      </a:r>
                      <a:r>
                        <a:rPr sz="1600" spc="-5" dirty="0">
                          <a:latin typeface="Arial MT"/>
                          <a:cs typeface="Arial MT"/>
                        </a:rPr>
                        <a:t>IRS</a:t>
                      </a:r>
                      <a:r>
                        <a:rPr sz="1600" spc="15" dirty="0">
                          <a:latin typeface="Arial MT"/>
                          <a:cs typeface="Arial MT"/>
                        </a:rPr>
                        <a:t> </a:t>
                      </a:r>
                      <a:r>
                        <a:rPr sz="1600" spc="-10" dirty="0">
                          <a:latin typeface="Arial MT"/>
                          <a:cs typeface="Arial MT"/>
                        </a:rPr>
                        <a:t>10%</a:t>
                      </a:r>
                      <a:r>
                        <a:rPr sz="1600" spc="55" dirty="0">
                          <a:latin typeface="Arial MT"/>
                          <a:cs typeface="Arial MT"/>
                        </a:rPr>
                        <a:t> </a:t>
                      </a:r>
                      <a:r>
                        <a:rPr sz="1600" spc="-10" dirty="0">
                          <a:latin typeface="Arial MT"/>
                          <a:cs typeface="Arial MT"/>
                        </a:rPr>
                        <a:t>early</a:t>
                      </a:r>
                      <a:r>
                        <a:rPr sz="1600" spc="35" dirty="0">
                          <a:latin typeface="Arial MT"/>
                          <a:cs typeface="Arial MT"/>
                        </a:rPr>
                        <a:t> </a:t>
                      </a:r>
                      <a:r>
                        <a:rPr sz="1600" spc="-15" dirty="0">
                          <a:latin typeface="Arial MT"/>
                          <a:cs typeface="Arial MT"/>
                        </a:rPr>
                        <a:t>distribution</a:t>
                      </a:r>
                      <a:r>
                        <a:rPr sz="1600" spc="110" dirty="0">
                          <a:latin typeface="Arial MT"/>
                          <a:cs typeface="Arial MT"/>
                        </a:rPr>
                        <a:t> </a:t>
                      </a:r>
                      <a:r>
                        <a:rPr sz="1600" spc="5" dirty="0">
                          <a:latin typeface="Arial MT"/>
                          <a:cs typeface="Arial MT"/>
                        </a:rPr>
                        <a:t>tax</a:t>
                      </a:r>
                      <a:r>
                        <a:rPr sz="1600" spc="-45" dirty="0">
                          <a:latin typeface="Arial MT"/>
                          <a:cs typeface="Arial MT"/>
                        </a:rPr>
                        <a:t> </a:t>
                      </a:r>
                      <a:r>
                        <a:rPr sz="1600" spc="-20" dirty="0">
                          <a:latin typeface="Arial MT"/>
                          <a:cs typeface="Arial MT"/>
                        </a:rPr>
                        <a:t>if </a:t>
                      </a:r>
                      <a:r>
                        <a:rPr sz="1600" spc="-430" dirty="0">
                          <a:latin typeface="Arial MT"/>
                          <a:cs typeface="Arial MT"/>
                        </a:rPr>
                        <a:t> </a:t>
                      </a:r>
                      <a:r>
                        <a:rPr sz="1600" spc="-50" dirty="0">
                          <a:latin typeface="Arial MT"/>
                          <a:cs typeface="Arial MT"/>
                        </a:rPr>
                        <a:t>no</a:t>
                      </a:r>
                      <a:r>
                        <a:rPr sz="1600" spc="95" dirty="0">
                          <a:latin typeface="Arial MT"/>
                          <a:cs typeface="Arial MT"/>
                        </a:rPr>
                        <a:t> </a:t>
                      </a:r>
                      <a:r>
                        <a:rPr sz="1600" spc="-15" dirty="0">
                          <a:latin typeface="Arial MT"/>
                          <a:cs typeface="Arial MT"/>
                        </a:rPr>
                        <a:t>exception</a:t>
                      </a:r>
                      <a:r>
                        <a:rPr sz="1600" spc="100" dirty="0">
                          <a:latin typeface="Arial MT"/>
                          <a:cs typeface="Arial MT"/>
                        </a:rPr>
                        <a:t> </a:t>
                      </a:r>
                      <a:r>
                        <a:rPr sz="1600" spc="-20" dirty="0">
                          <a:latin typeface="Arial MT"/>
                          <a:cs typeface="Arial MT"/>
                        </a:rPr>
                        <a:t>applies</a:t>
                      </a:r>
                      <a:endParaRPr sz="1600">
                        <a:latin typeface="Arial MT"/>
                        <a:cs typeface="Arial MT"/>
                      </a:endParaRPr>
                    </a:p>
                  </a:txBody>
                  <a:tcPr marL="0" marR="0" marT="42545" marB="0">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3"/>
                  </a:ext>
                </a:extLst>
              </a:tr>
              <a:tr h="614426">
                <a:tc>
                  <a:txBody>
                    <a:bodyPr/>
                    <a:lstStyle/>
                    <a:p>
                      <a:pPr marL="92075" marR="618490">
                        <a:lnSpc>
                          <a:spcPct val="100000"/>
                        </a:lnSpc>
                        <a:spcBef>
                          <a:spcPts val="340"/>
                        </a:spcBef>
                      </a:pPr>
                      <a:r>
                        <a:rPr sz="1600" spc="-5" dirty="0">
                          <a:latin typeface="Arial MT"/>
                          <a:cs typeface="Arial MT"/>
                        </a:rPr>
                        <a:t>Roth IRA </a:t>
                      </a:r>
                      <a:r>
                        <a:rPr sz="1600" spc="-10" dirty="0">
                          <a:latin typeface="Arial MT"/>
                          <a:cs typeface="Arial MT"/>
                        </a:rPr>
                        <a:t>owners </a:t>
                      </a:r>
                      <a:r>
                        <a:rPr sz="1600" dirty="0">
                          <a:latin typeface="Arial MT"/>
                          <a:cs typeface="Arial MT"/>
                        </a:rPr>
                        <a:t>are </a:t>
                      </a:r>
                      <a:r>
                        <a:rPr sz="1600" spc="-40" dirty="0">
                          <a:latin typeface="Arial MT"/>
                          <a:cs typeface="Arial MT"/>
                        </a:rPr>
                        <a:t>not</a:t>
                      </a:r>
                      <a:r>
                        <a:rPr sz="1600" spc="-35" dirty="0">
                          <a:latin typeface="Arial MT"/>
                          <a:cs typeface="Arial MT"/>
                        </a:rPr>
                        <a:t> </a:t>
                      </a:r>
                      <a:r>
                        <a:rPr sz="1600" spc="-25" dirty="0">
                          <a:latin typeface="Arial MT"/>
                          <a:cs typeface="Arial MT"/>
                        </a:rPr>
                        <a:t>subject </a:t>
                      </a:r>
                      <a:r>
                        <a:rPr sz="1600" spc="15" dirty="0">
                          <a:latin typeface="Arial MT"/>
                          <a:cs typeface="Arial MT"/>
                        </a:rPr>
                        <a:t>to </a:t>
                      </a:r>
                      <a:r>
                        <a:rPr sz="1600" spc="-10" dirty="0">
                          <a:latin typeface="Arial MT"/>
                          <a:cs typeface="Arial MT"/>
                        </a:rPr>
                        <a:t>RMDs, </a:t>
                      </a:r>
                      <a:r>
                        <a:rPr sz="1600" spc="-35" dirty="0">
                          <a:latin typeface="Arial MT"/>
                          <a:cs typeface="Arial MT"/>
                        </a:rPr>
                        <a:t>providing</a:t>
                      </a:r>
                      <a:r>
                        <a:rPr sz="1600" spc="-30" dirty="0">
                          <a:latin typeface="Arial MT"/>
                          <a:cs typeface="Arial MT"/>
                        </a:rPr>
                        <a:t> </a:t>
                      </a:r>
                      <a:r>
                        <a:rPr sz="1600" spc="-5" dirty="0">
                          <a:latin typeface="Arial MT"/>
                          <a:cs typeface="Arial MT"/>
                        </a:rPr>
                        <a:t>greater </a:t>
                      </a:r>
                      <a:r>
                        <a:rPr sz="1600" spc="-10" dirty="0">
                          <a:latin typeface="Arial MT"/>
                          <a:cs typeface="Arial MT"/>
                        </a:rPr>
                        <a:t>control </a:t>
                      </a:r>
                      <a:r>
                        <a:rPr sz="1600" spc="-40" dirty="0">
                          <a:latin typeface="Arial MT"/>
                          <a:cs typeface="Arial MT"/>
                        </a:rPr>
                        <a:t>and compounding</a:t>
                      </a:r>
                      <a:r>
                        <a:rPr sz="1600" spc="-35" dirty="0">
                          <a:latin typeface="Arial MT"/>
                          <a:cs typeface="Arial MT"/>
                        </a:rPr>
                        <a:t> </a:t>
                      </a:r>
                      <a:r>
                        <a:rPr sz="1600" spc="-20" dirty="0">
                          <a:latin typeface="Arial MT"/>
                          <a:cs typeface="Arial MT"/>
                        </a:rPr>
                        <a:t>(ex: </a:t>
                      </a:r>
                      <a:r>
                        <a:rPr sz="1600" spc="-430" dirty="0">
                          <a:latin typeface="Arial MT"/>
                          <a:cs typeface="Arial MT"/>
                        </a:rPr>
                        <a:t> </a:t>
                      </a:r>
                      <a:r>
                        <a:rPr sz="1600" spc="-20" dirty="0">
                          <a:latin typeface="Arial MT"/>
                          <a:cs typeface="Arial MT"/>
                        </a:rPr>
                        <a:t>Social</a:t>
                      </a:r>
                      <a:r>
                        <a:rPr sz="1600" spc="70" dirty="0">
                          <a:latin typeface="Arial MT"/>
                          <a:cs typeface="Arial MT"/>
                        </a:rPr>
                        <a:t> </a:t>
                      </a:r>
                      <a:r>
                        <a:rPr sz="1600" spc="-20" dirty="0">
                          <a:latin typeface="Arial MT"/>
                          <a:cs typeface="Arial MT"/>
                        </a:rPr>
                        <a:t>Security</a:t>
                      </a:r>
                      <a:r>
                        <a:rPr sz="1600" spc="110" dirty="0">
                          <a:latin typeface="Arial MT"/>
                          <a:cs typeface="Arial MT"/>
                        </a:rPr>
                        <a:t> </a:t>
                      </a:r>
                      <a:r>
                        <a:rPr sz="1600" spc="-25" dirty="0">
                          <a:latin typeface="Arial MT"/>
                          <a:cs typeface="Arial MT"/>
                        </a:rPr>
                        <a:t>taxation)</a:t>
                      </a:r>
                      <a:endParaRPr sz="1600">
                        <a:latin typeface="Arial MT"/>
                        <a:cs typeface="Arial MT"/>
                      </a:endParaRPr>
                    </a:p>
                  </a:txBody>
                  <a:tcPr marL="0" marR="0" marT="43180" marB="0">
                    <a:lnT w="6350">
                      <a:solidFill>
                        <a:srgbClr val="D9D9D9"/>
                      </a:solidFill>
                      <a:prstDash val="solid"/>
                    </a:lnT>
                    <a:lnB w="12700">
                      <a:solidFill>
                        <a:srgbClr val="52555A"/>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242" y="616267"/>
            <a:ext cx="3000375" cy="330835"/>
          </a:xfrm>
          <a:prstGeom prst="rect">
            <a:avLst/>
          </a:prstGeom>
        </p:spPr>
        <p:txBody>
          <a:bodyPr vert="horz" wrap="square" lIns="0" tIns="12700" rIns="0" bIns="0" rtlCol="0">
            <a:spAutoFit/>
          </a:bodyPr>
          <a:lstStyle/>
          <a:p>
            <a:pPr marL="12700">
              <a:lnSpc>
                <a:spcPct val="100000"/>
              </a:lnSpc>
              <a:spcBef>
                <a:spcPts val="100"/>
              </a:spcBef>
            </a:pPr>
            <a:r>
              <a:rPr sz="2000" b="1" spc="-15" dirty="0">
                <a:latin typeface="Arial"/>
                <a:cs typeface="Arial"/>
              </a:rPr>
              <a:t>Weigh</a:t>
            </a:r>
            <a:r>
              <a:rPr sz="2000" b="1" spc="-50" dirty="0">
                <a:latin typeface="Arial"/>
                <a:cs typeface="Arial"/>
              </a:rPr>
              <a:t> </a:t>
            </a:r>
            <a:r>
              <a:rPr sz="2000" b="1" spc="-15" dirty="0">
                <a:latin typeface="Arial"/>
                <a:cs typeface="Arial"/>
              </a:rPr>
              <a:t>Roth</a:t>
            </a:r>
            <a:r>
              <a:rPr sz="2000" b="1" spc="30" dirty="0">
                <a:latin typeface="Arial"/>
                <a:cs typeface="Arial"/>
              </a:rPr>
              <a:t> </a:t>
            </a:r>
            <a:r>
              <a:rPr sz="2000" b="1" dirty="0">
                <a:latin typeface="Arial"/>
                <a:cs typeface="Arial"/>
              </a:rPr>
              <a:t>conversions</a:t>
            </a:r>
            <a:endParaRPr sz="20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19</a:t>
            </a:fld>
            <a:endParaRPr spc="-5" dirty="0"/>
          </a:p>
        </p:txBody>
      </p:sp>
      <p:sp>
        <p:nvSpPr>
          <p:cNvPr id="3" name="object 3"/>
          <p:cNvSpPr txBox="1"/>
          <p:nvPr/>
        </p:nvSpPr>
        <p:spPr>
          <a:xfrm>
            <a:off x="289242" y="6673215"/>
            <a:ext cx="5100955" cy="361315"/>
          </a:xfrm>
          <a:prstGeom prst="rect">
            <a:avLst/>
          </a:prstGeom>
        </p:spPr>
        <p:txBody>
          <a:bodyPr vert="horz" wrap="square" lIns="0" tIns="12700" rIns="0" bIns="0" rtlCol="0">
            <a:spAutoFit/>
          </a:bodyPr>
          <a:lstStyle/>
          <a:p>
            <a:pPr marL="12700">
              <a:lnSpc>
                <a:spcPts val="880"/>
              </a:lnSpc>
              <a:spcBef>
                <a:spcPts val="100"/>
              </a:spcBef>
            </a:pPr>
            <a:r>
              <a:rPr sz="800" spc="-135" dirty="0">
                <a:latin typeface="Arial MT"/>
                <a:cs typeface="Arial MT"/>
              </a:rPr>
              <a:t>S</a:t>
            </a:r>
            <a:r>
              <a:rPr sz="800" spc="-50" dirty="0">
                <a:latin typeface="Arial MT"/>
                <a:cs typeface="Arial MT"/>
              </a:rPr>
              <a:t>ou</a:t>
            </a:r>
            <a:r>
              <a:rPr sz="800" spc="-30" dirty="0">
                <a:latin typeface="Arial MT"/>
                <a:cs typeface="Arial MT"/>
              </a:rPr>
              <a:t>r</a:t>
            </a:r>
            <a:r>
              <a:rPr sz="800" spc="-85" dirty="0">
                <a:latin typeface="Arial MT"/>
                <a:cs typeface="Arial MT"/>
              </a:rPr>
              <a:t>c</a:t>
            </a:r>
            <a:r>
              <a:rPr sz="800" spc="-50" dirty="0">
                <a:latin typeface="Arial MT"/>
                <a:cs typeface="Arial MT"/>
              </a:rPr>
              <a:t>e</a:t>
            </a:r>
            <a:r>
              <a:rPr sz="800" spc="-40" dirty="0">
                <a:latin typeface="Arial MT"/>
                <a:cs typeface="Arial MT"/>
              </a:rPr>
              <a:t>:</a:t>
            </a:r>
            <a:r>
              <a:rPr sz="800" spc="-90" dirty="0">
                <a:latin typeface="Arial MT"/>
                <a:cs typeface="Arial MT"/>
              </a:rPr>
              <a:t> </a:t>
            </a:r>
            <a:r>
              <a:rPr sz="800" spc="-135" dirty="0">
                <a:latin typeface="Arial MT"/>
                <a:cs typeface="Arial MT"/>
              </a:rPr>
              <a:t>P</a:t>
            </a:r>
            <a:r>
              <a:rPr sz="800" spc="-65" dirty="0">
                <a:latin typeface="Arial MT"/>
                <a:cs typeface="Arial MT"/>
              </a:rPr>
              <a:t>I</a:t>
            </a:r>
            <a:r>
              <a:rPr sz="800" spc="-190" dirty="0">
                <a:latin typeface="Arial MT"/>
                <a:cs typeface="Arial MT"/>
              </a:rPr>
              <a:t>M</a:t>
            </a:r>
            <a:r>
              <a:rPr sz="800" spc="-105" dirty="0">
                <a:latin typeface="Arial MT"/>
                <a:cs typeface="Arial MT"/>
              </a:rPr>
              <a:t>C</a:t>
            </a:r>
            <a:r>
              <a:rPr sz="800" spc="-114" dirty="0">
                <a:latin typeface="Arial MT"/>
                <a:cs typeface="Arial MT"/>
              </a:rPr>
              <a:t>O</a:t>
            </a:r>
            <a:endParaRPr sz="800">
              <a:latin typeface="Arial MT"/>
              <a:cs typeface="Arial MT"/>
            </a:endParaRPr>
          </a:p>
          <a:p>
            <a:pPr marL="12700">
              <a:lnSpc>
                <a:spcPts val="840"/>
              </a:lnSpc>
            </a:pPr>
            <a:r>
              <a:rPr sz="800" b="1" spc="-80" dirty="0">
                <a:latin typeface="Arial"/>
                <a:cs typeface="Arial"/>
              </a:rPr>
              <a:t>For </a:t>
            </a:r>
            <a:r>
              <a:rPr sz="800" b="1" spc="-65" dirty="0">
                <a:latin typeface="Arial"/>
                <a:cs typeface="Arial"/>
              </a:rPr>
              <a:t>ill</a:t>
            </a:r>
            <a:r>
              <a:rPr sz="800" b="1" spc="-90" dirty="0">
                <a:latin typeface="Arial"/>
                <a:cs typeface="Arial"/>
              </a:rPr>
              <a:t>u</a:t>
            </a:r>
            <a:r>
              <a:rPr sz="800" b="1" spc="-55" dirty="0">
                <a:latin typeface="Arial"/>
                <a:cs typeface="Arial"/>
              </a:rPr>
              <a:t>s</a:t>
            </a:r>
            <a:r>
              <a:rPr sz="800" b="1" spc="-30" dirty="0">
                <a:latin typeface="Arial"/>
                <a:cs typeface="Arial"/>
              </a:rPr>
              <a:t>t</a:t>
            </a:r>
            <a:r>
              <a:rPr sz="800" b="1" dirty="0">
                <a:latin typeface="Arial"/>
                <a:cs typeface="Arial"/>
              </a:rPr>
              <a:t>r</a:t>
            </a:r>
            <a:r>
              <a:rPr sz="800" b="1" spc="-55" dirty="0">
                <a:latin typeface="Arial"/>
                <a:cs typeface="Arial"/>
              </a:rPr>
              <a:t>a</a:t>
            </a:r>
            <a:r>
              <a:rPr sz="800" b="1" spc="-30" dirty="0">
                <a:latin typeface="Arial"/>
                <a:cs typeface="Arial"/>
              </a:rPr>
              <a:t>t</a:t>
            </a:r>
            <a:r>
              <a:rPr sz="800" b="1" spc="-65" dirty="0">
                <a:latin typeface="Arial"/>
                <a:cs typeface="Arial"/>
              </a:rPr>
              <a:t>i</a:t>
            </a:r>
            <a:r>
              <a:rPr sz="800" b="1" spc="-55" dirty="0">
                <a:latin typeface="Arial"/>
                <a:cs typeface="Arial"/>
              </a:rPr>
              <a:t>v</a:t>
            </a:r>
            <a:r>
              <a:rPr sz="800" b="1" spc="-85" dirty="0">
                <a:latin typeface="Arial"/>
                <a:cs typeface="Arial"/>
              </a:rPr>
              <a:t>e</a:t>
            </a:r>
            <a:r>
              <a:rPr sz="800" b="1" spc="-30" dirty="0">
                <a:latin typeface="Arial"/>
                <a:cs typeface="Arial"/>
              </a:rPr>
              <a:t> </a:t>
            </a:r>
            <a:r>
              <a:rPr sz="800" b="1" spc="-90" dirty="0">
                <a:latin typeface="Arial"/>
                <a:cs typeface="Arial"/>
              </a:rPr>
              <a:t>pu</a:t>
            </a:r>
            <a:r>
              <a:rPr sz="800" b="1" dirty="0">
                <a:latin typeface="Arial"/>
                <a:cs typeface="Arial"/>
              </a:rPr>
              <a:t>r</a:t>
            </a:r>
            <a:r>
              <a:rPr sz="800" b="1" spc="-90" dirty="0">
                <a:latin typeface="Arial"/>
                <a:cs typeface="Arial"/>
              </a:rPr>
              <a:t>po</a:t>
            </a:r>
            <a:r>
              <a:rPr sz="800" b="1" spc="-130" dirty="0">
                <a:latin typeface="Arial"/>
                <a:cs typeface="Arial"/>
              </a:rPr>
              <a:t>s</a:t>
            </a:r>
            <a:r>
              <a:rPr sz="800" b="1" spc="-50" dirty="0">
                <a:latin typeface="Arial"/>
                <a:cs typeface="Arial"/>
              </a:rPr>
              <a:t>e</a:t>
            </a:r>
            <a:r>
              <a:rPr sz="800" b="1" spc="-80" dirty="0">
                <a:latin typeface="Arial"/>
                <a:cs typeface="Arial"/>
              </a:rPr>
              <a:t>s</a:t>
            </a:r>
            <a:r>
              <a:rPr sz="800" b="1" spc="-110" dirty="0">
                <a:latin typeface="Arial"/>
                <a:cs typeface="Arial"/>
              </a:rPr>
              <a:t> </a:t>
            </a:r>
            <a:r>
              <a:rPr sz="800" b="1" spc="-90" dirty="0">
                <a:latin typeface="Arial"/>
                <a:cs typeface="Arial"/>
              </a:rPr>
              <a:t>on</a:t>
            </a:r>
            <a:r>
              <a:rPr sz="800" b="1" spc="-65" dirty="0">
                <a:latin typeface="Arial"/>
                <a:cs typeface="Arial"/>
              </a:rPr>
              <a:t>l</a:t>
            </a:r>
            <a:r>
              <a:rPr sz="800" b="1" spc="-55" dirty="0">
                <a:latin typeface="Arial"/>
                <a:cs typeface="Arial"/>
              </a:rPr>
              <a:t>y</a:t>
            </a:r>
            <a:r>
              <a:rPr sz="800" b="1" spc="-40" dirty="0">
                <a:latin typeface="Arial"/>
                <a:cs typeface="Arial"/>
              </a:rPr>
              <a:t>.</a:t>
            </a:r>
            <a:endParaRPr sz="800">
              <a:latin typeface="Arial"/>
              <a:cs typeface="Arial"/>
            </a:endParaRPr>
          </a:p>
          <a:p>
            <a:pPr marL="12700">
              <a:lnSpc>
                <a:spcPts val="919"/>
              </a:lnSpc>
            </a:pPr>
            <a:r>
              <a:rPr sz="800" spc="-125" dirty="0">
                <a:latin typeface="Arial MT"/>
                <a:cs typeface="Arial MT"/>
              </a:rPr>
              <a:t>PIMCO</a:t>
            </a:r>
            <a:r>
              <a:rPr sz="800" spc="-15" dirty="0">
                <a:latin typeface="Arial MT"/>
                <a:cs typeface="Arial MT"/>
              </a:rPr>
              <a:t> </a:t>
            </a:r>
            <a:r>
              <a:rPr sz="800" spc="-60" dirty="0">
                <a:latin typeface="Arial MT"/>
                <a:cs typeface="Arial MT"/>
              </a:rPr>
              <a:t>does</a:t>
            </a:r>
            <a:r>
              <a:rPr sz="800" spc="-70" dirty="0">
                <a:latin typeface="Arial MT"/>
                <a:cs typeface="Arial MT"/>
              </a:rPr>
              <a:t> </a:t>
            </a:r>
            <a:r>
              <a:rPr sz="800" spc="-50" dirty="0">
                <a:latin typeface="Arial MT"/>
                <a:cs typeface="Arial MT"/>
              </a:rPr>
              <a:t>not</a:t>
            </a:r>
            <a:r>
              <a:rPr sz="800" spc="-80" dirty="0">
                <a:latin typeface="Arial MT"/>
                <a:cs typeface="Arial MT"/>
              </a:rPr>
              <a:t> </a:t>
            </a:r>
            <a:r>
              <a:rPr sz="800" spc="-55" dirty="0">
                <a:latin typeface="Arial MT"/>
                <a:cs typeface="Arial MT"/>
              </a:rPr>
              <a:t>provide</a:t>
            </a:r>
            <a:r>
              <a:rPr sz="800" spc="-20" dirty="0">
                <a:latin typeface="Arial MT"/>
                <a:cs typeface="Arial MT"/>
              </a:rPr>
              <a:t> </a:t>
            </a:r>
            <a:r>
              <a:rPr sz="800" spc="-60" dirty="0">
                <a:latin typeface="Arial MT"/>
                <a:cs typeface="Arial MT"/>
              </a:rPr>
              <a:t>legal</a:t>
            </a:r>
            <a:r>
              <a:rPr sz="800" spc="-40" dirty="0">
                <a:latin typeface="Arial MT"/>
                <a:cs typeface="Arial MT"/>
              </a:rPr>
              <a:t> </a:t>
            </a:r>
            <a:r>
              <a:rPr sz="800" spc="-90" dirty="0">
                <a:latin typeface="Arial MT"/>
                <a:cs typeface="Arial MT"/>
              </a:rPr>
              <a:t>or</a:t>
            </a:r>
            <a:r>
              <a:rPr sz="800" spc="-35" dirty="0">
                <a:latin typeface="Arial MT"/>
                <a:cs typeface="Arial MT"/>
              </a:rPr>
              <a:t> </a:t>
            </a:r>
            <a:r>
              <a:rPr sz="800" spc="-65" dirty="0">
                <a:latin typeface="Arial MT"/>
                <a:cs typeface="Arial MT"/>
              </a:rPr>
              <a:t>tax</a:t>
            </a:r>
            <a:r>
              <a:rPr sz="800" spc="-70" dirty="0">
                <a:latin typeface="Arial MT"/>
                <a:cs typeface="Arial MT"/>
              </a:rPr>
              <a:t> </a:t>
            </a:r>
            <a:r>
              <a:rPr sz="800" spc="-65" dirty="0">
                <a:latin typeface="Arial MT"/>
                <a:cs typeface="Arial MT"/>
              </a:rPr>
              <a:t>advice.</a:t>
            </a:r>
            <a:r>
              <a:rPr sz="800" spc="-80" dirty="0">
                <a:latin typeface="Arial MT"/>
                <a:cs typeface="Arial MT"/>
              </a:rPr>
              <a:t> </a:t>
            </a:r>
            <a:r>
              <a:rPr sz="800" spc="-70" dirty="0">
                <a:latin typeface="Arial MT"/>
                <a:cs typeface="Arial MT"/>
              </a:rPr>
              <a:t>Please</a:t>
            </a:r>
            <a:r>
              <a:rPr sz="800" spc="-20" dirty="0">
                <a:latin typeface="Arial MT"/>
                <a:cs typeface="Arial MT"/>
              </a:rPr>
              <a:t> </a:t>
            </a:r>
            <a:r>
              <a:rPr sz="800" spc="-65" dirty="0">
                <a:latin typeface="Arial MT"/>
                <a:cs typeface="Arial MT"/>
              </a:rPr>
              <a:t>consult</a:t>
            </a:r>
            <a:r>
              <a:rPr sz="800" spc="-75" dirty="0">
                <a:latin typeface="Arial MT"/>
                <a:cs typeface="Arial MT"/>
              </a:rPr>
              <a:t> </a:t>
            </a:r>
            <a:r>
              <a:rPr sz="800" spc="-60" dirty="0">
                <a:latin typeface="Arial MT"/>
                <a:cs typeface="Arial MT"/>
              </a:rPr>
              <a:t>your</a:t>
            </a:r>
            <a:r>
              <a:rPr sz="800" spc="-120" dirty="0">
                <a:latin typeface="Arial MT"/>
                <a:cs typeface="Arial MT"/>
              </a:rPr>
              <a:t> </a:t>
            </a:r>
            <a:r>
              <a:rPr sz="800" spc="-65" dirty="0">
                <a:latin typeface="Arial MT"/>
                <a:cs typeface="Arial MT"/>
              </a:rPr>
              <a:t>tax</a:t>
            </a:r>
            <a:r>
              <a:rPr sz="800" spc="15" dirty="0">
                <a:latin typeface="Arial MT"/>
                <a:cs typeface="Arial MT"/>
              </a:rPr>
              <a:t> </a:t>
            </a:r>
            <a:r>
              <a:rPr sz="800" spc="-80" dirty="0">
                <a:latin typeface="Arial MT"/>
                <a:cs typeface="Arial MT"/>
              </a:rPr>
              <a:t>and/or</a:t>
            </a:r>
            <a:r>
              <a:rPr sz="800" spc="-35" dirty="0">
                <a:latin typeface="Arial MT"/>
                <a:cs typeface="Arial MT"/>
              </a:rPr>
              <a:t> </a:t>
            </a:r>
            <a:r>
              <a:rPr sz="800" spc="-60" dirty="0">
                <a:latin typeface="Arial MT"/>
                <a:cs typeface="Arial MT"/>
              </a:rPr>
              <a:t>legal</a:t>
            </a:r>
            <a:r>
              <a:rPr sz="800" spc="-45" dirty="0">
                <a:latin typeface="Arial MT"/>
                <a:cs typeface="Arial MT"/>
              </a:rPr>
              <a:t> </a:t>
            </a:r>
            <a:r>
              <a:rPr sz="800" spc="-80" dirty="0">
                <a:latin typeface="Arial MT"/>
                <a:cs typeface="Arial MT"/>
              </a:rPr>
              <a:t>counsel</a:t>
            </a:r>
            <a:r>
              <a:rPr sz="800" spc="-40" dirty="0">
                <a:latin typeface="Arial MT"/>
                <a:cs typeface="Arial MT"/>
              </a:rPr>
              <a:t> </a:t>
            </a:r>
            <a:r>
              <a:rPr sz="800" spc="-55" dirty="0">
                <a:latin typeface="Arial MT"/>
                <a:cs typeface="Arial MT"/>
              </a:rPr>
              <a:t>for</a:t>
            </a:r>
            <a:r>
              <a:rPr sz="800" spc="-35" dirty="0">
                <a:latin typeface="Arial MT"/>
                <a:cs typeface="Arial MT"/>
              </a:rPr>
              <a:t> </a:t>
            </a:r>
            <a:r>
              <a:rPr sz="800" spc="-60" dirty="0">
                <a:latin typeface="Arial MT"/>
                <a:cs typeface="Arial MT"/>
              </a:rPr>
              <a:t>specific</a:t>
            </a:r>
            <a:r>
              <a:rPr sz="800" spc="-70" dirty="0">
                <a:latin typeface="Arial MT"/>
                <a:cs typeface="Arial MT"/>
              </a:rPr>
              <a:t> </a:t>
            </a:r>
            <a:r>
              <a:rPr sz="800" spc="-65" dirty="0">
                <a:latin typeface="Arial MT"/>
                <a:cs typeface="Arial MT"/>
              </a:rPr>
              <a:t>tax </a:t>
            </a:r>
            <a:r>
              <a:rPr sz="800" spc="-50" dirty="0">
                <a:latin typeface="Arial MT"/>
                <a:cs typeface="Arial MT"/>
              </a:rPr>
              <a:t>or</a:t>
            </a:r>
            <a:r>
              <a:rPr sz="800" spc="-40" dirty="0">
                <a:latin typeface="Arial MT"/>
                <a:cs typeface="Arial MT"/>
              </a:rPr>
              <a:t> </a:t>
            </a:r>
            <a:r>
              <a:rPr sz="800" spc="-75" dirty="0">
                <a:latin typeface="Arial MT"/>
                <a:cs typeface="Arial MT"/>
              </a:rPr>
              <a:t>legal</a:t>
            </a:r>
            <a:r>
              <a:rPr sz="800" spc="-40" dirty="0">
                <a:latin typeface="Arial MT"/>
                <a:cs typeface="Arial MT"/>
              </a:rPr>
              <a:t> </a:t>
            </a:r>
            <a:r>
              <a:rPr sz="800" spc="-65" dirty="0">
                <a:latin typeface="Arial MT"/>
                <a:cs typeface="Arial MT"/>
              </a:rPr>
              <a:t>questions</a:t>
            </a:r>
            <a:r>
              <a:rPr sz="800" spc="20" dirty="0">
                <a:latin typeface="Arial MT"/>
                <a:cs typeface="Arial MT"/>
              </a:rPr>
              <a:t> </a:t>
            </a:r>
            <a:r>
              <a:rPr sz="800" spc="-85" dirty="0">
                <a:latin typeface="Arial MT"/>
                <a:cs typeface="Arial MT"/>
              </a:rPr>
              <a:t>and</a:t>
            </a:r>
            <a:r>
              <a:rPr sz="800" spc="-20" dirty="0">
                <a:latin typeface="Arial MT"/>
                <a:cs typeface="Arial MT"/>
              </a:rPr>
              <a:t> </a:t>
            </a:r>
            <a:r>
              <a:rPr sz="800" spc="-80" dirty="0">
                <a:latin typeface="Arial MT"/>
                <a:cs typeface="Arial MT"/>
              </a:rPr>
              <a:t>concerns</a:t>
            </a:r>
            <a:endParaRPr sz="800">
              <a:latin typeface="Arial MT"/>
              <a:cs typeface="Arial MT"/>
            </a:endParaRPr>
          </a:p>
        </p:txBody>
      </p:sp>
      <p:sp>
        <p:nvSpPr>
          <p:cNvPr id="4" name="object 4"/>
          <p:cNvSpPr txBox="1"/>
          <p:nvPr/>
        </p:nvSpPr>
        <p:spPr>
          <a:xfrm>
            <a:off x="414337" y="2128075"/>
            <a:ext cx="4315460" cy="3799204"/>
          </a:xfrm>
          <a:prstGeom prst="rect">
            <a:avLst/>
          </a:prstGeom>
        </p:spPr>
        <p:txBody>
          <a:bodyPr vert="horz" wrap="square" lIns="0" tIns="93980" rIns="0" bIns="0" rtlCol="0">
            <a:spAutoFit/>
          </a:bodyPr>
          <a:lstStyle/>
          <a:p>
            <a:pPr marL="55244">
              <a:lnSpc>
                <a:spcPct val="100000"/>
              </a:lnSpc>
              <a:spcBef>
                <a:spcPts val="740"/>
              </a:spcBef>
            </a:pPr>
            <a:r>
              <a:rPr sz="1600" b="1" spc="-50" dirty="0">
                <a:solidFill>
                  <a:srgbClr val="005486"/>
                </a:solidFill>
                <a:latin typeface="Arial"/>
                <a:cs typeface="Arial"/>
              </a:rPr>
              <a:t>Age</a:t>
            </a:r>
            <a:r>
              <a:rPr sz="1600" b="1" spc="70" dirty="0">
                <a:solidFill>
                  <a:srgbClr val="005486"/>
                </a:solidFill>
                <a:latin typeface="Arial"/>
                <a:cs typeface="Arial"/>
              </a:rPr>
              <a:t> </a:t>
            </a:r>
            <a:r>
              <a:rPr sz="1600" b="1" spc="-10" dirty="0">
                <a:solidFill>
                  <a:srgbClr val="005486"/>
                </a:solidFill>
                <a:latin typeface="Arial"/>
                <a:cs typeface="Arial"/>
              </a:rPr>
              <a:t>of</a:t>
            </a:r>
            <a:r>
              <a:rPr sz="1600" b="1" spc="30" dirty="0">
                <a:solidFill>
                  <a:srgbClr val="005486"/>
                </a:solidFill>
                <a:latin typeface="Arial"/>
                <a:cs typeface="Arial"/>
              </a:rPr>
              <a:t> </a:t>
            </a:r>
            <a:r>
              <a:rPr sz="1600" b="1" spc="-20" dirty="0">
                <a:solidFill>
                  <a:srgbClr val="005486"/>
                </a:solidFill>
                <a:latin typeface="Arial"/>
                <a:cs typeface="Arial"/>
              </a:rPr>
              <a:t>owner</a:t>
            </a:r>
            <a:endParaRPr sz="1600">
              <a:latin typeface="Arial"/>
              <a:cs typeface="Arial"/>
            </a:endParaRPr>
          </a:p>
          <a:p>
            <a:pPr marL="238125" marR="424815" indent="-182880">
              <a:lnSpc>
                <a:spcPct val="100000"/>
              </a:lnSpc>
              <a:spcBef>
                <a:spcPts val="640"/>
              </a:spcBef>
              <a:buChar char="•"/>
              <a:tabLst>
                <a:tab pos="238125" algn="l"/>
              </a:tabLst>
            </a:pPr>
            <a:r>
              <a:rPr sz="1600" spc="-5" dirty="0">
                <a:latin typeface="Arial MT"/>
                <a:cs typeface="Arial MT"/>
              </a:rPr>
              <a:t>Older</a:t>
            </a:r>
            <a:r>
              <a:rPr sz="1600" spc="60" dirty="0">
                <a:latin typeface="Arial MT"/>
                <a:cs typeface="Arial MT"/>
              </a:rPr>
              <a:t> </a:t>
            </a:r>
            <a:r>
              <a:rPr sz="1600" spc="-15" dirty="0">
                <a:latin typeface="Arial MT"/>
                <a:cs typeface="Arial MT"/>
              </a:rPr>
              <a:t>converters</a:t>
            </a:r>
            <a:r>
              <a:rPr sz="1600" spc="114" dirty="0">
                <a:latin typeface="Arial MT"/>
                <a:cs typeface="Arial MT"/>
              </a:rPr>
              <a:t> </a:t>
            </a:r>
            <a:r>
              <a:rPr sz="1600" dirty="0">
                <a:latin typeface="Arial MT"/>
                <a:cs typeface="Arial MT"/>
              </a:rPr>
              <a:t>(age</a:t>
            </a:r>
            <a:r>
              <a:rPr sz="1600" spc="-50" dirty="0">
                <a:latin typeface="Arial MT"/>
                <a:cs typeface="Arial MT"/>
              </a:rPr>
              <a:t> </a:t>
            </a:r>
            <a:r>
              <a:rPr sz="1600" spc="-10" dirty="0">
                <a:latin typeface="Arial MT"/>
                <a:cs typeface="Arial MT"/>
              </a:rPr>
              <a:t>80)</a:t>
            </a:r>
            <a:r>
              <a:rPr sz="1600" spc="30" dirty="0">
                <a:latin typeface="Arial MT"/>
                <a:cs typeface="Arial MT"/>
              </a:rPr>
              <a:t> </a:t>
            </a:r>
            <a:r>
              <a:rPr sz="1600" dirty="0">
                <a:latin typeface="Arial MT"/>
                <a:cs typeface="Arial MT"/>
              </a:rPr>
              <a:t>–</a:t>
            </a:r>
            <a:r>
              <a:rPr sz="1600" spc="-50" dirty="0">
                <a:latin typeface="Arial MT"/>
                <a:cs typeface="Arial MT"/>
              </a:rPr>
              <a:t> </a:t>
            </a:r>
            <a:r>
              <a:rPr sz="1600" spc="-15" dirty="0">
                <a:latin typeface="Arial MT"/>
                <a:cs typeface="Arial MT"/>
              </a:rPr>
              <a:t>less</a:t>
            </a:r>
            <a:r>
              <a:rPr sz="1600" spc="114" dirty="0">
                <a:latin typeface="Arial MT"/>
                <a:cs typeface="Arial MT"/>
              </a:rPr>
              <a:t> </a:t>
            </a:r>
            <a:r>
              <a:rPr sz="1600" spc="-25" dirty="0">
                <a:latin typeface="Arial MT"/>
                <a:cs typeface="Arial MT"/>
              </a:rPr>
              <a:t>likely</a:t>
            </a:r>
            <a:r>
              <a:rPr sz="1600" spc="40" dirty="0">
                <a:latin typeface="Arial MT"/>
                <a:cs typeface="Arial MT"/>
              </a:rPr>
              <a:t> </a:t>
            </a:r>
            <a:r>
              <a:rPr sz="1600" spc="15" dirty="0">
                <a:latin typeface="Arial MT"/>
                <a:cs typeface="Arial MT"/>
              </a:rPr>
              <a:t>to </a:t>
            </a:r>
            <a:r>
              <a:rPr sz="1600" spc="-430" dirty="0">
                <a:latin typeface="Arial MT"/>
                <a:cs typeface="Arial MT"/>
              </a:rPr>
              <a:t> </a:t>
            </a:r>
            <a:r>
              <a:rPr sz="1600" spc="-5" dirty="0">
                <a:latin typeface="Arial MT"/>
                <a:cs typeface="Arial MT"/>
              </a:rPr>
              <a:t>see</a:t>
            </a:r>
            <a:r>
              <a:rPr sz="1600" spc="20" dirty="0">
                <a:latin typeface="Arial MT"/>
                <a:cs typeface="Arial MT"/>
              </a:rPr>
              <a:t> </a:t>
            </a:r>
            <a:r>
              <a:rPr sz="1600" spc="-20" dirty="0">
                <a:latin typeface="Arial MT"/>
                <a:cs typeface="Arial MT"/>
              </a:rPr>
              <a:t>advantage</a:t>
            </a:r>
            <a:r>
              <a:rPr sz="1600" spc="175" dirty="0">
                <a:latin typeface="Arial MT"/>
                <a:cs typeface="Arial MT"/>
              </a:rPr>
              <a:t> </a:t>
            </a:r>
            <a:r>
              <a:rPr sz="1600" spc="-5" dirty="0">
                <a:latin typeface="Arial MT"/>
                <a:cs typeface="Arial MT"/>
              </a:rPr>
              <a:t>of</a:t>
            </a:r>
            <a:r>
              <a:rPr sz="1600" spc="-15" dirty="0">
                <a:latin typeface="Arial MT"/>
                <a:cs typeface="Arial MT"/>
              </a:rPr>
              <a:t> </a:t>
            </a:r>
            <a:r>
              <a:rPr sz="1600" spc="-5" dirty="0">
                <a:latin typeface="Arial MT"/>
                <a:cs typeface="Arial MT"/>
              </a:rPr>
              <a:t>Roth</a:t>
            </a:r>
            <a:r>
              <a:rPr sz="1600" spc="20" dirty="0">
                <a:latin typeface="Arial MT"/>
                <a:cs typeface="Arial MT"/>
              </a:rPr>
              <a:t> </a:t>
            </a:r>
            <a:r>
              <a:rPr sz="1600" spc="-35" dirty="0">
                <a:latin typeface="Arial MT"/>
                <a:cs typeface="Arial MT"/>
              </a:rPr>
              <a:t>during</a:t>
            </a:r>
            <a:r>
              <a:rPr sz="1600" spc="180" dirty="0">
                <a:latin typeface="Arial MT"/>
                <a:cs typeface="Arial MT"/>
              </a:rPr>
              <a:t> </a:t>
            </a:r>
            <a:r>
              <a:rPr sz="1600" spc="-15" dirty="0">
                <a:latin typeface="Arial MT"/>
                <a:cs typeface="Arial MT"/>
              </a:rPr>
              <a:t>lifetime</a:t>
            </a:r>
            <a:endParaRPr sz="1600">
              <a:latin typeface="Arial MT"/>
              <a:cs typeface="Arial MT"/>
            </a:endParaRPr>
          </a:p>
          <a:p>
            <a:pPr marL="238125" marR="683260" indent="-182880">
              <a:lnSpc>
                <a:spcPct val="100000"/>
              </a:lnSpc>
              <a:spcBef>
                <a:spcPts val="570"/>
              </a:spcBef>
              <a:buChar char="•"/>
              <a:tabLst>
                <a:tab pos="238125" algn="l"/>
              </a:tabLst>
            </a:pPr>
            <a:r>
              <a:rPr sz="1600" spc="-50" dirty="0">
                <a:latin typeface="Arial MT"/>
                <a:cs typeface="Arial MT"/>
              </a:rPr>
              <a:t>Younger</a:t>
            </a:r>
            <a:r>
              <a:rPr sz="1600" spc="-45" dirty="0">
                <a:latin typeface="Arial MT"/>
                <a:cs typeface="Arial MT"/>
              </a:rPr>
              <a:t> </a:t>
            </a:r>
            <a:r>
              <a:rPr sz="1600" spc="-15" dirty="0">
                <a:latin typeface="Arial MT"/>
                <a:cs typeface="Arial MT"/>
              </a:rPr>
              <a:t>converters </a:t>
            </a:r>
            <a:r>
              <a:rPr sz="1600" dirty="0">
                <a:latin typeface="Arial MT"/>
                <a:cs typeface="Arial MT"/>
              </a:rPr>
              <a:t>(age </a:t>
            </a:r>
            <a:r>
              <a:rPr sz="1600" spc="-10" dirty="0">
                <a:latin typeface="Arial MT"/>
                <a:cs typeface="Arial MT"/>
              </a:rPr>
              <a:t>65) </a:t>
            </a:r>
            <a:r>
              <a:rPr sz="1600" dirty="0">
                <a:latin typeface="Arial MT"/>
                <a:cs typeface="Arial MT"/>
              </a:rPr>
              <a:t>– </a:t>
            </a:r>
            <a:r>
              <a:rPr sz="1600" spc="-10" dirty="0">
                <a:latin typeface="Arial MT"/>
                <a:cs typeface="Arial MT"/>
              </a:rPr>
              <a:t>more </a:t>
            </a:r>
            <a:r>
              <a:rPr sz="1600" spc="-5" dirty="0">
                <a:latin typeface="Arial MT"/>
                <a:cs typeface="Arial MT"/>
              </a:rPr>
              <a:t> </a:t>
            </a:r>
            <a:r>
              <a:rPr sz="1600" spc="-25" dirty="0">
                <a:latin typeface="Arial MT"/>
                <a:cs typeface="Arial MT"/>
              </a:rPr>
              <a:t>likely </a:t>
            </a:r>
            <a:r>
              <a:rPr sz="1600" spc="15" dirty="0">
                <a:latin typeface="Arial MT"/>
                <a:cs typeface="Arial MT"/>
              </a:rPr>
              <a:t>to </a:t>
            </a:r>
            <a:r>
              <a:rPr sz="1600" spc="-5" dirty="0">
                <a:latin typeface="Arial MT"/>
                <a:cs typeface="Arial MT"/>
              </a:rPr>
              <a:t>see </a:t>
            </a:r>
            <a:r>
              <a:rPr sz="1600" spc="-25" dirty="0">
                <a:latin typeface="Arial MT"/>
                <a:cs typeface="Arial MT"/>
              </a:rPr>
              <a:t>advantage</a:t>
            </a:r>
            <a:r>
              <a:rPr sz="1600" spc="-20" dirty="0">
                <a:latin typeface="Arial MT"/>
                <a:cs typeface="Arial MT"/>
              </a:rPr>
              <a:t> </a:t>
            </a:r>
            <a:r>
              <a:rPr sz="1600" spc="-5" dirty="0">
                <a:latin typeface="Arial MT"/>
                <a:cs typeface="Arial MT"/>
              </a:rPr>
              <a:t>of Roth </a:t>
            </a:r>
            <a:r>
              <a:rPr sz="1600" spc="-35" dirty="0">
                <a:latin typeface="Arial MT"/>
                <a:cs typeface="Arial MT"/>
              </a:rPr>
              <a:t>during </a:t>
            </a:r>
            <a:r>
              <a:rPr sz="1600" spc="-430" dirty="0">
                <a:latin typeface="Arial MT"/>
                <a:cs typeface="Arial MT"/>
              </a:rPr>
              <a:t> </a:t>
            </a:r>
            <a:r>
              <a:rPr sz="1600" spc="-15" dirty="0">
                <a:latin typeface="Arial MT"/>
                <a:cs typeface="Arial MT"/>
              </a:rPr>
              <a:t>lifetime</a:t>
            </a:r>
            <a:endParaRPr sz="1600">
              <a:latin typeface="Arial MT"/>
              <a:cs typeface="Arial MT"/>
            </a:endParaRPr>
          </a:p>
          <a:p>
            <a:pPr marL="12700">
              <a:lnSpc>
                <a:spcPct val="100000"/>
              </a:lnSpc>
              <a:spcBef>
                <a:spcPts val="1045"/>
              </a:spcBef>
            </a:pPr>
            <a:r>
              <a:rPr sz="1600" b="1" spc="10" dirty="0">
                <a:solidFill>
                  <a:srgbClr val="005486"/>
                </a:solidFill>
                <a:latin typeface="Arial"/>
                <a:cs typeface="Arial"/>
              </a:rPr>
              <a:t>Tax</a:t>
            </a:r>
            <a:r>
              <a:rPr sz="1600" b="1" spc="-75" dirty="0">
                <a:solidFill>
                  <a:srgbClr val="005486"/>
                </a:solidFill>
                <a:latin typeface="Arial"/>
                <a:cs typeface="Arial"/>
              </a:rPr>
              <a:t> </a:t>
            </a:r>
            <a:r>
              <a:rPr sz="1600" b="1" dirty="0">
                <a:solidFill>
                  <a:srgbClr val="005486"/>
                </a:solidFill>
                <a:latin typeface="Arial"/>
                <a:cs typeface="Arial"/>
              </a:rPr>
              <a:t>rate</a:t>
            </a:r>
            <a:r>
              <a:rPr sz="1600" b="1" spc="-75" dirty="0">
                <a:solidFill>
                  <a:srgbClr val="005486"/>
                </a:solidFill>
                <a:latin typeface="Arial"/>
                <a:cs typeface="Arial"/>
              </a:rPr>
              <a:t> </a:t>
            </a:r>
            <a:r>
              <a:rPr sz="1600" b="1" spc="-10" dirty="0">
                <a:solidFill>
                  <a:srgbClr val="005486"/>
                </a:solidFill>
                <a:latin typeface="Arial"/>
                <a:cs typeface="Arial"/>
              </a:rPr>
              <a:t>of</a:t>
            </a:r>
            <a:r>
              <a:rPr sz="1600" b="1" spc="40" dirty="0">
                <a:solidFill>
                  <a:srgbClr val="005486"/>
                </a:solidFill>
                <a:latin typeface="Arial"/>
                <a:cs typeface="Arial"/>
              </a:rPr>
              <a:t> </a:t>
            </a:r>
            <a:r>
              <a:rPr sz="1600" b="1" spc="-20" dirty="0">
                <a:solidFill>
                  <a:srgbClr val="005486"/>
                </a:solidFill>
                <a:latin typeface="Arial"/>
                <a:cs typeface="Arial"/>
              </a:rPr>
              <a:t>owner</a:t>
            </a:r>
            <a:endParaRPr sz="1600">
              <a:latin typeface="Arial"/>
              <a:cs typeface="Arial"/>
            </a:endParaRPr>
          </a:p>
          <a:p>
            <a:pPr marL="194945" marR="85725" indent="-182880">
              <a:lnSpc>
                <a:spcPct val="100000"/>
              </a:lnSpc>
              <a:spcBef>
                <a:spcPts val="640"/>
              </a:spcBef>
              <a:buChar char="•"/>
              <a:tabLst>
                <a:tab pos="195580" algn="l"/>
              </a:tabLst>
            </a:pPr>
            <a:r>
              <a:rPr sz="1600" spc="-5" dirty="0">
                <a:latin typeface="Arial MT"/>
                <a:cs typeface="Arial MT"/>
              </a:rPr>
              <a:t>Roth</a:t>
            </a:r>
            <a:r>
              <a:rPr sz="1600" spc="20" dirty="0">
                <a:latin typeface="Arial MT"/>
                <a:cs typeface="Arial MT"/>
              </a:rPr>
              <a:t> </a:t>
            </a:r>
            <a:r>
              <a:rPr sz="1600" spc="-15" dirty="0">
                <a:latin typeface="Arial MT"/>
                <a:cs typeface="Arial MT"/>
              </a:rPr>
              <a:t>scenario</a:t>
            </a:r>
            <a:r>
              <a:rPr sz="1600" spc="100" dirty="0">
                <a:latin typeface="Arial MT"/>
                <a:cs typeface="Arial MT"/>
              </a:rPr>
              <a:t> </a:t>
            </a:r>
            <a:r>
              <a:rPr sz="1600" spc="-25" dirty="0">
                <a:latin typeface="Arial MT"/>
                <a:cs typeface="Arial MT"/>
              </a:rPr>
              <a:t>may</a:t>
            </a:r>
            <a:r>
              <a:rPr sz="1600" spc="35" dirty="0">
                <a:latin typeface="Arial MT"/>
                <a:cs typeface="Arial MT"/>
              </a:rPr>
              <a:t> </a:t>
            </a:r>
            <a:r>
              <a:rPr sz="1600" spc="-15" dirty="0">
                <a:latin typeface="Arial MT"/>
                <a:cs typeface="Arial MT"/>
              </a:rPr>
              <a:t>produce</a:t>
            </a:r>
            <a:r>
              <a:rPr sz="1600" spc="100" dirty="0">
                <a:latin typeface="Arial MT"/>
                <a:cs typeface="Arial MT"/>
              </a:rPr>
              <a:t> </a:t>
            </a:r>
            <a:r>
              <a:rPr sz="1600" spc="-10" dirty="0">
                <a:latin typeface="Arial MT"/>
                <a:cs typeface="Arial MT"/>
              </a:rPr>
              <a:t>larger</a:t>
            </a:r>
            <a:r>
              <a:rPr sz="1600" spc="55" dirty="0">
                <a:latin typeface="Arial MT"/>
                <a:cs typeface="Arial MT"/>
              </a:rPr>
              <a:t> </a:t>
            </a:r>
            <a:r>
              <a:rPr sz="1600" spc="10" dirty="0">
                <a:latin typeface="Arial MT"/>
                <a:cs typeface="Arial MT"/>
              </a:rPr>
              <a:t>total</a:t>
            </a:r>
            <a:r>
              <a:rPr sz="1600" spc="-80" dirty="0">
                <a:latin typeface="Arial MT"/>
                <a:cs typeface="Arial MT"/>
              </a:rPr>
              <a:t> </a:t>
            </a:r>
            <a:r>
              <a:rPr sz="1600" spc="-45" dirty="0">
                <a:latin typeface="Arial MT"/>
                <a:cs typeface="Arial MT"/>
              </a:rPr>
              <a:t>value </a:t>
            </a:r>
            <a:r>
              <a:rPr sz="1600" spc="-430" dirty="0">
                <a:latin typeface="Arial MT"/>
                <a:cs typeface="Arial MT"/>
              </a:rPr>
              <a:t> </a:t>
            </a:r>
            <a:r>
              <a:rPr sz="1600" spc="-5" dirty="0">
                <a:latin typeface="Arial MT"/>
                <a:cs typeface="Arial MT"/>
              </a:rPr>
              <a:t>regardless</a:t>
            </a:r>
            <a:r>
              <a:rPr sz="1600" spc="30" dirty="0">
                <a:latin typeface="Arial MT"/>
                <a:cs typeface="Arial MT"/>
              </a:rPr>
              <a:t> </a:t>
            </a:r>
            <a:r>
              <a:rPr sz="1600" spc="-5" dirty="0">
                <a:latin typeface="Arial MT"/>
                <a:cs typeface="Arial MT"/>
              </a:rPr>
              <a:t>of</a:t>
            </a:r>
            <a:r>
              <a:rPr sz="1600" spc="-10" dirty="0">
                <a:latin typeface="Arial MT"/>
                <a:cs typeface="Arial MT"/>
              </a:rPr>
              <a:t> </a:t>
            </a:r>
            <a:r>
              <a:rPr sz="1600" dirty="0">
                <a:latin typeface="Arial MT"/>
                <a:cs typeface="Arial MT"/>
              </a:rPr>
              <a:t>owner’s</a:t>
            </a:r>
            <a:r>
              <a:rPr sz="1600" spc="35" dirty="0">
                <a:latin typeface="Arial MT"/>
                <a:cs typeface="Arial MT"/>
              </a:rPr>
              <a:t> </a:t>
            </a:r>
            <a:r>
              <a:rPr sz="1600" spc="5" dirty="0">
                <a:latin typeface="Arial MT"/>
                <a:cs typeface="Arial MT"/>
              </a:rPr>
              <a:t>tax</a:t>
            </a:r>
            <a:r>
              <a:rPr sz="1600" spc="-50" dirty="0">
                <a:latin typeface="Arial MT"/>
                <a:cs typeface="Arial MT"/>
              </a:rPr>
              <a:t> </a:t>
            </a:r>
            <a:r>
              <a:rPr sz="1600" spc="10" dirty="0">
                <a:latin typeface="Arial MT"/>
                <a:cs typeface="Arial MT"/>
              </a:rPr>
              <a:t>rate</a:t>
            </a:r>
            <a:endParaRPr sz="1600">
              <a:latin typeface="Arial MT"/>
              <a:cs typeface="Arial MT"/>
            </a:endParaRPr>
          </a:p>
          <a:p>
            <a:pPr marL="194945" marR="106680" indent="-182880">
              <a:lnSpc>
                <a:spcPct val="100000"/>
              </a:lnSpc>
              <a:spcBef>
                <a:spcPts val="565"/>
              </a:spcBef>
              <a:buChar char="•"/>
              <a:tabLst>
                <a:tab pos="195580" algn="l"/>
              </a:tabLst>
            </a:pPr>
            <a:r>
              <a:rPr sz="1600" spc="-45" dirty="0">
                <a:latin typeface="Arial MT"/>
                <a:cs typeface="Arial MT"/>
              </a:rPr>
              <a:t>Higher</a:t>
            </a:r>
            <a:r>
              <a:rPr sz="1600" spc="-40" dirty="0">
                <a:latin typeface="Arial MT"/>
                <a:cs typeface="Arial MT"/>
              </a:rPr>
              <a:t> </a:t>
            </a:r>
            <a:r>
              <a:rPr sz="1600" spc="-15" dirty="0">
                <a:latin typeface="Arial MT"/>
                <a:cs typeface="Arial MT"/>
              </a:rPr>
              <a:t>owner </a:t>
            </a:r>
            <a:r>
              <a:rPr sz="1600" dirty="0">
                <a:latin typeface="Arial MT"/>
                <a:cs typeface="Arial MT"/>
              </a:rPr>
              <a:t>MTB </a:t>
            </a:r>
            <a:r>
              <a:rPr sz="1600" spc="-15" dirty="0">
                <a:latin typeface="Arial MT"/>
                <a:cs typeface="Arial MT"/>
              </a:rPr>
              <a:t>produces </a:t>
            </a:r>
            <a:r>
              <a:rPr sz="1600" spc="10" dirty="0">
                <a:latin typeface="Arial MT"/>
                <a:cs typeface="Arial MT"/>
              </a:rPr>
              <a:t>fewer </a:t>
            </a:r>
            <a:r>
              <a:rPr sz="1600" dirty="0">
                <a:latin typeface="Arial MT"/>
                <a:cs typeface="Arial MT"/>
              </a:rPr>
              <a:t>assets </a:t>
            </a:r>
            <a:r>
              <a:rPr sz="1600" spc="-20" dirty="0">
                <a:latin typeface="Arial MT"/>
                <a:cs typeface="Arial MT"/>
              </a:rPr>
              <a:t>in </a:t>
            </a:r>
            <a:r>
              <a:rPr sz="1600" spc="-430" dirty="0">
                <a:latin typeface="Arial MT"/>
                <a:cs typeface="Arial MT"/>
              </a:rPr>
              <a:t> </a:t>
            </a:r>
            <a:r>
              <a:rPr sz="1600" spc="-20" dirty="0">
                <a:latin typeface="Arial MT"/>
                <a:cs typeface="Arial MT"/>
              </a:rPr>
              <a:t>Roth,</a:t>
            </a:r>
            <a:r>
              <a:rPr sz="1600" spc="65" dirty="0">
                <a:latin typeface="Arial MT"/>
                <a:cs typeface="Arial MT"/>
              </a:rPr>
              <a:t> </a:t>
            </a:r>
            <a:r>
              <a:rPr sz="1600" spc="-35" dirty="0">
                <a:latin typeface="Arial MT"/>
                <a:cs typeface="Arial MT"/>
              </a:rPr>
              <a:t>but</a:t>
            </a:r>
            <a:r>
              <a:rPr sz="1600" spc="140" dirty="0">
                <a:latin typeface="Arial MT"/>
                <a:cs typeface="Arial MT"/>
              </a:rPr>
              <a:t> </a:t>
            </a:r>
            <a:r>
              <a:rPr sz="1600" spc="-10" dirty="0">
                <a:latin typeface="Arial MT"/>
                <a:cs typeface="Arial MT"/>
              </a:rPr>
              <a:t>larger</a:t>
            </a:r>
            <a:r>
              <a:rPr sz="1600" spc="55" dirty="0">
                <a:latin typeface="Arial MT"/>
                <a:cs typeface="Arial MT"/>
              </a:rPr>
              <a:t> </a:t>
            </a:r>
            <a:r>
              <a:rPr sz="1600" spc="-20" dirty="0">
                <a:latin typeface="Arial MT"/>
                <a:cs typeface="Arial MT"/>
              </a:rPr>
              <a:t>advantage</a:t>
            </a:r>
            <a:r>
              <a:rPr sz="1600" spc="100" dirty="0">
                <a:latin typeface="Arial MT"/>
                <a:cs typeface="Arial MT"/>
              </a:rPr>
              <a:t> </a:t>
            </a:r>
            <a:r>
              <a:rPr sz="1600" spc="-25" dirty="0">
                <a:latin typeface="Arial MT"/>
                <a:cs typeface="Arial MT"/>
              </a:rPr>
              <a:t>over</a:t>
            </a:r>
            <a:r>
              <a:rPr sz="1600" spc="135" dirty="0">
                <a:latin typeface="Arial MT"/>
                <a:cs typeface="Arial MT"/>
              </a:rPr>
              <a:t> </a:t>
            </a:r>
            <a:r>
              <a:rPr sz="1600" spc="-30" dirty="0">
                <a:latin typeface="Arial MT"/>
                <a:cs typeface="Arial MT"/>
              </a:rPr>
              <a:t>non-Roth</a:t>
            </a:r>
            <a:endParaRPr sz="1600">
              <a:latin typeface="Arial MT"/>
              <a:cs typeface="Arial MT"/>
            </a:endParaRPr>
          </a:p>
          <a:p>
            <a:pPr marL="194945" marR="5080" indent="-182880">
              <a:lnSpc>
                <a:spcPct val="100000"/>
              </a:lnSpc>
              <a:spcBef>
                <a:spcPts val="650"/>
              </a:spcBef>
              <a:buChar char="•"/>
              <a:tabLst>
                <a:tab pos="195580" algn="l"/>
              </a:tabLst>
            </a:pPr>
            <a:r>
              <a:rPr sz="1600" dirty="0">
                <a:latin typeface="Arial MT"/>
                <a:cs typeface="Arial MT"/>
              </a:rPr>
              <a:t>Lower</a:t>
            </a:r>
            <a:r>
              <a:rPr sz="1600" spc="-20" dirty="0">
                <a:latin typeface="Arial MT"/>
                <a:cs typeface="Arial MT"/>
              </a:rPr>
              <a:t> </a:t>
            </a:r>
            <a:r>
              <a:rPr sz="1600" spc="-15" dirty="0">
                <a:latin typeface="Arial MT"/>
                <a:cs typeface="Arial MT"/>
              </a:rPr>
              <a:t>owner</a:t>
            </a:r>
            <a:r>
              <a:rPr sz="1600" spc="60" dirty="0">
                <a:latin typeface="Arial MT"/>
                <a:cs typeface="Arial MT"/>
              </a:rPr>
              <a:t> </a:t>
            </a:r>
            <a:r>
              <a:rPr sz="1600" dirty="0">
                <a:latin typeface="Arial MT"/>
                <a:cs typeface="Arial MT"/>
              </a:rPr>
              <a:t>MTB</a:t>
            </a:r>
            <a:r>
              <a:rPr sz="1600" spc="15" dirty="0">
                <a:latin typeface="Arial MT"/>
                <a:cs typeface="Arial MT"/>
              </a:rPr>
              <a:t> </a:t>
            </a:r>
            <a:r>
              <a:rPr sz="1600" spc="-15" dirty="0">
                <a:latin typeface="Arial MT"/>
                <a:cs typeface="Arial MT"/>
              </a:rPr>
              <a:t>produces</a:t>
            </a:r>
            <a:r>
              <a:rPr sz="1600" spc="114" dirty="0">
                <a:latin typeface="Arial MT"/>
                <a:cs typeface="Arial MT"/>
              </a:rPr>
              <a:t> </a:t>
            </a:r>
            <a:r>
              <a:rPr sz="1600" dirty="0">
                <a:latin typeface="Arial MT"/>
                <a:cs typeface="Arial MT"/>
              </a:rPr>
              <a:t>greater</a:t>
            </a:r>
            <a:r>
              <a:rPr sz="1600" spc="-20" dirty="0">
                <a:latin typeface="Arial MT"/>
                <a:cs typeface="Arial MT"/>
              </a:rPr>
              <a:t> </a:t>
            </a:r>
            <a:r>
              <a:rPr sz="1600" dirty="0">
                <a:latin typeface="Arial MT"/>
                <a:cs typeface="Arial MT"/>
              </a:rPr>
              <a:t>assets</a:t>
            </a:r>
            <a:r>
              <a:rPr sz="1600" spc="-40" dirty="0">
                <a:latin typeface="Arial MT"/>
                <a:cs typeface="Arial MT"/>
              </a:rPr>
              <a:t> </a:t>
            </a:r>
            <a:r>
              <a:rPr sz="1600" spc="-20" dirty="0">
                <a:latin typeface="Arial MT"/>
                <a:cs typeface="Arial MT"/>
              </a:rPr>
              <a:t>in </a:t>
            </a:r>
            <a:r>
              <a:rPr sz="1600" spc="-430" dirty="0">
                <a:latin typeface="Arial MT"/>
                <a:cs typeface="Arial MT"/>
              </a:rPr>
              <a:t> </a:t>
            </a:r>
            <a:r>
              <a:rPr sz="1600" spc="-20" dirty="0">
                <a:latin typeface="Arial MT"/>
                <a:cs typeface="Arial MT"/>
              </a:rPr>
              <a:t>Roth,</a:t>
            </a:r>
            <a:r>
              <a:rPr sz="1600" spc="65" dirty="0">
                <a:latin typeface="Arial MT"/>
                <a:cs typeface="Arial MT"/>
              </a:rPr>
              <a:t> </a:t>
            </a:r>
            <a:r>
              <a:rPr sz="1600" spc="-35" dirty="0">
                <a:latin typeface="Arial MT"/>
                <a:cs typeface="Arial MT"/>
              </a:rPr>
              <a:t>but</a:t>
            </a:r>
            <a:r>
              <a:rPr sz="1600" spc="145" dirty="0">
                <a:latin typeface="Arial MT"/>
                <a:cs typeface="Arial MT"/>
              </a:rPr>
              <a:t> </a:t>
            </a:r>
            <a:r>
              <a:rPr sz="1600" spc="-25" dirty="0">
                <a:latin typeface="Arial MT"/>
                <a:cs typeface="Arial MT"/>
              </a:rPr>
              <a:t>smaller</a:t>
            </a:r>
            <a:r>
              <a:rPr sz="1600" spc="135" dirty="0">
                <a:latin typeface="Arial MT"/>
                <a:cs typeface="Arial MT"/>
              </a:rPr>
              <a:t> </a:t>
            </a:r>
            <a:r>
              <a:rPr sz="1600" spc="-20" dirty="0">
                <a:latin typeface="Arial MT"/>
                <a:cs typeface="Arial MT"/>
              </a:rPr>
              <a:t>advantage</a:t>
            </a:r>
            <a:r>
              <a:rPr sz="1600" spc="180" dirty="0">
                <a:latin typeface="Arial MT"/>
                <a:cs typeface="Arial MT"/>
              </a:rPr>
              <a:t> </a:t>
            </a:r>
            <a:r>
              <a:rPr sz="1600" spc="-25" dirty="0">
                <a:latin typeface="Arial MT"/>
                <a:cs typeface="Arial MT"/>
              </a:rPr>
              <a:t>over</a:t>
            </a:r>
            <a:r>
              <a:rPr sz="1600" spc="55" dirty="0">
                <a:latin typeface="Arial MT"/>
                <a:cs typeface="Arial MT"/>
              </a:rPr>
              <a:t> </a:t>
            </a:r>
            <a:r>
              <a:rPr sz="1600" spc="-30" dirty="0">
                <a:latin typeface="Arial MT"/>
                <a:cs typeface="Arial MT"/>
              </a:rPr>
              <a:t>non-Roth</a:t>
            </a:r>
            <a:endParaRPr sz="1600">
              <a:latin typeface="Arial MT"/>
              <a:cs typeface="Arial MT"/>
            </a:endParaRPr>
          </a:p>
        </p:txBody>
      </p:sp>
      <p:sp>
        <p:nvSpPr>
          <p:cNvPr id="5" name="object 5"/>
          <p:cNvSpPr txBox="1"/>
          <p:nvPr/>
        </p:nvSpPr>
        <p:spPr>
          <a:xfrm>
            <a:off x="467359" y="1798320"/>
            <a:ext cx="3972560" cy="325120"/>
          </a:xfrm>
          <a:prstGeom prst="rect">
            <a:avLst/>
          </a:prstGeom>
          <a:solidFill>
            <a:srgbClr val="005486"/>
          </a:solidFill>
        </p:spPr>
        <p:txBody>
          <a:bodyPr vert="horz" wrap="square" lIns="0" tIns="34290" rIns="0" bIns="0" rtlCol="0">
            <a:spAutoFit/>
          </a:bodyPr>
          <a:lstStyle/>
          <a:p>
            <a:pPr marL="935990">
              <a:lnSpc>
                <a:spcPct val="100000"/>
              </a:lnSpc>
              <a:spcBef>
                <a:spcPts val="270"/>
              </a:spcBef>
            </a:pPr>
            <a:r>
              <a:rPr sz="1600" b="1" spc="-15" dirty="0">
                <a:solidFill>
                  <a:srgbClr val="FFFFFF"/>
                </a:solidFill>
                <a:latin typeface="Arial"/>
                <a:cs typeface="Arial"/>
              </a:rPr>
              <a:t>Benefit</a:t>
            </a:r>
            <a:r>
              <a:rPr sz="1600" b="1" spc="45" dirty="0">
                <a:solidFill>
                  <a:srgbClr val="FFFFFF"/>
                </a:solidFill>
                <a:latin typeface="Arial"/>
                <a:cs typeface="Arial"/>
              </a:rPr>
              <a:t> </a:t>
            </a:r>
            <a:r>
              <a:rPr sz="1600" b="1" spc="10" dirty="0">
                <a:solidFill>
                  <a:srgbClr val="FFFFFF"/>
                </a:solidFill>
                <a:latin typeface="Arial"/>
                <a:cs typeface="Arial"/>
              </a:rPr>
              <a:t>to</a:t>
            </a:r>
            <a:r>
              <a:rPr sz="1600" b="1" spc="5" dirty="0">
                <a:solidFill>
                  <a:srgbClr val="FFFFFF"/>
                </a:solidFill>
                <a:latin typeface="Arial"/>
                <a:cs typeface="Arial"/>
              </a:rPr>
              <a:t> </a:t>
            </a:r>
            <a:r>
              <a:rPr sz="1600" b="1" spc="-30" dirty="0">
                <a:solidFill>
                  <a:srgbClr val="FFFFFF"/>
                </a:solidFill>
                <a:latin typeface="Arial"/>
                <a:cs typeface="Arial"/>
              </a:rPr>
              <a:t>IRA</a:t>
            </a:r>
            <a:r>
              <a:rPr sz="1600" b="1" spc="-10" dirty="0">
                <a:solidFill>
                  <a:srgbClr val="FFFFFF"/>
                </a:solidFill>
                <a:latin typeface="Arial"/>
                <a:cs typeface="Arial"/>
              </a:rPr>
              <a:t> </a:t>
            </a:r>
            <a:r>
              <a:rPr sz="1600" b="1" spc="-15" dirty="0">
                <a:solidFill>
                  <a:srgbClr val="FFFFFF"/>
                </a:solidFill>
                <a:latin typeface="Arial"/>
                <a:cs typeface="Arial"/>
              </a:rPr>
              <a:t>owners</a:t>
            </a:r>
            <a:endParaRPr sz="1600">
              <a:latin typeface="Arial"/>
              <a:cs typeface="Arial"/>
            </a:endParaRPr>
          </a:p>
        </p:txBody>
      </p:sp>
      <p:sp>
        <p:nvSpPr>
          <p:cNvPr id="6" name="object 6"/>
          <p:cNvSpPr txBox="1"/>
          <p:nvPr/>
        </p:nvSpPr>
        <p:spPr>
          <a:xfrm>
            <a:off x="5451094" y="3844225"/>
            <a:ext cx="3652520" cy="1479550"/>
          </a:xfrm>
          <a:prstGeom prst="rect">
            <a:avLst/>
          </a:prstGeom>
        </p:spPr>
        <p:txBody>
          <a:bodyPr vert="horz" wrap="square" lIns="0" tIns="93345" rIns="0" bIns="0" rtlCol="0">
            <a:spAutoFit/>
          </a:bodyPr>
          <a:lstStyle/>
          <a:p>
            <a:pPr marL="12700">
              <a:lnSpc>
                <a:spcPct val="100000"/>
              </a:lnSpc>
              <a:spcBef>
                <a:spcPts val="735"/>
              </a:spcBef>
            </a:pPr>
            <a:r>
              <a:rPr sz="1600" b="1" spc="-20" dirty="0">
                <a:solidFill>
                  <a:srgbClr val="789D49"/>
                </a:solidFill>
                <a:latin typeface="Arial"/>
                <a:cs typeface="Arial"/>
              </a:rPr>
              <a:t>Spending</a:t>
            </a:r>
            <a:r>
              <a:rPr sz="1600" b="1" spc="155" dirty="0">
                <a:solidFill>
                  <a:srgbClr val="789D49"/>
                </a:solidFill>
                <a:latin typeface="Arial"/>
                <a:cs typeface="Arial"/>
              </a:rPr>
              <a:t> </a:t>
            </a:r>
            <a:r>
              <a:rPr sz="1600" b="1" spc="-15" dirty="0">
                <a:solidFill>
                  <a:srgbClr val="789D49"/>
                </a:solidFill>
                <a:latin typeface="Arial"/>
                <a:cs typeface="Arial"/>
              </a:rPr>
              <a:t>level</a:t>
            </a:r>
            <a:r>
              <a:rPr sz="1600" b="1" spc="50" dirty="0">
                <a:solidFill>
                  <a:srgbClr val="789D49"/>
                </a:solidFill>
                <a:latin typeface="Arial"/>
                <a:cs typeface="Arial"/>
              </a:rPr>
              <a:t> </a:t>
            </a:r>
            <a:r>
              <a:rPr sz="1600" b="1" spc="-10" dirty="0">
                <a:solidFill>
                  <a:srgbClr val="789D49"/>
                </a:solidFill>
                <a:latin typeface="Arial"/>
                <a:cs typeface="Arial"/>
              </a:rPr>
              <a:t>of</a:t>
            </a:r>
            <a:r>
              <a:rPr sz="1600" b="1" spc="-35" dirty="0">
                <a:solidFill>
                  <a:srgbClr val="789D49"/>
                </a:solidFill>
                <a:latin typeface="Arial"/>
                <a:cs typeface="Arial"/>
              </a:rPr>
              <a:t> </a:t>
            </a:r>
            <a:r>
              <a:rPr sz="1600" b="1" spc="-15" dirty="0">
                <a:solidFill>
                  <a:srgbClr val="789D49"/>
                </a:solidFill>
                <a:latin typeface="Arial"/>
                <a:cs typeface="Arial"/>
              </a:rPr>
              <a:t>beneficiary</a:t>
            </a:r>
            <a:endParaRPr sz="1600">
              <a:latin typeface="Arial"/>
              <a:cs typeface="Arial"/>
            </a:endParaRPr>
          </a:p>
          <a:p>
            <a:pPr marL="195580" marR="5080" indent="-183515">
              <a:lnSpc>
                <a:spcPct val="100000"/>
              </a:lnSpc>
              <a:spcBef>
                <a:spcPts val="645"/>
              </a:spcBef>
              <a:buChar char="•"/>
              <a:tabLst>
                <a:tab pos="196215" algn="l"/>
              </a:tabLst>
            </a:pPr>
            <a:r>
              <a:rPr sz="1600" spc="-20" dirty="0">
                <a:latin typeface="Arial MT"/>
                <a:cs typeface="Arial MT"/>
              </a:rPr>
              <a:t>Beneficiary</a:t>
            </a:r>
            <a:r>
              <a:rPr sz="1600" spc="100" dirty="0">
                <a:latin typeface="Arial MT"/>
                <a:cs typeface="Arial MT"/>
              </a:rPr>
              <a:t> </a:t>
            </a:r>
            <a:r>
              <a:rPr sz="1600" spc="-25" dirty="0">
                <a:latin typeface="Arial MT"/>
                <a:cs typeface="Arial MT"/>
              </a:rPr>
              <a:t>advantage</a:t>
            </a:r>
            <a:r>
              <a:rPr sz="1600" spc="170" dirty="0">
                <a:latin typeface="Arial MT"/>
                <a:cs typeface="Arial MT"/>
              </a:rPr>
              <a:t> </a:t>
            </a:r>
            <a:r>
              <a:rPr sz="1600" spc="5" dirty="0">
                <a:latin typeface="Arial MT"/>
                <a:cs typeface="Arial MT"/>
              </a:rPr>
              <a:t>with</a:t>
            </a:r>
            <a:r>
              <a:rPr sz="1600" spc="-65" dirty="0">
                <a:latin typeface="Arial MT"/>
                <a:cs typeface="Arial MT"/>
              </a:rPr>
              <a:t> </a:t>
            </a:r>
            <a:r>
              <a:rPr sz="1600" spc="-5" dirty="0">
                <a:latin typeface="Arial MT"/>
                <a:cs typeface="Arial MT"/>
              </a:rPr>
              <a:t>Roth</a:t>
            </a:r>
            <a:r>
              <a:rPr sz="1600" spc="15" dirty="0">
                <a:latin typeface="Arial MT"/>
                <a:cs typeface="Arial MT"/>
              </a:rPr>
              <a:t> </a:t>
            </a:r>
            <a:r>
              <a:rPr sz="1600" spc="-20" dirty="0">
                <a:latin typeface="Arial MT"/>
                <a:cs typeface="Arial MT"/>
              </a:rPr>
              <a:t>when </a:t>
            </a:r>
            <a:r>
              <a:rPr sz="1600" spc="-430" dirty="0">
                <a:latin typeface="Arial MT"/>
                <a:cs typeface="Arial MT"/>
              </a:rPr>
              <a:t> </a:t>
            </a:r>
            <a:r>
              <a:rPr sz="1600" spc="-35" dirty="0">
                <a:latin typeface="Arial MT"/>
                <a:cs typeface="Arial MT"/>
              </a:rPr>
              <a:t>spending</a:t>
            </a:r>
            <a:r>
              <a:rPr sz="1600" spc="254" dirty="0">
                <a:latin typeface="Arial MT"/>
                <a:cs typeface="Arial MT"/>
              </a:rPr>
              <a:t> </a:t>
            </a:r>
            <a:r>
              <a:rPr sz="1600" spc="-30" dirty="0">
                <a:latin typeface="Arial MT"/>
                <a:cs typeface="Arial MT"/>
              </a:rPr>
              <a:t>inherited</a:t>
            </a:r>
            <a:r>
              <a:rPr sz="1600" spc="175" dirty="0">
                <a:latin typeface="Arial MT"/>
                <a:cs typeface="Arial MT"/>
              </a:rPr>
              <a:t> </a:t>
            </a:r>
            <a:r>
              <a:rPr sz="1600" dirty="0">
                <a:latin typeface="Arial MT"/>
                <a:cs typeface="Arial MT"/>
              </a:rPr>
              <a:t>assets</a:t>
            </a:r>
            <a:endParaRPr sz="1600">
              <a:latin typeface="Arial MT"/>
              <a:cs typeface="Arial MT"/>
            </a:endParaRPr>
          </a:p>
          <a:p>
            <a:pPr marL="195580" marR="41275" indent="-183515">
              <a:lnSpc>
                <a:spcPct val="100000"/>
              </a:lnSpc>
              <a:spcBef>
                <a:spcPts val="565"/>
              </a:spcBef>
              <a:buChar char="•"/>
              <a:tabLst>
                <a:tab pos="196215" algn="l"/>
              </a:tabLst>
            </a:pPr>
            <a:r>
              <a:rPr sz="1600" spc="5" dirty="0">
                <a:latin typeface="Arial MT"/>
                <a:cs typeface="Arial MT"/>
              </a:rPr>
              <a:t>Greater</a:t>
            </a:r>
            <a:r>
              <a:rPr sz="1600" spc="-30" dirty="0">
                <a:latin typeface="Arial MT"/>
                <a:cs typeface="Arial MT"/>
              </a:rPr>
              <a:t> </a:t>
            </a:r>
            <a:r>
              <a:rPr sz="1600" spc="-25" dirty="0">
                <a:latin typeface="Arial MT"/>
                <a:cs typeface="Arial MT"/>
              </a:rPr>
              <a:t>advantage</a:t>
            </a:r>
            <a:r>
              <a:rPr sz="1600" spc="90" dirty="0">
                <a:latin typeface="Arial MT"/>
                <a:cs typeface="Arial MT"/>
              </a:rPr>
              <a:t> </a:t>
            </a:r>
            <a:r>
              <a:rPr sz="1600" spc="5" dirty="0">
                <a:latin typeface="Arial MT"/>
                <a:cs typeface="Arial MT"/>
              </a:rPr>
              <a:t>for</a:t>
            </a:r>
            <a:r>
              <a:rPr sz="1600" spc="45" dirty="0">
                <a:latin typeface="Arial MT"/>
                <a:cs typeface="Arial MT"/>
              </a:rPr>
              <a:t> </a:t>
            </a:r>
            <a:r>
              <a:rPr sz="1600" spc="-20" dirty="0">
                <a:latin typeface="Arial MT"/>
                <a:cs typeface="Arial MT"/>
              </a:rPr>
              <a:t>beneficiaries</a:t>
            </a:r>
            <a:r>
              <a:rPr sz="1600" spc="100" dirty="0">
                <a:latin typeface="Arial MT"/>
                <a:cs typeface="Arial MT"/>
              </a:rPr>
              <a:t> </a:t>
            </a:r>
            <a:r>
              <a:rPr sz="1600" spc="-10" dirty="0">
                <a:latin typeface="Arial MT"/>
                <a:cs typeface="Arial MT"/>
              </a:rPr>
              <a:t>at </a:t>
            </a:r>
            <a:r>
              <a:rPr sz="1600" spc="-430" dirty="0">
                <a:latin typeface="Arial MT"/>
                <a:cs typeface="Arial MT"/>
              </a:rPr>
              <a:t> </a:t>
            </a:r>
            <a:r>
              <a:rPr sz="1600" spc="-45" dirty="0">
                <a:latin typeface="Arial MT"/>
                <a:cs typeface="Arial MT"/>
              </a:rPr>
              <a:t>higher</a:t>
            </a:r>
            <a:r>
              <a:rPr sz="1600" spc="210" dirty="0">
                <a:latin typeface="Arial MT"/>
                <a:cs typeface="Arial MT"/>
              </a:rPr>
              <a:t> </a:t>
            </a:r>
            <a:r>
              <a:rPr sz="1600" dirty="0">
                <a:latin typeface="Arial MT"/>
                <a:cs typeface="Arial MT"/>
              </a:rPr>
              <a:t>MTB</a:t>
            </a:r>
            <a:endParaRPr sz="1600">
              <a:latin typeface="Arial MT"/>
              <a:cs typeface="Arial MT"/>
            </a:endParaRPr>
          </a:p>
        </p:txBody>
      </p:sp>
      <p:sp>
        <p:nvSpPr>
          <p:cNvPr id="7" name="object 7"/>
          <p:cNvSpPr txBox="1"/>
          <p:nvPr/>
        </p:nvSpPr>
        <p:spPr>
          <a:xfrm>
            <a:off x="5451094" y="2147823"/>
            <a:ext cx="4058285" cy="1481455"/>
          </a:xfrm>
          <a:prstGeom prst="rect">
            <a:avLst/>
          </a:prstGeom>
        </p:spPr>
        <p:txBody>
          <a:bodyPr vert="horz" wrap="square" lIns="0" tIns="94615" rIns="0" bIns="0" rtlCol="0">
            <a:spAutoFit/>
          </a:bodyPr>
          <a:lstStyle/>
          <a:p>
            <a:pPr marL="12700">
              <a:lnSpc>
                <a:spcPct val="100000"/>
              </a:lnSpc>
              <a:spcBef>
                <a:spcPts val="745"/>
              </a:spcBef>
            </a:pPr>
            <a:r>
              <a:rPr sz="1600" b="1" spc="15" dirty="0">
                <a:solidFill>
                  <a:srgbClr val="789D49"/>
                </a:solidFill>
                <a:latin typeface="Arial"/>
                <a:cs typeface="Arial"/>
              </a:rPr>
              <a:t>Tax</a:t>
            </a:r>
            <a:r>
              <a:rPr sz="1600" b="1" spc="-75" dirty="0">
                <a:solidFill>
                  <a:srgbClr val="789D49"/>
                </a:solidFill>
                <a:latin typeface="Arial"/>
                <a:cs typeface="Arial"/>
              </a:rPr>
              <a:t> </a:t>
            </a:r>
            <a:r>
              <a:rPr sz="1600" b="1" dirty="0">
                <a:solidFill>
                  <a:srgbClr val="789D49"/>
                </a:solidFill>
                <a:latin typeface="Arial"/>
                <a:cs typeface="Arial"/>
              </a:rPr>
              <a:t>rate</a:t>
            </a:r>
            <a:r>
              <a:rPr sz="1600" b="1" spc="-70" dirty="0">
                <a:solidFill>
                  <a:srgbClr val="789D49"/>
                </a:solidFill>
                <a:latin typeface="Arial"/>
                <a:cs typeface="Arial"/>
              </a:rPr>
              <a:t> </a:t>
            </a:r>
            <a:r>
              <a:rPr sz="1600" b="1" spc="-10" dirty="0">
                <a:solidFill>
                  <a:srgbClr val="789D49"/>
                </a:solidFill>
                <a:latin typeface="Arial"/>
                <a:cs typeface="Arial"/>
              </a:rPr>
              <a:t>of</a:t>
            </a:r>
            <a:r>
              <a:rPr sz="1600" b="1" spc="40" dirty="0">
                <a:solidFill>
                  <a:srgbClr val="789D49"/>
                </a:solidFill>
                <a:latin typeface="Arial"/>
                <a:cs typeface="Arial"/>
              </a:rPr>
              <a:t> </a:t>
            </a:r>
            <a:r>
              <a:rPr sz="1600" b="1" spc="-15" dirty="0">
                <a:solidFill>
                  <a:srgbClr val="789D49"/>
                </a:solidFill>
                <a:latin typeface="Arial"/>
                <a:cs typeface="Arial"/>
              </a:rPr>
              <a:t>beneficiary</a:t>
            </a:r>
            <a:endParaRPr sz="1600">
              <a:latin typeface="Arial"/>
              <a:cs typeface="Arial"/>
            </a:endParaRPr>
          </a:p>
          <a:p>
            <a:pPr marL="195580" marR="5080" indent="-183515">
              <a:lnSpc>
                <a:spcPct val="100000"/>
              </a:lnSpc>
              <a:spcBef>
                <a:spcPts val="645"/>
              </a:spcBef>
              <a:buChar char="•"/>
              <a:tabLst>
                <a:tab pos="196215" algn="l"/>
              </a:tabLst>
            </a:pPr>
            <a:r>
              <a:rPr sz="1600" spc="-10" dirty="0">
                <a:latin typeface="Arial MT"/>
                <a:cs typeface="Arial MT"/>
              </a:rPr>
              <a:t>Roth </a:t>
            </a:r>
            <a:r>
              <a:rPr sz="1600" spc="-5" dirty="0">
                <a:latin typeface="Arial MT"/>
                <a:cs typeface="Arial MT"/>
              </a:rPr>
              <a:t>IRA </a:t>
            </a:r>
            <a:r>
              <a:rPr sz="1600" spc="-15" dirty="0">
                <a:latin typeface="Arial MT"/>
                <a:cs typeface="Arial MT"/>
              </a:rPr>
              <a:t>more </a:t>
            </a:r>
            <a:r>
              <a:rPr sz="1600" spc="-40" dirty="0">
                <a:latin typeface="Arial MT"/>
                <a:cs typeface="Arial MT"/>
              </a:rPr>
              <a:t>valuable</a:t>
            </a:r>
            <a:r>
              <a:rPr sz="1600" spc="-35" dirty="0">
                <a:latin typeface="Arial MT"/>
                <a:cs typeface="Arial MT"/>
              </a:rPr>
              <a:t> </a:t>
            </a:r>
            <a:r>
              <a:rPr sz="1600" spc="15" dirty="0">
                <a:latin typeface="Arial MT"/>
                <a:cs typeface="Arial MT"/>
              </a:rPr>
              <a:t>to </a:t>
            </a:r>
            <a:r>
              <a:rPr sz="1600" spc="-15" dirty="0">
                <a:latin typeface="Arial MT"/>
                <a:cs typeface="Arial MT"/>
              </a:rPr>
              <a:t>beneficiary </a:t>
            </a:r>
            <a:r>
              <a:rPr sz="1600" spc="-20" dirty="0">
                <a:latin typeface="Arial MT"/>
                <a:cs typeface="Arial MT"/>
              </a:rPr>
              <a:t>than </a:t>
            </a:r>
            <a:r>
              <a:rPr sz="1600" spc="-430" dirty="0">
                <a:latin typeface="Arial MT"/>
                <a:cs typeface="Arial MT"/>
              </a:rPr>
              <a:t> </a:t>
            </a:r>
            <a:r>
              <a:rPr sz="1600" spc="-15" dirty="0">
                <a:latin typeface="Arial MT"/>
                <a:cs typeface="Arial MT"/>
              </a:rPr>
              <a:t>traditional</a:t>
            </a:r>
            <a:endParaRPr sz="1600">
              <a:latin typeface="Arial MT"/>
              <a:cs typeface="Arial MT"/>
            </a:endParaRPr>
          </a:p>
          <a:p>
            <a:pPr marL="195580" marR="334010" indent="-183515">
              <a:lnSpc>
                <a:spcPct val="100000"/>
              </a:lnSpc>
              <a:spcBef>
                <a:spcPts val="565"/>
              </a:spcBef>
              <a:buChar char="•"/>
              <a:tabLst>
                <a:tab pos="196215" algn="l"/>
              </a:tabLst>
            </a:pPr>
            <a:r>
              <a:rPr sz="1600" spc="-50" dirty="0">
                <a:latin typeface="Arial MT"/>
                <a:cs typeface="Arial MT"/>
              </a:rPr>
              <a:t>Higher</a:t>
            </a:r>
            <a:r>
              <a:rPr sz="1600" spc="215" dirty="0">
                <a:latin typeface="Arial MT"/>
                <a:cs typeface="Arial MT"/>
              </a:rPr>
              <a:t> </a:t>
            </a:r>
            <a:r>
              <a:rPr sz="1600" dirty="0">
                <a:latin typeface="Arial MT"/>
                <a:cs typeface="Arial MT"/>
              </a:rPr>
              <a:t>MTB</a:t>
            </a:r>
            <a:r>
              <a:rPr sz="1600" spc="5" dirty="0">
                <a:latin typeface="Arial MT"/>
                <a:cs typeface="Arial MT"/>
              </a:rPr>
              <a:t> </a:t>
            </a:r>
            <a:r>
              <a:rPr sz="1600" spc="-20" dirty="0">
                <a:latin typeface="Arial MT"/>
                <a:cs typeface="Arial MT"/>
              </a:rPr>
              <a:t>beneficiaries</a:t>
            </a:r>
            <a:r>
              <a:rPr sz="1600" spc="190" dirty="0">
                <a:latin typeface="Arial MT"/>
                <a:cs typeface="Arial MT"/>
              </a:rPr>
              <a:t> </a:t>
            </a:r>
            <a:r>
              <a:rPr sz="1600" spc="-35" dirty="0">
                <a:latin typeface="Arial MT"/>
                <a:cs typeface="Arial MT"/>
              </a:rPr>
              <a:t>enjoy</a:t>
            </a:r>
            <a:r>
              <a:rPr sz="1600" spc="114" dirty="0">
                <a:latin typeface="Arial MT"/>
                <a:cs typeface="Arial MT"/>
              </a:rPr>
              <a:t> </a:t>
            </a:r>
            <a:r>
              <a:rPr sz="1600" spc="-5" dirty="0">
                <a:latin typeface="Arial MT"/>
                <a:cs typeface="Arial MT"/>
              </a:rPr>
              <a:t>greater </a:t>
            </a:r>
            <a:r>
              <a:rPr sz="1600" spc="-430" dirty="0">
                <a:latin typeface="Arial MT"/>
                <a:cs typeface="Arial MT"/>
              </a:rPr>
              <a:t> </a:t>
            </a:r>
            <a:r>
              <a:rPr sz="1600" spc="-25" dirty="0">
                <a:latin typeface="Arial MT"/>
                <a:cs typeface="Arial MT"/>
              </a:rPr>
              <a:t>benefit</a:t>
            </a:r>
            <a:r>
              <a:rPr sz="1600" spc="140" dirty="0">
                <a:latin typeface="Arial MT"/>
                <a:cs typeface="Arial MT"/>
              </a:rPr>
              <a:t> </a:t>
            </a:r>
            <a:r>
              <a:rPr sz="1600" spc="10" dirty="0">
                <a:latin typeface="Arial MT"/>
                <a:cs typeface="Arial MT"/>
              </a:rPr>
              <a:t>from</a:t>
            </a:r>
            <a:r>
              <a:rPr sz="1600" spc="-105" dirty="0">
                <a:latin typeface="Arial MT"/>
                <a:cs typeface="Arial MT"/>
              </a:rPr>
              <a:t> </a:t>
            </a:r>
            <a:r>
              <a:rPr sz="1600" spc="-5" dirty="0">
                <a:latin typeface="Arial MT"/>
                <a:cs typeface="Arial MT"/>
              </a:rPr>
              <a:t>Roth</a:t>
            </a:r>
            <a:r>
              <a:rPr sz="1600" spc="20" dirty="0">
                <a:latin typeface="Arial MT"/>
                <a:cs typeface="Arial MT"/>
              </a:rPr>
              <a:t> </a:t>
            </a:r>
            <a:r>
              <a:rPr sz="1600" spc="-25" dirty="0">
                <a:latin typeface="Arial MT"/>
                <a:cs typeface="Arial MT"/>
              </a:rPr>
              <a:t>conversion</a:t>
            </a:r>
            <a:endParaRPr sz="1600">
              <a:latin typeface="Arial MT"/>
              <a:cs typeface="Arial MT"/>
            </a:endParaRPr>
          </a:p>
        </p:txBody>
      </p:sp>
      <p:sp>
        <p:nvSpPr>
          <p:cNvPr id="8" name="object 8"/>
          <p:cNvSpPr txBox="1"/>
          <p:nvPr/>
        </p:nvSpPr>
        <p:spPr>
          <a:xfrm>
            <a:off x="5435600" y="1798320"/>
            <a:ext cx="4053840" cy="325120"/>
          </a:xfrm>
          <a:prstGeom prst="rect">
            <a:avLst/>
          </a:prstGeom>
          <a:solidFill>
            <a:srgbClr val="789D49"/>
          </a:solidFill>
        </p:spPr>
        <p:txBody>
          <a:bodyPr vert="horz" wrap="square" lIns="0" tIns="29209" rIns="0" bIns="0" rtlCol="0">
            <a:spAutoFit/>
          </a:bodyPr>
          <a:lstStyle/>
          <a:p>
            <a:pPr marL="926465">
              <a:lnSpc>
                <a:spcPct val="100000"/>
              </a:lnSpc>
              <a:spcBef>
                <a:spcPts val="229"/>
              </a:spcBef>
            </a:pPr>
            <a:r>
              <a:rPr sz="1600" b="1" spc="-15" dirty="0">
                <a:solidFill>
                  <a:srgbClr val="FFFFFF"/>
                </a:solidFill>
                <a:latin typeface="Arial"/>
                <a:cs typeface="Arial"/>
              </a:rPr>
              <a:t>Benefit</a:t>
            </a:r>
            <a:r>
              <a:rPr sz="1600" b="1" spc="30" dirty="0">
                <a:solidFill>
                  <a:srgbClr val="FFFFFF"/>
                </a:solidFill>
                <a:latin typeface="Arial"/>
                <a:cs typeface="Arial"/>
              </a:rPr>
              <a:t> </a:t>
            </a:r>
            <a:r>
              <a:rPr sz="1600" b="1" spc="10" dirty="0">
                <a:solidFill>
                  <a:srgbClr val="FFFFFF"/>
                </a:solidFill>
                <a:latin typeface="Arial"/>
                <a:cs typeface="Arial"/>
              </a:rPr>
              <a:t>to</a:t>
            </a:r>
            <a:r>
              <a:rPr sz="1600" b="1" spc="-10" dirty="0">
                <a:solidFill>
                  <a:srgbClr val="FFFFFF"/>
                </a:solidFill>
                <a:latin typeface="Arial"/>
                <a:cs typeface="Arial"/>
              </a:rPr>
              <a:t> </a:t>
            </a:r>
            <a:r>
              <a:rPr sz="1600" b="1" spc="-15" dirty="0">
                <a:solidFill>
                  <a:srgbClr val="FFFFFF"/>
                </a:solidFill>
                <a:latin typeface="Arial"/>
                <a:cs typeface="Arial"/>
              </a:rPr>
              <a:t>beneficiaries</a:t>
            </a:r>
            <a:endParaRPr sz="1600">
              <a:latin typeface="Arial"/>
              <a:cs typeface="Arial"/>
            </a:endParaRPr>
          </a:p>
        </p:txBody>
      </p:sp>
      <p:sp>
        <p:nvSpPr>
          <p:cNvPr id="9" name="object 9"/>
          <p:cNvSpPr txBox="1"/>
          <p:nvPr/>
        </p:nvSpPr>
        <p:spPr>
          <a:xfrm>
            <a:off x="289559" y="1070673"/>
            <a:ext cx="6249035" cy="306705"/>
          </a:xfrm>
          <a:prstGeom prst="rect">
            <a:avLst/>
          </a:prstGeom>
        </p:spPr>
        <p:txBody>
          <a:bodyPr vert="horz" wrap="square" lIns="0" tIns="11430" rIns="0" bIns="0" rtlCol="0">
            <a:spAutoFit/>
          </a:bodyPr>
          <a:lstStyle/>
          <a:p>
            <a:pPr marL="12700">
              <a:lnSpc>
                <a:spcPct val="100000"/>
              </a:lnSpc>
              <a:spcBef>
                <a:spcPts val="90"/>
              </a:spcBef>
            </a:pPr>
            <a:r>
              <a:rPr sz="1850" spc="-15" dirty="0">
                <a:solidFill>
                  <a:srgbClr val="52555A"/>
                </a:solidFill>
                <a:latin typeface="Arial MT"/>
                <a:cs typeface="Arial MT"/>
              </a:rPr>
              <a:t>Benefits</a:t>
            </a:r>
            <a:r>
              <a:rPr sz="1850" spc="-150" dirty="0">
                <a:solidFill>
                  <a:srgbClr val="52555A"/>
                </a:solidFill>
                <a:latin typeface="Arial MT"/>
                <a:cs typeface="Arial MT"/>
              </a:rPr>
              <a:t> </a:t>
            </a:r>
            <a:r>
              <a:rPr sz="1850" dirty="0">
                <a:solidFill>
                  <a:srgbClr val="52555A"/>
                </a:solidFill>
                <a:latin typeface="Arial MT"/>
                <a:cs typeface="Arial MT"/>
              </a:rPr>
              <a:t>of</a:t>
            </a:r>
            <a:r>
              <a:rPr sz="1850" spc="-60" dirty="0">
                <a:solidFill>
                  <a:srgbClr val="52555A"/>
                </a:solidFill>
                <a:latin typeface="Arial MT"/>
                <a:cs typeface="Arial MT"/>
              </a:rPr>
              <a:t> </a:t>
            </a:r>
            <a:r>
              <a:rPr sz="1850" spc="-5" dirty="0">
                <a:solidFill>
                  <a:srgbClr val="52555A"/>
                </a:solidFill>
                <a:latin typeface="Arial MT"/>
                <a:cs typeface="Arial MT"/>
              </a:rPr>
              <a:t>Roth</a:t>
            </a:r>
            <a:r>
              <a:rPr sz="1850" spc="-90" dirty="0">
                <a:solidFill>
                  <a:srgbClr val="52555A"/>
                </a:solidFill>
                <a:latin typeface="Arial MT"/>
                <a:cs typeface="Arial MT"/>
              </a:rPr>
              <a:t> </a:t>
            </a:r>
            <a:r>
              <a:rPr sz="1850" spc="-10" dirty="0">
                <a:solidFill>
                  <a:srgbClr val="52555A"/>
                </a:solidFill>
                <a:latin typeface="Arial MT"/>
                <a:cs typeface="Arial MT"/>
              </a:rPr>
              <a:t>conversions</a:t>
            </a:r>
            <a:r>
              <a:rPr sz="1850" spc="-150" dirty="0">
                <a:solidFill>
                  <a:srgbClr val="52555A"/>
                </a:solidFill>
                <a:latin typeface="Arial MT"/>
                <a:cs typeface="Arial MT"/>
              </a:rPr>
              <a:t> </a:t>
            </a:r>
            <a:r>
              <a:rPr sz="1850" spc="-20" dirty="0">
                <a:solidFill>
                  <a:srgbClr val="52555A"/>
                </a:solidFill>
                <a:latin typeface="Arial MT"/>
                <a:cs typeface="Arial MT"/>
              </a:rPr>
              <a:t>to</a:t>
            </a:r>
            <a:r>
              <a:rPr sz="1850" spc="-95" dirty="0">
                <a:solidFill>
                  <a:srgbClr val="52555A"/>
                </a:solidFill>
                <a:latin typeface="Arial MT"/>
                <a:cs typeface="Arial MT"/>
              </a:rPr>
              <a:t> </a:t>
            </a:r>
            <a:r>
              <a:rPr sz="1850" spc="-10" dirty="0">
                <a:solidFill>
                  <a:srgbClr val="52555A"/>
                </a:solidFill>
                <a:latin typeface="Arial MT"/>
                <a:cs typeface="Arial MT"/>
              </a:rPr>
              <a:t>IRA</a:t>
            </a:r>
            <a:r>
              <a:rPr sz="1850" spc="-135" dirty="0">
                <a:solidFill>
                  <a:srgbClr val="52555A"/>
                </a:solidFill>
                <a:latin typeface="Arial MT"/>
                <a:cs typeface="Arial MT"/>
              </a:rPr>
              <a:t> </a:t>
            </a:r>
            <a:r>
              <a:rPr sz="1850" spc="-30" dirty="0">
                <a:solidFill>
                  <a:srgbClr val="52555A"/>
                </a:solidFill>
                <a:latin typeface="Arial MT"/>
                <a:cs typeface="Arial MT"/>
              </a:rPr>
              <a:t>owners</a:t>
            </a:r>
            <a:r>
              <a:rPr sz="1850" spc="15" dirty="0">
                <a:solidFill>
                  <a:srgbClr val="52555A"/>
                </a:solidFill>
                <a:latin typeface="Arial MT"/>
                <a:cs typeface="Arial MT"/>
              </a:rPr>
              <a:t> </a:t>
            </a:r>
            <a:r>
              <a:rPr sz="1850" spc="-25" dirty="0">
                <a:solidFill>
                  <a:srgbClr val="52555A"/>
                </a:solidFill>
                <a:latin typeface="Arial MT"/>
                <a:cs typeface="Arial MT"/>
              </a:rPr>
              <a:t>and</a:t>
            </a:r>
            <a:r>
              <a:rPr sz="1850" spc="-90" dirty="0">
                <a:solidFill>
                  <a:srgbClr val="52555A"/>
                </a:solidFill>
                <a:latin typeface="Arial MT"/>
                <a:cs typeface="Arial MT"/>
              </a:rPr>
              <a:t> </a:t>
            </a:r>
            <a:r>
              <a:rPr sz="1850" spc="-5" dirty="0">
                <a:solidFill>
                  <a:srgbClr val="52555A"/>
                </a:solidFill>
                <a:latin typeface="Arial MT"/>
                <a:cs typeface="Arial MT"/>
              </a:rPr>
              <a:t>beneficiaries</a:t>
            </a:r>
            <a:endParaRPr sz="1850">
              <a:latin typeface="Arial MT"/>
              <a:cs typeface="Arial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87306" y="7341869"/>
            <a:ext cx="81915" cy="14732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00162E"/>
                </a:solidFill>
                <a:latin typeface="Arial MT"/>
                <a:cs typeface="Arial MT"/>
              </a:rPr>
              <a:t>2</a:t>
            </a:r>
            <a:endParaRPr sz="800">
              <a:latin typeface="Arial MT"/>
              <a:cs typeface="Arial MT"/>
            </a:endParaRPr>
          </a:p>
        </p:txBody>
      </p:sp>
      <p:sp>
        <p:nvSpPr>
          <p:cNvPr id="3" name="object 3"/>
          <p:cNvSpPr/>
          <p:nvPr/>
        </p:nvSpPr>
        <p:spPr>
          <a:xfrm>
            <a:off x="309879" y="7157719"/>
            <a:ext cx="9455150" cy="0"/>
          </a:xfrm>
          <a:custGeom>
            <a:avLst/>
            <a:gdLst/>
            <a:ahLst/>
            <a:cxnLst/>
            <a:rect l="l" t="t" r="r" b="b"/>
            <a:pathLst>
              <a:path w="9455150">
                <a:moveTo>
                  <a:pt x="9455150" y="0"/>
                </a:moveTo>
                <a:lnTo>
                  <a:pt x="0" y="0"/>
                </a:lnTo>
              </a:path>
            </a:pathLst>
          </a:custGeom>
          <a:ln w="30480">
            <a:solidFill>
              <a:srgbClr val="0056B8"/>
            </a:solidFill>
          </a:ln>
        </p:spPr>
        <p:txBody>
          <a:bodyPr wrap="square" lIns="0" tIns="0" rIns="0" bIns="0" rtlCol="0"/>
          <a:lstStyle/>
          <a:p>
            <a:endParaRPr/>
          </a:p>
        </p:txBody>
      </p:sp>
      <p:sp>
        <p:nvSpPr>
          <p:cNvPr id="4" name="object 4"/>
          <p:cNvSpPr/>
          <p:nvPr/>
        </p:nvSpPr>
        <p:spPr>
          <a:xfrm>
            <a:off x="309879" y="1041400"/>
            <a:ext cx="9455150" cy="0"/>
          </a:xfrm>
          <a:custGeom>
            <a:avLst/>
            <a:gdLst/>
            <a:ahLst/>
            <a:cxnLst/>
            <a:rect l="l" t="t" r="r" b="b"/>
            <a:pathLst>
              <a:path w="9455150">
                <a:moveTo>
                  <a:pt x="0" y="0"/>
                </a:moveTo>
                <a:lnTo>
                  <a:pt x="9455150" y="0"/>
                </a:lnTo>
              </a:path>
            </a:pathLst>
          </a:custGeom>
          <a:ln w="10160">
            <a:solidFill>
              <a:srgbClr val="52555A"/>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04800" y="7339576"/>
            <a:ext cx="141495" cy="135646"/>
          </a:xfrm>
          <a:prstGeom prst="rect">
            <a:avLst/>
          </a:prstGeom>
        </p:spPr>
      </p:pic>
      <p:pic>
        <p:nvPicPr>
          <p:cNvPr id="6" name="object 6"/>
          <p:cNvPicPr/>
          <p:nvPr/>
        </p:nvPicPr>
        <p:blipFill>
          <a:blip r:embed="rId3" cstate="print"/>
          <a:stretch>
            <a:fillRect/>
          </a:stretch>
        </p:blipFill>
        <p:spPr>
          <a:xfrm>
            <a:off x="557026" y="7339576"/>
            <a:ext cx="74509" cy="135646"/>
          </a:xfrm>
          <a:prstGeom prst="rect">
            <a:avLst/>
          </a:prstGeom>
        </p:spPr>
      </p:pic>
      <p:pic>
        <p:nvPicPr>
          <p:cNvPr id="7" name="object 7"/>
          <p:cNvPicPr/>
          <p:nvPr/>
        </p:nvPicPr>
        <p:blipFill>
          <a:blip r:embed="rId4" cstate="print"/>
          <a:stretch>
            <a:fillRect/>
          </a:stretch>
        </p:blipFill>
        <p:spPr>
          <a:xfrm>
            <a:off x="744316" y="7339576"/>
            <a:ext cx="231728" cy="138345"/>
          </a:xfrm>
          <a:prstGeom prst="rect">
            <a:avLst/>
          </a:prstGeom>
        </p:spPr>
      </p:pic>
      <p:pic>
        <p:nvPicPr>
          <p:cNvPr id="8" name="object 8"/>
          <p:cNvPicPr/>
          <p:nvPr/>
        </p:nvPicPr>
        <p:blipFill>
          <a:blip r:embed="rId5" cstate="print"/>
          <a:stretch>
            <a:fillRect/>
          </a:stretch>
        </p:blipFill>
        <p:spPr>
          <a:xfrm>
            <a:off x="1078577" y="7336871"/>
            <a:ext cx="159259" cy="140376"/>
          </a:xfrm>
          <a:prstGeom prst="rect">
            <a:avLst/>
          </a:prstGeom>
        </p:spPr>
      </p:pic>
      <p:pic>
        <p:nvPicPr>
          <p:cNvPr id="9" name="object 9"/>
          <p:cNvPicPr/>
          <p:nvPr/>
        </p:nvPicPr>
        <p:blipFill>
          <a:blip r:embed="rId6" cstate="print"/>
          <a:stretch>
            <a:fillRect/>
          </a:stretch>
        </p:blipFill>
        <p:spPr>
          <a:xfrm>
            <a:off x="1350617" y="7336871"/>
            <a:ext cx="185933" cy="140376"/>
          </a:xfrm>
          <a:prstGeom prst="rect">
            <a:avLst/>
          </a:prstGeom>
        </p:spPr>
      </p:pic>
      <p:sp>
        <p:nvSpPr>
          <p:cNvPr id="10" name="object 10"/>
          <p:cNvSpPr txBox="1">
            <a:spLocks noGrp="1"/>
          </p:cNvSpPr>
          <p:nvPr>
            <p:ph type="title"/>
          </p:nvPr>
        </p:nvSpPr>
        <p:spPr>
          <a:xfrm>
            <a:off x="289559" y="616013"/>
            <a:ext cx="940435" cy="330835"/>
          </a:xfrm>
          <a:prstGeom prst="rect">
            <a:avLst/>
          </a:prstGeom>
        </p:spPr>
        <p:txBody>
          <a:bodyPr vert="horz" wrap="square" lIns="0" tIns="12700" rIns="0" bIns="0" rtlCol="0">
            <a:spAutoFit/>
          </a:bodyPr>
          <a:lstStyle/>
          <a:p>
            <a:pPr marL="12700">
              <a:lnSpc>
                <a:spcPct val="100000"/>
              </a:lnSpc>
              <a:spcBef>
                <a:spcPts val="100"/>
              </a:spcBef>
            </a:pPr>
            <a:r>
              <a:rPr sz="2000" b="1" spc="-85" dirty="0">
                <a:latin typeface="Arial"/>
                <a:cs typeface="Arial"/>
              </a:rPr>
              <a:t>A</a:t>
            </a:r>
            <a:r>
              <a:rPr sz="2000" b="1" spc="-25" dirty="0">
                <a:latin typeface="Arial"/>
                <a:cs typeface="Arial"/>
              </a:rPr>
              <a:t>g</a:t>
            </a:r>
            <a:r>
              <a:rPr sz="2000" b="1" spc="5" dirty="0">
                <a:latin typeface="Arial"/>
                <a:cs typeface="Arial"/>
              </a:rPr>
              <a:t>e</a:t>
            </a:r>
            <a:r>
              <a:rPr sz="2000" b="1" spc="-25" dirty="0">
                <a:latin typeface="Arial"/>
                <a:cs typeface="Arial"/>
              </a:rPr>
              <a:t>nd</a:t>
            </a:r>
            <a:r>
              <a:rPr sz="2000" b="1" dirty="0">
                <a:latin typeface="Arial"/>
                <a:cs typeface="Arial"/>
              </a:rPr>
              <a:t>a</a:t>
            </a:r>
            <a:endParaRPr sz="2000">
              <a:latin typeface="Arial"/>
              <a:cs typeface="Arial"/>
            </a:endParaRPr>
          </a:p>
        </p:txBody>
      </p:sp>
      <p:sp>
        <p:nvSpPr>
          <p:cNvPr id="11" name="object 11"/>
          <p:cNvSpPr txBox="1"/>
          <p:nvPr/>
        </p:nvSpPr>
        <p:spPr>
          <a:xfrm>
            <a:off x="415290" y="1622362"/>
            <a:ext cx="3590925" cy="4074795"/>
          </a:xfrm>
          <a:prstGeom prst="rect">
            <a:avLst/>
          </a:prstGeom>
        </p:spPr>
        <p:txBody>
          <a:bodyPr vert="horz" wrap="square" lIns="0" tIns="93980" rIns="0" bIns="0" rtlCol="0">
            <a:spAutoFit/>
          </a:bodyPr>
          <a:lstStyle/>
          <a:p>
            <a:pPr marL="195580" indent="-182880">
              <a:lnSpc>
                <a:spcPct val="100000"/>
              </a:lnSpc>
              <a:spcBef>
                <a:spcPts val="740"/>
              </a:spcBef>
              <a:buChar char="•"/>
              <a:tabLst>
                <a:tab pos="195580" algn="l"/>
              </a:tabLst>
            </a:pPr>
            <a:r>
              <a:rPr sz="1600" spc="-35" dirty="0">
                <a:latin typeface="Arial MT"/>
                <a:cs typeface="Arial MT"/>
              </a:rPr>
              <a:t>Summary</a:t>
            </a:r>
            <a:r>
              <a:rPr sz="1600" spc="185" dirty="0">
                <a:latin typeface="Arial MT"/>
                <a:cs typeface="Arial MT"/>
              </a:rPr>
              <a:t> </a:t>
            </a:r>
            <a:r>
              <a:rPr sz="1600" spc="-10" dirty="0">
                <a:latin typeface="Arial MT"/>
                <a:cs typeface="Arial MT"/>
              </a:rPr>
              <a:t>of</a:t>
            </a:r>
            <a:r>
              <a:rPr sz="1600" spc="60" dirty="0">
                <a:latin typeface="Arial MT"/>
                <a:cs typeface="Arial MT"/>
              </a:rPr>
              <a:t> </a:t>
            </a:r>
            <a:r>
              <a:rPr sz="1600" spc="-25" dirty="0">
                <a:latin typeface="Arial MT"/>
                <a:cs typeface="Arial MT"/>
              </a:rPr>
              <a:t>the</a:t>
            </a:r>
            <a:r>
              <a:rPr sz="1600" spc="20" dirty="0">
                <a:latin typeface="Arial MT"/>
                <a:cs typeface="Arial MT"/>
              </a:rPr>
              <a:t> </a:t>
            </a:r>
            <a:r>
              <a:rPr sz="1600" spc="-25" dirty="0">
                <a:latin typeface="Arial MT"/>
                <a:cs typeface="Arial MT"/>
              </a:rPr>
              <a:t>original</a:t>
            </a:r>
            <a:r>
              <a:rPr sz="1600" spc="150" dirty="0">
                <a:latin typeface="Arial MT"/>
                <a:cs typeface="Arial MT"/>
              </a:rPr>
              <a:t> </a:t>
            </a:r>
            <a:r>
              <a:rPr sz="1600" spc="-45" dirty="0">
                <a:latin typeface="Arial MT"/>
                <a:cs typeface="Arial MT"/>
              </a:rPr>
              <a:t>SECURE</a:t>
            </a:r>
            <a:r>
              <a:rPr sz="1600" spc="95" dirty="0">
                <a:latin typeface="Arial MT"/>
                <a:cs typeface="Arial MT"/>
              </a:rPr>
              <a:t> </a:t>
            </a:r>
            <a:r>
              <a:rPr sz="1600" spc="-10" dirty="0">
                <a:latin typeface="Arial MT"/>
                <a:cs typeface="Arial MT"/>
              </a:rPr>
              <a:t>Act</a:t>
            </a:r>
            <a:endParaRPr sz="1600">
              <a:latin typeface="Arial MT"/>
              <a:cs typeface="Arial MT"/>
            </a:endParaRPr>
          </a:p>
          <a:p>
            <a:pPr marL="195580" indent="-182880">
              <a:lnSpc>
                <a:spcPct val="100000"/>
              </a:lnSpc>
              <a:spcBef>
                <a:spcPts val="645"/>
              </a:spcBef>
              <a:buChar char="•"/>
              <a:tabLst>
                <a:tab pos="195580" algn="l"/>
              </a:tabLst>
            </a:pPr>
            <a:r>
              <a:rPr sz="1600" spc="-15" dirty="0">
                <a:latin typeface="Arial MT"/>
                <a:cs typeface="Arial MT"/>
              </a:rPr>
              <a:t>Key</a:t>
            </a:r>
            <a:r>
              <a:rPr sz="1600" spc="25" dirty="0">
                <a:latin typeface="Arial MT"/>
                <a:cs typeface="Arial MT"/>
              </a:rPr>
              <a:t> </a:t>
            </a:r>
            <a:r>
              <a:rPr sz="1600" spc="-30" dirty="0">
                <a:latin typeface="Arial MT"/>
                <a:cs typeface="Arial MT"/>
              </a:rPr>
              <a:t>provisions</a:t>
            </a:r>
            <a:r>
              <a:rPr sz="1600" spc="190" dirty="0">
                <a:latin typeface="Arial MT"/>
                <a:cs typeface="Arial MT"/>
              </a:rPr>
              <a:t> </a:t>
            </a:r>
            <a:r>
              <a:rPr sz="1600" spc="-5" dirty="0">
                <a:latin typeface="Arial MT"/>
                <a:cs typeface="Arial MT"/>
              </a:rPr>
              <a:t>of</a:t>
            </a:r>
            <a:r>
              <a:rPr sz="1600" spc="60" dirty="0">
                <a:latin typeface="Arial MT"/>
                <a:cs typeface="Arial MT"/>
              </a:rPr>
              <a:t> </a:t>
            </a:r>
            <a:r>
              <a:rPr sz="1600" spc="-45" dirty="0">
                <a:latin typeface="Arial MT"/>
                <a:cs typeface="Arial MT"/>
              </a:rPr>
              <a:t>SECURE</a:t>
            </a:r>
            <a:r>
              <a:rPr sz="1600" spc="85" dirty="0">
                <a:latin typeface="Arial MT"/>
                <a:cs typeface="Arial MT"/>
              </a:rPr>
              <a:t> </a:t>
            </a:r>
            <a:r>
              <a:rPr sz="1600" spc="-10" dirty="0">
                <a:latin typeface="Arial MT"/>
                <a:cs typeface="Arial MT"/>
              </a:rPr>
              <a:t>Act</a:t>
            </a:r>
            <a:r>
              <a:rPr sz="1600" spc="60" dirty="0">
                <a:latin typeface="Arial MT"/>
                <a:cs typeface="Arial MT"/>
              </a:rPr>
              <a:t> </a:t>
            </a:r>
            <a:r>
              <a:rPr sz="1600" spc="5" dirty="0">
                <a:latin typeface="Arial MT"/>
                <a:cs typeface="Arial MT"/>
              </a:rPr>
              <a:t>2.0</a:t>
            </a:r>
            <a:endParaRPr sz="1600">
              <a:latin typeface="Arial MT"/>
              <a:cs typeface="Arial MT"/>
            </a:endParaRPr>
          </a:p>
          <a:p>
            <a:pPr marL="378460" lvl="1" indent="-184150">
              <a:lnSpc>
                <a:spcPct val="100000"/>
              </a:lnSpc>
              <a:spcBef>
                <a:spcPts val="580"/>
              </a:spcBef>
              <a:buChar char="–"/>
              <a:tabLst>
                <a:tab pos="379095" algn="l"/>
              </a:tabLst>
            </a:pPr>
            <a:r>
              <a:rPr sz="1500" spc="5" dirty="0">
                <a:latin typeface="Arial MT"/>
                <a:cs typeface="Arial MT"/>
              </a:rPr>
              <a:t>Delay</a:t>
            </a:r>
            <a:r>
              <a:rPr sz="1500" spc="-85" dirty="0">
                <a:latin typeface="Arial MT"/>
                <a:cs typeface="Arial MT"/>
              </a:rPr>
              <a:t> </a:t>
            </a:r>
            <a:r>
              <a:rPr sz="1500" spc="20" dirty="0">
                <a:latin typeface="Arial MT"/>
                <a:cs typeface="Arial MT"/>
              </a:rPr>
              <a:t>of</a:t>
            </a:r>
            <a:r>
              <a:rPr sz="1500" spc="-65" dirty="0">
                <a:latin typeface="Arial MT"/>
                <a:cs typeface="Arial MT"/>
              </a:rPr>
              <a:t> </a:t>
            </a:r>
            <a:r>
              <a:rPr sz="1500" spc="-5" dirty="0">
                <a:latin typeface="Arial MT"/>
                <a:cs typeface="Arial MT"/>
              </a:rPr>
              <a:t>RMD</a:t>
            </a:r>
            <a:endParaRPr sz="1500">
              <a:latin typeface="Arial MT"/>
              <a:cs typeface="Arial MT"/>
            </a:endParaRPr>
          </a:p>
          <a:p>
            <a:pPr marL="378460" lvl="1" indent="-184150">
              <a:lnSpc>
                <a:spcPct val="100000"/>
              </a:lnSpc>
              <a:spcBef>
                <a:spcPts val="605"/>
              </a:spcBef>
              <a:buChar char="–"/>
              <a:tabLst>
                <a:tab pos="379095" algn="l"/>
              </a:tabLst>
            </a:pPr>
            <a:r>
              <a:rPr sz="1500" spc="-10" dirty="0">
                <a:latin typeface="Arial MT"/>
                <a:cs typeface="Arial MT"/>
              </a:rPr>
              <a:t>Catch-up</a:t>
            </a:r>
            <a:r>
              <a:rPr sz="1500" spc="-5" dirty="0">
                <a:latin typeface="Arial MT"/>
                <a:cs typeface="Arial MT"/>
              </a:rPr>
              <a:t> contributions</a:t>
            </a:r>
            <a:endParaRPr sz="1500">
              <a:latin typeface="Arial MT"/>
              <a:cs typeface="Arial MT"/>
            </a:endParaRPr>
          </a:p>
          <a:p>
            <a:pPr marL="378460" lvl="1" indent="-184150">
              <a:lnSpc>
                <a:spcPct val="100000"/>
              </a:lnSpc>
              <a:spcBef>
                <a:spcPts val="605"/>
              </a:spcBef>
              <a:buChar char="–"/>
              <a:tabLst>
                <a:tab pos="379095" algn="l"/>
              </a:tabLst>
            </a:pPr>
            <a:r>
              <a:rPr sz="1500" dirty="0">
                <a:latin typeface="Arial MT"/>
                <a:cs typeface="Arial MT"/>
              </a:rPr>
              <a:t>Qualified</a:t>
            </a:r>
            <a:r>
              <a:rPr sz="1500" spc="-60" dirty="0">
                <a:latin typeface="Arial MT"/>
                <a:cs typeface="Arial MT"/>
              </a:rPr>
              <a:t> </a:t>
            </a:r>
            <a:r>
              <a:rPr sz="1500" spc="-10" dirty="0">
                <a:latin typeface="Arial MT"/>
                <a:cs typeface="Arial MT"/>
              </a:rPr>
              <a:t>charitable</a:t>
            </a:r>
            <a:r>
              <a:rPr sz="1500" spc="85" dirty="0">
                <a:latin typeface="Arial MT"/>
                <a:cs typeface="Arial MT"/>
              </a:rPr>
              <a:t> </a:t>
            </a:r>
            <a:r>
              <a:rPr sz="1500" dirty="0">
                <a:latin typeface="Arial MT"/>
                <a:cs typeface="Arial MT"/>
              </a:rPr>
              <a:t>distributions</a:t>
            </a:r>
            <a:endParaRPr sz="1500">
              <a:latin typeface="Arial MT"/>
              <a:cs typeface="Arial MT"/>
            </a:endParaRPr>
          </a:p>
          <a:p>
            <a:pPr marL="378460" lvl="1" indent="-184150">
              <a:lnSpc>
                <a:spcPct val="100000"/>
              </a:lnSpc>
              <a:spcBef>
                <a:spcPts val="600"/>
              </a:spcBef>
              <a:buChar char="–"/>
              <a:tabLst>
                <a:tab pos="379095" algn="l"/>
              </a:tabLst>
            </a:pPr>
            <a:r>
              <a:rPr sz="1500" spc="30" dirty="0">
                <a:latin typeface="Arial MT"/>
                <a:cs typeface="Arial MT"/>
              </a:rPr>
              <a:t>R</a:t>
            </a:r>
            <a:r>
              <a:rPr sz="1500" spc="40" dirty="0">
                <a:latin typeface="Arial MT"/>
                <a:cs typeface="Arial MT"/>
              </a:rPr>
              <a:t>o</a:t>
            </a:r>
            <a:r>
              <a:rPr sz="1500" spc="-20" dirty="0">
                <a:latin typeface="Arial MT"/>
                <a:cs typeface="Arial MT"/>
              </a:rPr>
              <a:t>ll</a:t>
            </a:r>
            <a:r>
              <a:rPr sz="1500" spc="40" dirty="0">
                <a:latin typeface="Arial MT"/>
                <a:cs typeface="Arial MT"/>
              </a:rPr>
              <a:t>o</a:t>
            </a:r>
            <a:r>
              <a:rPr sz="1500" spc="-35" dirty="0">
                <a:latin typeface="Arial MT"/>
                <a:cs typeface="Arial MT"/>
              </a:rPr>
              <a:t>v</a:t>
            </a:r>
            <a:r>
              <a:rPr sz="1500" spc="40" dirty="0">
                <a:latin typeface="Arial MT"/>
                <a:cs typeface="Arial MT"/>
              </a:rPr>
              <a:t>e</a:t>
            </a:r>
            <a:r>
              <a:rPr sz="1500" spc="5" dirty="0">
                <a:latin typeface="Arial MT"/>
                <a:cs typeface="Arial MT"/>
              </a:rPr>
              <a:t>r</a:t>
            </a:r>
            <a:r>
              <a:rPr sz="1500" spc="-125" dirty="0">
                <a:latin typeface="Arial MT"/>
                <a:cs typeface="Arial MT"/>
              </a:rPr>
              <a:t> </a:t>
            </a:r>
            <a:r>
              <a:rPr sz="1500" spc="40" dirty="0">
                <a:latin typeface="Arial MT"/>
                <a:cs typeface="Arial MT"/>
              </a:rPr>
              <a:t>o</a:t>
            </a:r>
            <a:r>
              <a:rPr sz="1500" spc="5" dirty="0">
                <a:latin typeface="Arial MT"/>
                <a:cs typeface="Arial MT"/>
              </a:rPr>
              <a:t>f</a:t>
            </a:r>
            <a:r>
              <a:rPr sz="1500" spc="-25" dirty="0">
                <a:latin typeface="Arial MT"/>
                <a:cs typeface="Arial MT"/>
              </a:rPr>
              <a:t> </a:t>
            </a:r>
            <a:r>
              <a:rPr sz="1500" spc="40" dirty="0">
                <a:latin typeface="Arial MT"/>
                <a:cs typeface="Arial MT"/>
              </a:rPr>
              <a:t>52</a:t>
            </a:r>
            <a:r>
              <a:rPr sz="1500" spc="10" dirty="0">
                <a:latin typeface="Arial MT"/>
                <a:cs typeface="Arial MT"/>
              </a:rPr>
              <a:t>9</a:t>
            </a:r>
            <a:r>
              <a:rPr sz="1500" spc="-70" dirty="0">
                <a:latin typeface="Arial MT"/>
                <a:cs typeface="Arial MT"/>
              </a:rPr>
              <a:t> </a:t>
            </a:r>
            <a:r>
              <a:rPr sz="1500" spc="40" dirty="0">
                <a:latin typeface="Arial MT"/>
                <a:cs typeface="Arial MT"/>
              </a:rPr>
              <a:t>p</a:t>
            </a:r>
            <a:r>
              <a:rPr sz="1500" spc="-20" dirty="0">
                <a:latin typeface="Arial MT"/>
                <a:cs typeface="Arial MT"/>
              </a:rPr>
              <a:t>l</a:t>
            </a:r>
            <a:r>
              <a:rPr sz="1500" spc="-40" dirty="0">
                <a:latin typeface="Arial MT"/>
                <a:cs typeface="Arial MT"/>
              </a:rPr>
              <a:t>a</a:t>
            </a:r>
            <a:r>
              <a:rPr sz="1500" spc="10" dirty="0">
                <a:latin typeface="Arial MT"/>
                <a:cs typeface="Arial MT"/>
              </a:rPr>
              <a:t>n</a:t>
            </a:r>
            <a:endParaRPr sz="1500">
              <a:latin typeface="Arial MT"/>
              <a:cs typeface="Arial MT"/>
            </a:endParaRPr>
          </a:p>
          <a:p>
            <a:pPr marL="378460" lvl="1" indent="-184150">
              <a:lnSpc>
                <a:spcPct val="100000"/>
              </a:lnSpc>
              <a:spcBef>
                <a:spcPts val="605"/>
              </a:spcBef>
              <a:buChar char="–"/>
              <a:tabLst>
                <a:tab pos="379095" algn="l"/>
              </a:tabLst>
            </a:pPr>
            <a:r>
              <a:rPr sz="1500" spc="-5" dirty="0">
                <a:latin typeface="Arial MT"/>
                <a:cs typeface="Arial MT"/>
              </a:rPr>
              <a:t>Automatic</a:t>
            </a:r>
            <a:r>
              <a:rPr sz="1500" spc="15" dirty="0">
                <a:latin typeface="Arial MT"/>
                <a:cs typeface="Arial MT"/>
              </a:rPr>
              <a:t> </a:t>
            </a:r>
            <a:r>
              <a:rPr sz="1500" dirty="0">
                <a:latin typeface="Arial MT"/>
                <a:cs typeface="Arial MT"/>
              </a:rPr>
              <a:t>enrollment</a:t>
            </a:r>
            <a:endParaRPr sz="1500">
              <a:latin typeface="Arial MT"/>
              <a:cs typeface="Arial MT"/>
            </a:endParaRPr>
          </a:p>
          <a:p>
            <a:pPr marL="378460" lvl="1" indent="-184150">
              <a:lnSpc>
                <a:spcPct val="100000"/>
              </a:lnSpc>
              <a:spcBef>
                <a:spcPts val="605"/>
              </a:spcBef>
              <a:buChar char="–"/>
              <a:tabLst>
                <a:tab pos="379095" algn="l"/>
              </a:tabLst>
            </a:pPr>
            <a:r>
              <a:rPr sz="1500" spc="30" dirty="0">
                <a:latin typeface="Arial MT"/>
                <a:cs typeface="Arial MT"/>
              </a:rPr>
              <a:t>R</a:t>
            </a:r>
            <a:r>
              <a:rPr sz="1500" spc="40" dirty="0">
                <a:latin typeface="Arial MT"/>
                <a:cs typeface="Arial MT"/>
              </a:rPr>
              <a:t>o</a:t>
            </a:r>
            <a:r>
              <a:rPr sz="1500" spc="-20" dirty="0">
                <a:latin typeface="Arial MT"/>
                <a:cs typeface="Arial MT"/>
              </a:rPr>
              <a:t>t</a:t>
            </a:r>
            <a:r>
              <a:rPr sz="1500" spc="10" dirty="0">
                <a:latin typeface="Arial MT"/>
                <a:cs typeface="Arial MT"/>
              </a:rPr>
              <a:t>h</a:t>
            </a:r>
            <a:r>
              <a:rPr sz="1500" spc="-65" dirty="0">
                <a:latin typeface="Arial MT"/>
                <a:cs typeface="Arial MT"/>
              </a:rPr>
              <a:t> </a:t>
            </a:r>
            <a:r>
              <a:rPr sz="1500" spc="40" dirty="0">
                <a:latin typeface="Arial MT"/>
                <a:cs typeface="Arial MT"/>
              </a:rPr>
              <a:t>401</a:t>
            </a:r>
            <a:r>
              <a:rPr sz="1500" spc="-25" dirty="0">
                <a:latin typeface="Arial MT"/>
                <a:cs typeface="Arial MT"/>
              </a:rPr>
              <a:t>(</a:t>
            </a:r>
            <a:r>
              <a:rPr sz="1500" spc="-30" dirty="0">
                <a:latin typeface="Arial MT"/>
                <a:cs typeface="Arial MT"/>
              </a:rPr>
              <a:t>k</a:t>
            </a:r>
            <a:r>
              <a:rPr sz="1500" spc="5" dirty="0">
                <a:latin typeface="Arial MT"/>
                <a:cs typeface="Arial MT"/>
              </a:rPr>
              <a:t>)</a:t>
            </a:r>
            <a:r>
              <a:rPr sz="1500" spc="-125" dirty="0">
                <a:latin typeface="Arial MT"/>
                <a:cs typeface="Arial MT"/>
              </a:rPr>
              <a:t> </a:t>
            </a:r>
            <a:r>
              <a:rPr sz="1500" spc="40" dirty="0">
                <a:latin typeface="Arial MT"/>
                <a:cs typeface="Arial MT"/>
              </a:rPr>
              <a:t>e</a:t>
            </a:r>
            <a:r>
              <a:rPr sz="1500" spc="-40" dirty="0">
                <a:latin typeface="Arial MT"/>
                <a:cs typeface="Arial MT"/>
              </a:rPr>
              <a:t>nhan</a:t>
            </a:r>
            <a:r>
              <a:rPr sz="1500" spc="45" dirty="0">
                <a:latin typeface="Arial MT"/>
                <a:cs typeface="Arial MT"/>
              </a:rPr>
              <a:t>c</a:t>
            </a:r>
            <a:r>
              <a:rPr sz="1500" spc="40" dirty="0">
                <a:latin typeface="Arial MT"/>
                <a:cs typeface="Arial MT"/>
              </a:rPr>
              <a:t>e</a:t>
            </a:r>
            <a:r>
              <a:rPr sz="1500" spc="25" dirty="0">
                <a:latin typeface="Arial MT"/>
                <a:cs typeface="Arial MT"/>
              </a:rPr>
              <a:t>m</a:t>
            </a:r>
            <a:r>
              <a:rPr sz="1500" spc="40" dirty="0">
                <a:latin typeface="Arial MT"/>
                <a:cs typeface="Arial MT"/>
              </a:rPr>
              <a:t>e</a:t>
            </a:r>
            <a:r>
              <a:rPr sz="1500" spc="-40" dirty="0">
                <a:latin typeface="Arial MT"/>
                <a:cs typeface="Arial MT"/>
              </a:rPr>
              <a:t>n</a:t>
            </a:r>
            <a:r>
              <a:rPr sz="1500" spc="-20" dirty="0">
                <a:latin typeface="Arial MT"/>
                <a:cs typeface="Arial MT"/>
              </a:rPr>
              <a:t>t</a:t>
            </a:r>
            <a:r>
              <a:rPr sz="1500" spc="10" dirty="0">
                <a:latin typeface="Arial MT"/>
                <a:cs typeface="Arial MT"/>
              </a:rPr>
              <a:t>s</a:t>
            </a:r>
            <a:endParaRPr sz="1500">
              <a:latin typeface="Arial MT"/>
              <a:cs typeface="Arial MT"/>
            </a:endParaRPr>
          </a:p>
          <a:p>
            <a:pPr marL="378460" lvl="1" indent="-184150">
              <a:lnSpc>
                <a:spcPct val="100000"/>
              </a:lnSpc>
              <a:spcBef>
                <a:spcPts val="600"/>
              </a:spcBef>
              <a:buChar char="–"/>
              <a:tabLst>
                <a:tab pos="379095" algn="l"/>
              </a:tabLst>
            </a:pPr>
            <a:r>
              <a:rPr sz="1500" spc="35" dirty="0">
                <a:latin typeface="Arial MT"/>
                <a:cs typeface="Arial MT"/>
              </a:rPr>
              <a:t>E</a:t>
            </a:r>
            <a:r>
              <a:rPr sz="1500" spc="25" dirty="0">
                <a:latin typeface="Arial MT"/>
                <a:cs typeface="Arial MT"/>
              </a:rPr>
              <a:t>m</a:t>
            </a:r>
            <a:r>
              <a:rPr sz="1500" spc="40" dirty="0">
                <a:latin typeface="Arial MT"/>
                <a:cs typeface="Arial MT"/>
              </a:rPr>
              <a:t>e</a:t>
            </a:r>
            <a:r>
              <a:rPr sz="1500" spc="-25" dirty="0">
                <a:latin typeface="Arial MT"/>
                <a:cs typeface="Arial MT"/>
              </a:rPr>
              <a:t>r</a:t>
            </a:r>
            <a:r>
              <a:rPr sz="1500" spc="40" dirty="0">
                <a:latin typeface="Arial MT"/>
                <a:cs typeface="Arial MT"/>
              </a:rPr>
              <a:t>ge</a:t>
            </a:r>
            <a:r>
              <a:rPr sz="1500" spc="-40" dirty="0">
                <a:latin typeface="Arial MT"/>
                <a:cs typeface="Arial MT"/>
              </a:rPr>
              <a:t>n</a:t>
            </a:r>
            <a:r>
              <a:rPr sz="1500" spc="45" dirty="0">
                <a:latin typeface="Arial MT"/>
                <a:cs typeface="Arial MT"/>
              </a:rPr>
              <a:t>c</a:t>
            </a:r>
            <a:r>
              <a:rPr sz="1500" spc="10" dirty="0">
                <a:latin typeface="Arial MT"/>
                <a:cs typeface="Arial MT"/>
              </a:rPr>
              <a:t>y</a:t>
            </a:r>
            <a:r>
              <a:rPr sz="1500" spc="-200" dirty="0">
                <a:latin typeface="Arial MT"/>
                <a:cs typeface="Arial MT"/>
              </a:rPr>
              <a:t> </a:t>
            </a:r>
            <a:r>
              <a:rPr sz="1500" spc="45" dirty="0">
                <a:latin typeface="Arial MT"/>
                <a:cs typeface="Arial MT"/>
              </a:rPr>
              <a:t>s</a:t>
            </a:r>
            <a:r>
              <a:rPr sz="1500" spc="-40" dirty="0">
                <a:latin typeface="Arial MT"/>
                <a:cs typeface="Arial MT"/>
              </a:rPr>
              <a:t>a</a:t>
            </a:r>
            <a:r>
              <a:rPr sz="1500" spc="-35" dirty="0">
                <a:latin typeface="Arial MT"/>
                <a:cs typeface="Arial MT"/>
              </a:rPr>
              <a:t>v</a:t>
            </a:r>
            <a:r>
              <a:rPr sz="1500" spc="-20" dirty="0">
                <a:latin typeface="Arial MT"/>
                <a:cs typeface="Arial MT"/>
              </a:rPr>
              <a:t>i</a:t>
            </a:r>
            <a:r>
              <a:rPr sz="1500" spc="-40" dirty="0">
                <a:latin typeface="Arial MT"/>
                <a:cs typeface="Arial MT"/>
              </a:rPr>
              <a:t>n</a:t>
            </a:r>
            <a:r>
              <a:rPr sz="1500" spc="40" dirty="0">
                <a:latin typeface="Arial MT"/>
                <a:cs typeface="Arial MT"/>
              </a:rPr>
              <a:t>g</a:t>
            </a:r>
            <a:r>
              <a:rPr sz="1500" spc="10" dirty="0">
                <a:latin typeface="Arial MT"/>
                <a:cs typeface="Arial MT"/>
              </a:rPr>
              <a:t>s</a:t>
            </a:r>
            <a:endParaRPr sz="1500">
              <a:latin typeface="Arial MT"/>
              <a:cs typeface="Arial MT"/>
            </a:endParaRPr>
          </a:p>
          <a:p>
            <a:pPr marL="378460" lvl="1" indent="-184150">
              <a:lnSpc>
                <a:spcPct val="100000"/>
              </a:lnSpc>
              <a:spcBef>
                <a:spcPts val="605"/>
              </a:spcBef>
              <a:buChar char="–"/>
              <a:tabLst>
                <a:tab pos="379095" algn="l"/>
              </a:tabLst>
            </a:pPr>
            <a:r>
              <a:rPr sz="1500" dirty="0">
                <a:latin typeface="Arial MT"/>
                <a:cs typeface="Arial MT"/>
              </a:rPr>
              <a:t>Other</a:t>
            </a:r>
            <a:endParaRPr sz="1500">
              <a:latin typeface="Arial MT"/>
              <a:cs typeface="Arial MT"/>
            </a:endParaRPr>
          </a:p>
          <a:p>
            <a:pPr marL="195580" indent="-182880">
              <a:lnSpc>
                <a:spcPct val="100000"/>
              </a:lnSpc>
              <a:spcBef>
                <a:spcPts val="580"/>
              </a:spcBef>
              <a:buChar char="•"/>
              <a:tabLst>
                <a:tab pos="195580" algn="l"/>
              </a:tabLst>
            </a:pPr>
            <a:r>
              <a:rPr sz="1600" spc="-50" dirty="0">
                <a:latin typeface="Arial MT"/>
                <a:cs typeface="Arial MT"/>
              </a:rPr>
              <a:t>Planning</a:t>
            </a:r>
            <a:r>
              <a:rPr sz="1600" spc="290" dirty="0">
                <a:latin typeface="Arial MT"/>
                <a:cs typeface="Arial MT"/>
              </a:rPr>
              <a:t> </a:t>
            </a:r>
            <a:r>
              <a:rPr sz="1600" dirty="0">
                <a:latin typeface="Arial MT"/>
                <a:cs typeface="Arial MT"/>
              </a:rPr>
              <a:t>strategies</a:t>
            </a:r>
            <a:endParaRPr sz="1600">
              <a:latin typeface="Arial MT"/>
              <a:cs typeface="Arial MT"/>
            </a:endParaRPr>
          </a:p>
          <a:p>
            <a:pPr marL="195580" indent="-182880">
              <a:lnSpc>
                <a:spcPct val="100000"/>
              </a:lnSpc>
              <a:spcBef>
                <a:spcPts val="645"/>
              </a:spcBef>
              <a:buChar char="•"/>
              <a:tabLst>
                <a:tab pos="195580" algn="l"/>
              </a:tabLst>
            </a:pPr>
            <a:r>
              <a:rPr sz="1600" spc="-35" dirty="0">
                <a:latin typeface="Arial MT"/>
                <a:cs typeface="Arial MT"/>
              </a:rPr>
              <a:t>Summary</a:t>
            </a:r>
            <a:endParaRPr sz="1600">
              <a:latin typeface="Arial MT"/>
              <a:cs typeface="Arial MT"/>
            </a:endParaRPr>
          </a:p>
          <a:p>
            <a:pPr marL="195580" indent="-182880">
              <a:lnSpc>
                <a:spcPct val="100000"/>
              </a:lnSpc>
              <a:spcBef>
                <a:spcPts val="565"/>
              </a:spcBef>
              <a:buChar char="•"/>
              <a:tabLst>
                <a:tab pos="195580" algn="l"/>
              </a:tabLst>
            </a:pPr>
            <a:r>
              <a:rPr sz="1600" spc="-25" dirty="0">
                <a:latin typeface="Arial MT"/>
                <a:cs typeface="Arial MT"/>
              </a:rPr>
              <a:t>Appendix</a:t>
            </a:r>
            <a:endParaRPr sz="1600">
              <a:latin typeface="Arial MT"/>
              <a:cs typeface="Arial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3006090" cy="330835"/>
          </a:xfrm>
          <a:prstGeom prst="rect">
            <a:avLst/>
          </a:prstGeom>
        </p:spPr>
        <p:txBody>
          <a:bodyPr vert="horz" wrap="square" lIns="0" tIns="12700" rIns="0" bIns="0" rtlCol="0">
            <a:spAutoFit/>
          </a:bodyPr>
          <a:lstStyle/>
          <a:p>
            <a:pPr marL="12700">
              <a:lnSpc>
                <a:spcPct val="100000"/>
              </a:lnSpc>
              <a:spcBef>
                <a:spcPts val="100"/>
              </a:spcBef>
            </a:pPr>
            <a:r>
              <a:rPr sz="2000" b="1" spc="-15" dirty="0">
                <a:latin typeface="Arial"/>
                <a:cs typeface="Arial"/>
              </a:rPr>
              <a:t>Weigh</a:t>
            </a:r>
            <a:r>
              <a:rPr sz="2000" b="1" spc="-45" dirty="0">
                <a:latin typeface="Arial"/>
                <a:cs typeface="Arial"/>
              </a:rPr>
              <a:t> </a:t>
            </a:r>
            <a:r>
              <a:rPr sz="2000" b="1" spc="-10" dirty="0">
                <a:latin typeface="Arial"/>
                <a:cs typeface="Arial"/>
              </a:rPr>
              <a:t>Roth</a:t>
            </a:r>
            <a:r>
              <a:rPr sz="2000" b="1" spc="40" dirty="0">
                <a:latin typeface="Arial"/>
                <a:cs typeface="Arial"/>
              </a:rPr>
              <a:t> </a:t>
            </a:r>
            <a:r>
              <a:rPr sz="2000" b="1" dirty="0">
                <a:latin typeface="Arial"/>
                <a:cs typeface="Arial"/>
              </a:rPr>
              <a:t>conversions</a:t>
            </a:r>
            <a:endParaRPr sz="2000">
              <a:latin typeface="Arial"/>
              <a:cs typeface="Arial"/>
            </a:endParaRPr>
          </a:p>
        </p:txBody>
      </p:sp>
      <p:sp>
        <p:nvSpPr>
          <p:cNvPr id="3" name="object 3"/>
          <p:cNvSpPr txBox="1"/>
          <p:nvPr/>
        </p:nvSpPr>
        <p:spPr>
          <a:xfrm>
            <a:off x="289559" y="6673215"/>
            <a:ext cx="5103495" cy="361950"/>
          </a:xfrm>
          <a:prstGeom prst="rect">
            <a:avLst/>
          </a:prstGeom>
        </p:spPr>
        <p:txBody>
          <a:bodyPr vert="horz" wrap="square" lIns="0" tIns="12700" rIns="0" bIns="0" rtlCol="0">
            <a:spAutoFit/>
          </a:bodyPr>
          <a:lstStyle/>
          <a:p>
            <a:pPr marL="12700">
              <a:lnSpc>
                <a:spcPts val="880"/>
              </a:lnSpc>
              <a:spcBef>
                <a:spcPts val="100"/>
              </a:spcBef>
            </a:pPr>
            <a:r>
              <a:rPr sz="800" spc="-135" dirty="0">
                <a:latin typeface="Arial MT"/>
                <a:cs typeface="Arial MT"/>
              </a:rPr>
              <a:t>S</a:t>
            </a:r>
            <a:r>
              <a:rPr sz="800" spc="-45" dirty="0">
                <a:latin typeface="Arial MT"/>
                <a:cs typeface="Arial MT"/>
              </a:rPr>
              <a:t>ou</a:t>
            </a:r>
            <a:r>
              <a:rPr sz="800" spc="-30" dirty="0">
                <a:latin typeface="Arial MT"/>
                <a:cs typeface="Arial MT"/>
              </a:rPr>
              <a:t>r</a:t>
            </a:r>
            <a:r>
              <a:rPr sz="800" spc="-85" dirty="0">
                <a:latin typeface="Arial MT"/>
                <a:cs typeface="Arial MT"/>
              </a:rPr>
              <a:t>c</a:t>
            </a:r>
            <a:r>
              <a:rPr sz="800" spc="-45" dirty="0">
                <a:latin typeface="Arial MT"/>
                <a:cs typeface="Arial MT"/>
              </a:rPr>
              <a:t>e</a:t>
            </a:r>
            <a:r>
              <a:rPr sz="800" spc="-40" dirty="0">
                <a:latin typeface="Arial MT"/>
                <a:cs typeface="Arial MT"/>
              </a:rPr>
              <a:t>:</a:t>
            </a:r>
            <a:r>
              <a:rPr sz="800" spc="-100" dirty="0">
                <a:latin typeface="Arial MT"/>
                <a:cs typeface="Arial MT"/>
              </a:rPr>
              <a:t> </a:t>
            </a:r>
            <a:r>
              <a:rPr sz="800" spc="-45" dirty="0">
                <a:latin typeface="Arial MT"/>
                <a:cs typeface="Arial MT"/>
              </a:rPr>
              <a:t>Le</a:t>
            </a:r>
            <a:r>
              <a:rPr sz="800" spc="-20" dirty="0">
                <a:latin typeface="Arial MT"/>
                <a:cs typeface="Arial MT"/>
              </a:rPr>
              <a:t>i</a:t>
            </a:r>
            <a:r>
              <a:rPr sz="800" spc="-190" dirty="0">
                <a:latin typeface="Arial MT"/>
                <a:cs typeface="Arial MT"/>
              </a:rPr>
              <a:t>m</a:t>
            </a:r>
            <a:r>
              <a:rPr sz="800" spc="-45" dirty="0">
                <a:latin typeface="Arial MT"/>
                <a:cs typeface="Arial MT"/>
              </a:rPr>
              <a:t>be</a:t>
            </a:r>
            <a:r>
              <a:rPr sz="800" spc="-30" dirty="0">
                <a:latin typeface="Arial MT"/>
                <a:cs typeface="Arial MT"/>
              </a:rPr>
              <a:t>r</a:t>
            </a:r>
            <a:r>
              <a:rPr sz="800" spc="-80" dirty="0">
                <a:latin typeface="Arial MT"/>
                <a:cs typeface="Arial MT"/>
              </a:rPr>
              <a:t>g</a:t>
            </a:r>
            <a:r>
              <a:rPr sz="800" spc="-40" dirty="0">
                <a:latin typeface="Arial MT"/>
                <a:cs typeface="Arial MT"/>
              </a:rPr>
              <a:t> </a:t>
            </a:r>
            <a:r>
              <a:rPr sz="800" spc="-135" dirty="0">
                <a:latin typeface="Arial MT"/>
                <a:cs typeface="Arial MT"/>
              </a:rPr>
              <a:t>S</a:t>
            </a:r>
            <a:r>
              <a:rPr sz="800" spc="-50" dirty="0">
                <a:latin typeface="Arial MT"/>
                <a:cs typeface="Arial MT"/>
              </a:rPr>
              <a:t>o</a:t>
            </a:r>
            <a:r>
              <a:rPr sz="800" spc="-65" dirty="0">
                <a:latin typeface="Arial MT"/>
                <a:cs typeface="Arial MT"/>
              </a:rPr>
              <a:t>ft</a:t>
            </a:r>
            <a:r>
              <a:rPr sz="800" spc="-105" dirty="0">
                <a:latin typeface="Arial MT"/>
                <a:cs typeface="Arial MT"/>
              </a:rPr>
              <a:t>w</a:t>
            </a:r>
            <a:r>
              <a:rPr sz="800" spc="-50" dirty="0">
                <a:latin typeface="Arial MT"/>
                <a:cs typeface="Arial MT"/>
              </a:rPr>
              <a:t>a</a:t>
            </a:r>
            <a:r>
              <a:rPr sz="800" spc="-30" dirty="0">
                <a:latin typeface="Arial MT"/>
                <a:cs typeface="Arial MT"/>
              </a:rPr>
              <a:t>r</a:t>
            </a:r>
            <a:r>
              <a:rPr sz="800" spc="-80" dirty="0">
                <a:latin typeface="Arial MT"/>
                <a:cs typeface="Arial MT"/>
              </a:rPr>
              <a:t>e</a:t>
            </a:r>
            <a:endParaRPr sz="800">
              <a:latin typeface="Arial MT"/>
              <a:cs typeface="Arial MT"/>
            </a:endParaRPr>
          </a:p>
          <a:p>
            <a:pPr marL="12700">
              <a:lnSpc>
                <a:spcPts val="840"/>
              </a:lnSpc>
            </a:pPr>
            <a:r>
              <a:rPr sz="800" b="1" spc="-90" dirty="0">
                <a:latin typeface="Arial"/>
                <a:cs typeface="Arial"/>
              </a:rPr>
              <a:t>Fo</a:t>
            </a:r>
            <a:r>
              <a:rPr sz="800" b="1" spc="-60" dirty="0">
                <a:latin typeface="Arial"/>
                <a:cs typeface="Arial"/>
              </a:rPr>
              <a:t>r</a:t>
            </a:r>
            <a:r>
              <a:rPr sz="800" b="1" spc="5" dirty="0">
                <a:latin typeface="Arial"/>
                <a:cs typeface="Arial"/>
              </a:rPr>
              <a:t> </a:t>
            </a:r>
            <a:r>
              <a:rPr sz="800" b="1" spc="-60" dirty="0">
                <a:latin typeface="Arial"/>
                <a:cs typeface="Arial"/>
              </a:rPr>
              <a:t>ill</a:t>
            </a:r>
            <a:r>
              <a:rPr sz="800" b="1" spc="-90" dirty="0">
                <a:latin typeface="Arial"/>
                <a:cs typeface="Arial"/>
              </a:rPr>
              <a:t>u</a:t>
            </a:r>
            <a:r>
              <a:rPr sz="800" b="1" spc="-50" dirty="0">
                <a:latin typeface="Arial"/>
                <a:cs typeface="Arial"/>
              </a:rPr>
              <a:t>s</a:t>
            </a:r>
            <a:r>
              <a:rPr sz="800" b="1" spc="-30" dirty="0">
                <a:latin typeface="Arial"/>
                <a:cs typeface="Arial"/>
              </a:rPr>
              <a:t>t</a:t>
            </a:r>
            <a:r>
              <a:rPr sz="800" b="1" spc="5" dirty="0">
                <a:latin typeface="Arial"/>
                <a:cs typeface="Arial"/>
              </a:rPr>
              <a:t>r</a:t>
            </a:r>
            <a:r>
              <a:rPr sz="800" b="1" spc="-50" dirty="0">
                <a:latin typeface="Arial"/>
                <a:cs typeface="Arial"/>
              </a:rPr>
              <a:t>a</a:t>
            </a:r>
            <a:r>
              <a:rPr sz="800" b="1" spc="-30" dirty="0">
                <a:latin typeface="Arial"/>
                <a:cs typeface="Arial"/>
              </a:rPr>
              <a:t>t</a:t>
            </a:r>
            <a:r>
              <a:rPr sz="800" b="1" spc="-60" dirty="0">
                <a:latin typeface="Arial"/>
                <a:cs typeface="Arial"/>
              </a:rPr>
              <a:t>i</a:t>
            </a:r>
            <a:r>
              <a:rPr sz="800" b="1" spc="-50" dirty="0">
                <a:latin typeface="Arial"/>
                <a:cs typeface="Arial"/>
              </a:rPr>
              <a:t>v</a:t>
            </a:r>
            <a:r>
              <a:rPr sz="800" b="1" spc="-85" dirty="0">
                <a:latin typeface="Arial"/>
                <a:cs typeface="Arial"/>
              </a:rPr>
              <a:t>e</a:t>
            </a:r>
            <a:r>
              <a:rPr sz="800" b="1" spc="-25" dirty="0">
                <a:latin typeface="Arial"/>
                <a:cs typeface="Arial"/>
              </a:rPr>
              <a:t> </a:t>
            </a:r>
            <a:r>
              <a:rPr sz="800" b="1" spc="-90" dirty="0">
                <a:latin typeface="Arial"/>
                <a:cs typeface="Arial"/>
              </a:rPr>
              <a:t>pu</a:t>
            </a:r>
            <a:r>
              <a:rPr sz="800" b="1" spc="5" dirty="0">
                <a:latin typeface="Arial"/>
                <a:cs typeface="Arial"/>
              </a:rPr>
              <a:t>r</a:t>
            </a:r>
            <a:r>
              <a:rPr sz="800" b="1" spc="-90" dirty="0">
                <a:latin typeface="Arial"/>
                <a:cs typeface="Arial"/>
              </a:rPr>
              <a:t>po</a:t>
            </a:r>
            <a:r>
              <a:rPr sz="800" b="1" spc="-130" dirty="0">
                <a:latin typeface="Arial"/>
                <a:cs typeface="Arial"/>
              </a:rPr>
              <a:t>s</a:t>
            </a:r>
            <a:r>
              <a:rPr sz="800" b="1" spc="-50" dirty="0">
                <a:latin typeface="Arial"/>
                <a:cs typeface="Arial"/>
              </a:rPr>
              <a:t>e</a:t>
            </a:r>
            <a:r>
              <a:rPr sz="800" b="1" spc="-85" dirty="0">
                <a:latin typeface="Arial"/>
                <a:cs typeface="Arial"/>
              </a:rPr>
              <a:t>s</a:t>
            </a:r>
            <a:r>
              <a:rPr sz="800" b="1" spc="-105" dirty="0">
                <a:latin typeface="Arial"/>
                <a:cs typeface="Arial"/>
              </a:rPr>
              <a:t> </a:t>
            </a:r>
            <a:r>
              <a:rPr sz="800" b="1" spc="-90" dirty="0">
                <a:latin typeface="Arial"/>
                <a:cs typeface="Arial"/>
              </a:rPr>
              <a:t>on</a:t>
            </a:r>
            <a:r>
              <a:rPr sz="800" b="1" spc="-60" dirty="0">
                <a:latin typeface="Arial"/>
                <a:cs typeface="Arial"/>
              </a:rPr>
              <a:t>l</a:t>
            </a:r>
            <a:r>
              <a:rPr sz="800" b="1" spc="-50" dirty="0">
                <a:latin typeface="Arial"/>
                <a:cs typeface="Arial"/>
              </a:rPr>
              <a:t>y</a:t>
            </a:r>
            <a:r>
              <a:rPr sz="800" b="1" spc="-40" dirty="0">
                <a:latin typeface="Arial"/>
                <a:cs typeface="Arial"/>
              </a:rPr>
              <a:t>.</a:t>
            </a:r>
            <a:endParaRPr sz="800">
              <a:latin typeface="Arial"/>
              <a:cs typeface="Arial"/>
            </a:endParaRPr>
          </a:p>
          <a:p>
            <a:pPr marL="12700">
              <a:lnSpc>
                <a:spcPts val="919"/>
              </a:lnSpc>
            </a:pPr>
            <a:r>
              <a:rPr sz="800" spc="-120" dirty="0">
                <a:latin typeface="Arial MT"/>
                <a:cs typeface="Arial MT"/>
              </a:rPr>
              <a:t>PIMCO</a:t>
            </a:r>
            <a:r>
              <a:rPr sz="800" spc="-15"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80" dirty="0">
                <a:latin typeface="Arial MT"/>
                <a:cs typeface="Arial MT"/>
              </a:rPr>
              <a:t> </a:t>
            </a:r>
            <a:r>
              <a:rPr sz="800" spc="-50" dirty="0">
                <a:latin typeface="Arial MT"/>
                <a:cs typeface="Arial MT"/>
              </a:rPr>
              <a:t>provide</a:t>
            </a:r>
            <a:r>
              <a:rPr sz="800" spc="-15" dirty="0">
                <a:latin typeface="Arial MT"/>
                <a:cs typeface="Arial MT"/>
              </a:rPr>
              <a:t> </a:t>
            </a:r>
            <a:r>
              <a:rPr sz="800" spc="-55" dirty="0">
                <a:latin typeface="Arial MT"/>
                <a:cs typeface="Arial MT"/>
              </a:rPr>
              <a:t>legal</a:t>
            </a:r>
            <a:r>
              <a:rPr sz="800" spc="-35" dirty="0">
                <a:latin typeface="Arial MT"/>
                <a:cs typeface="Arial MT"/>
              </a:rPr>
              <a:t> </a:t>
            </a:r>
            <a:r>
              <a:rPr sz="800" spc="-90" dirty="0">
                <a:latin typeface="Arial MT"/>
                <a:cs typeface="Arial MT"/>
              </a:rPr>
              <a:t>or</a:t>
            </a:r>
            <a:r>
              <a:rPr sz="800" spc="-30" dirty="0">
                <a:latin typeface="Arial MT"/>
                <a:cs typeface="Arial MT"/>
              </a:rPr>
              <a:t> </a:t>
            </a:r>
            <a:r>
              <a:rPr sz="800" spc="-60" dirty="0">
                <a:latin typeface="Arial MT"/>
                <a:cs typeface="Arial MT"/>
              </a:rPr>
              <a:t>tax</a:t>
            </a:r>
            <a:r>
              <a:rPr sz="800" spc="-65" dirty="0">
                <a:latin typeface="Arial MT"/>
                <a:cs typeface="Arial MT"/>
              </a:rPr>
              <a:t> advice.</a:t>
            </a:r>
            <a:r>
              <a:rPr sz="800" spc="-75" dirty="0">
                <a:latin typeface="Arial MT"/>
                <a:cs typeface="Arial MT"/>
              </a:rPr>
              <a:t> </a:t>
            </a:r>
            <a:r>
              <a:rPr sz="800" spc="-70" dirty="0">
                <a:latin typeface="Arial MT"/>
                <a:cs typeface="Arial MT"/>
              </a:rPr>
              <a:t>Please</a:t>
            </a:r>
            <a:r>
              <a:rPr sz="800" spc="-20" dirty="0">
                <a:latin typeface="Arial MT"/>
                <a:cs typeface="Arial MT"/>
              </a:rPr>
              <a:t> </a:t>
            </a:r>
            <a:r>
              <a:rPr sz="800" spc="-65" dirty="0">
                <a:latin typeface="Arial MT"/>
                <a:cs typeface="Arial MT"/>
              </a:rPr>
              <a:t>consult</a:t>
            </a:r>
            <a:r>
              <a:rPr sz="800" spc="-75" dirty="0">
                <a:latin typeface="Arial MT"/>
                <a:cs typeface="Arial MT"/>
              </a:rPr>
              <a:t> </a:t>
            </a:r>
            <a:r>
              <a:rPr sz="800" spc="-55" dirty="0">
                <a:latin typeface="Arial MT"/>
                <a:cs typeface="Arial MT"/>
              </a:rPr>
              <a:t>your</a:t>
            </a:r>
            <a:r>
              <a:rPr sz="800" spc="-114" dirty="0">
                <a:latin typeface="Arial MT"/>
                <a:cs typeface="Arial MT"/>
              </a:rPr>
              <a:t> </a:t>
            </a:r>
            <a:r>
              <a:rPr sz="800" spc="-60" dirty="0">
                <a:latin typeface="Arial MT"/>
                <a:cs typeface="Arial MT"/>
              </a:rPr>
              <a:t>tax</a:t>
            </a:r>
            <a:r>
              <a:rPr sz="800" spc="20" dirty="0">
                <a:latin typeface="Arial MT"/>
                <a:cs typeface="Arial MT"/>
              </a:rPr>
              <a:t> </a:t>
            </a:r>
            <a:r>
              <a:rPr sz="800" spc="-75" dirty="0">
                <a:latin typeface="Arial MT"/>
                <a:cs typeface="Arial MT"/>
              </a:rPr>
              <a:t>and/or</a:t>
            </a:r>
            <a:r>
              <a:rPr sz="800" spc="-30" dirty="0">
                <a:latin typeface="Arial MT"/>
                <a:cs typeface="Arial MT"/>
              </a:rPr>
              <a:t> </a:t>
            </a:r>
            <a:r>
              <a:rPr sz="800" spc="-55" dirty="0">
                <a:latin typeface="Arial MT"/>
                <a:cs typeface="Arial MT"/>
              </a:rPr>
              <a:t>legal</a:t>
            </a:r>
            <a:r>
              <a:rPr sz="800" spc="-35" dirty="0">
                <a:latin typeface="Arial MT"/>
                <a:cs typeface="Arial MT"/>
              </a:rPr>
              <a:t> </a:t>
            </a:r>
            <a:r>
              <a:rPr sz="800" spc="-80" dirty="0">
                <a:latin typeface="Arial MT"/>
                <a:cs typeface="Arial MT"/>
              </a:rPr>
              <a:t>counsel</a:t>
            </a:r>
            <a:r>
              <a:rPr sz="800" spc="-40" dirty="0">
                <a:latin typeface="Arial MT"/>
                <a:cs typeface="Arial MT"/>
              </a:rPr>
              <a:t> </a:t>
            </a:r>
            <a:r>
              <a:rPr sz="800" spc="-55" dirty="0">
                <a:latin typeface="Arial MT"/>
                <a:cs typeface="Arial MT"/>
              </a:rPr>
              <a:t>for</a:t>
            </a:r>
            <a:r>
              <a:rPr sz="800" spc="-30" dirty="0">
                <a:latin typeface="Arial MT"/>
                <a:cs typeface="Arial MT"/>
              </a:rPr>
              <a:t> </a:t>
            </a:r>
            <a:r>
              <a:rPr sz="800" spc="-55" dirty="0">
                <a:latin typeface="Arial MT"/>
                <a:cs typeface="Arial MT"/>
              </a:rPr>
              <a:t>specific</a:t>
            </a:r>
            <a:r>
              <a:rPr sz="800" spc="-60" dirty="0">
                <a:latin typeface="Arial MT"/>
                <a:cs typeface="Arial MT"/>
              </a:rPr>
              <a:t> tax</a:t>
            </a:r>
            <a:r>
              <a:rPr sz="800" spc="-65" dirty="0">
                <a:latin typeface="Arial MT"/>
                <a:cs typeface="Arial MT"/>
              </a:rPr>
              <a:t> </a:t>
            </a:r>
            <a:r>
              <a:rPr sz="800" spc="-50" dirty="0">
                <a:latin typeface="Arial MT"/>
                <a:cs typeface="Arial MT"/>
              </a:rPr>
              <a:t>or</a:t>
            </a:r>
            <a:r>
              <a:rPr sz="800" spc="-30" dirty="0">
                <a:latin typeface="Arial MT"/>
                <a:cs typeface="Arial MT"/>
              </a:rPr>
              <a:t> </a:t>
            </a:r>
            <a:r>
              <a:rPr sz="800" spc="-70" dirty="0">
                <a:latin typeface="Arial MT"/>
                <a:cs typeface="Arial MT"/>
              </a:rPr>
              <a:t>legal</a:t>
            </a:r>
            <a:r>
              <a:rPr sz="800" spc="-35" dirty="0">
                <a:latin typeface="Arial MT"/>
                <a:cs typeface="Arial MT"/>
              </a:rPr>
              <a:t> </a:t>
            </a:r>
            <a:r>
              <a:rPr sz="800" spc="-75" dirty="0">
                <a:latin typeface="Arial MT"/>
                <a:cs typeface="Arial MT"/>
              </a:rPr>
              <a:t>questionsand</a:t>
            </a:r>
            <a:r>
              <a:rPr sz="800" spc="-25" dirty="0">
                <a:latin typeface="Arial MT"/>
                <a:cs typeface="Arial MT"/>
              </a:rPr>
              <a:t> </a:t>
            </a:r>
            <a:r>
              <a:rPr sz="800" spc="-75" dirty="0">
                <a:latin typeface="Arial MT"/>
                <a:cs typeface="Arial MT"/>
              </a:rPr>
              <a:t>concerns</a:t>
            </a:r>
            <a:endParaRPr sz="800">
              <a:latin typeface="Arial MT"/>
              <a:cs typeface="Arial MT"/>
            </a:endParaRPr>
          </a:p>
        </p:txBody>
      </p:sp>
      <p:sp>
        <p:nvSpPr>
          <p:cNvPr id="4" name="object 4"/>
          <p:cNvSpPr txBox="1"/>
          <p:nvPr/>
        </p:nvSpPr>
        <p:spPr>
          <a:xfrm>
            <a:off x="289559" y="1070673"/>
            <a:ext cx="3858895" cy="306705"/>
          </a:xfrm>
          <a:prstGeom prst="rect">
            <a:avLst/>
          </a:prstGeom>
        </p:spPr>
        <p:txBody>
          <a:bodyPr vert="horz" wrap="square" lIns="0" tIns="11430" rIns="0" bIns="0" rtlCol="0">
            <a:spAutoFit/>
          </a:bodyPr>
          <a:lstStyle/>
          <a:p>
            <a:pPr marL="12700">
              <a:lnSpc>
                <a:spcPct val="100000"/>
              </a:lnSpc>
              <a:spcBef>
                <a:spcPts val="90"/>
              </a:spcBef>
            </a:pPr>
            <a:r>
              <a:rPr sz="1850" spc="-5" dirty="0">
                <a:solidFill>
                  <a:srgbClr val="52555A"/>
                </a:solidFill>
                <a:latin typeface="Arial MT"/>
                <a:cs typeface="Arial MT"/>
              </a:rPr>
              <a:t>T</a:t>
            </a:r>
            <a:r>
              <a:rPr sz="1850" spc="-70" dirty="0">
                <a:solidFill>
                  <a:srgbClr val="52555A"/>
                </a:solidFill>
                <a:latin typeface="Arial MT"/>
                <a:cs typeface="Arial MT"/>
              </a:rPr>
              <a:t>h</a:t>
            </a:r>
            <a:r>
              <a:rPr sz="1850" spc="-5" dirty="0">
                <a:solidFill>
                  <a:srgbClr val="52555A"/>
                </a:solidFill>
                <a:latin typeface="Arial MT"/>
                <a:cs typeface="Arial MT"/>
              </a:rPr>
              <a:t>e</a:t>
            </a:r>
            <a:r>
              <a:rPr sz="1850" spc="-15" dirty="0">
                <a:solidFill>
                  <a:srgbClr val="52555A"/>
                </a:solidFill>
                <a:latin typeface="Arial MT"/>
                <a:cs typeface="Arial MT"/>
              </a:rPr>
              <a:t> i</a:t>
            </a:r>
            <a:r>
              <a:rPr sz="1850" spc="-105" dirty="0">
                <a:solidFill>
                  <a:srgbClr val="52555A"/>
                </a:solidFill>
                <a:latin typeface="Arial MT"/>
                <a:cs typeface="Arial MT"/>
              </a:rPr>
              <a:t>m</a:t>
            </a:r>
            <a:r>
              <a:rPr sz="1850" spc="-70" dirty="0">
                <a:solidFill>
                  <a:srgbClr val="52555A"/>
                </a:solidFill>
                <a:latin typeface="Arial MT"/>
                <a:cs typeface="Arial MT"/>
              </a:rPr>
              <a:t>p</a:t>
            </a:r>
            <a:r>
              <a:rPr sz="1850" spc="10" dirty="0">
                <a:solidFill>
                  <a:srgbClr val="52555A"/>
                </a:solidFill>
                <a:latin typeface="Arial MT"/>
                <a:cs typeface="Arial MT"/>
              </a:rPr>
              <a:t>a</a:t>
            </a:r>
            <a:r>
              <a:rPr sz="1850" spc="30" dirty="0">
                <a:solidFill>
                  <a:srgbClr val="52555A"/>
                </a:solidFill>
                <a:latin typeface="Arial MT"/>
                <a:cs typeface="Arial MT"/>
              </a:rPr>
              <a:t>c</a:t>
            </a:r>
            <a:r>
              <a:rPr sz="1850" spc="-5" dirty="0">
                <a:solidFill>
                  <a:srgbClr val="52555A"/>
                </a:solidFill>
                <a:latin typeface="Arial MT"/>
                <a:cs typeface="Arial MT"/>
              </a:rPr>
              <a:t>t</a:t>
            </a:r>
            <a:r>
              <a:rPr sz="1850" spc="-65" dirty="0">
                <a:solidFill>
                  <a:srgbClr val="52555A"/>
                </a:solidFill>
                <a:latin typeface="Arial MT"/>
                <a:cs typeface="Arial MT"/>
              </a:rPr>
              <a:t> </a:t>
            </a:r>
            <a:r>
              <a:rPr sz="1850" spc="10" dirty="0">
                <a:solidFill>
                  <a:srgbClr val="52555A"/>
                </a:solidFill>
                <a:latin typeface="Arial MT"/>
                <a:cs typeface="Arial MT"/>
              </a:rPr>
              <a:t>o</a:t>
            </a:r>
            <a:r>
              <a:rPr sz="1850" spc="-5" dirty="0">
                <a:solidFill>
                  <a:srgbClr val="52555A"/>
                </a:solidFill>
                <a:latin typeface="Arial MT"/>
                <a:cs typeface="Arial MT"/>
              </a:rPr>
              <a:t>n</a:t>
            </a:r>
            <a:r>
              <a:rPr sz="1850" spc="-20" dirty="0">
                <a:solidFill>
                  <a:srgbClr val="52555A"/>
                </a:solidFill>
                <a:latin typeface="Arial MT"/>
                <a:cs typeface="Arial MT"/>
              </a:rPr>
              <a:t> </a:t>
            </a:r>
            <a:r>
              <a:rPr sz="1850" spc="-140" dirty="0">
                <a:solidFill>
                  <a:srgbClr val="52555A"/>
                </a:solidFill>
                <a:latin typeface="Arial MT"/>
                <a:cs typeface="Arial MT"/>
              </a:rPr>
              <a:t>w</a:t>
            </a:r>
            <a:r>
              <a:rPr sz="1850" spc="10" dirty="0">
                <a:solidFill>
                  <a:srgbClr val="52555A"/>
                </a:solidFill>
                <a:latin typeface="Arial MT"/>
                <a:cs typeface="Arial MT"/>
              </a:rPr>
              <a:t>ea</a:t>
            </a:r>
            <a:r>
              <a:rPr sz="1850" spc="-95" dirty="0">
                <a:solidFill>
                  <a:srgbClr val="52555A"/>
                </a:solidFill>
                <a:latin typeface="Arial MT"/>
                <a:cs typeface="Arial MT"/>
              </a:rPr>
              <a:t>l</a:t>
            </a:r>
            <a:r>
              <a:rPr sz="1850" spc="-35" dirty="0">
                <a:solidFill>
                  <a:srgbClr val="52555A"/>
                </a:solidFill>
                <a:latin typeface="Arial MT"/>
                <a:cs typeface="Arial MT"/>
              </a:rPr>
              <a:t>t</a:t>
            </a:r>
            <a:r>
              <a:rPr sz="1850" spc="-5" dirty="0">
                <a:solidFill>
                  <a:srgbClr val="52555A"/>
                </a:solidFill>
                <a:latin typeface="Arial MT"/>
                <a:cs typeface="Arial MT"/>
              </a:rPr>
              <a:t>h</a:t>
            </a:r>
            <a:r>
              <a:rPr sz="1850" spc="60" dirty="0">
                <a:solidFill>
                  <a:srgbClr val="52555A"/>
                </a:solidFill>
                <a:latin typeface="Arial MT"/>
                <a:cs typeface="Arial MT"/>
              </a:rPr>
              <a:t> </a:t>
            </a:r>
            <a:r>
              <a:rPr sz="1850" spc="-35" dirty="0">
                <a:solidFill>
                  <a:srgbClr val="52555A"/>
                </a:solidFill>
                <a:latin typeface="Arial MT"/>
                <a:cs typeface="Arial MT"/>
              </a:rPr>
              <a:t>t</a:t>
            </a:r>
            <a:r>
              <a:rPr sz="1850" spc="20" dirty="0">
                <a:solidFill>
                  <a:srgbClr val="52555A"/>
                </a:solidFill>
                <a:latin typeface="Arial MT"/>
                <a:cs typeface="Arial MT"/>
              </a:rPr>
              <a:t>r</a:t>
            </a:r>
            <a:r>
              <a:rPr sz="1850" spc="10" dirty="0">
                <a:solidFill>
                  <a:srgbClr val="52555A"/>
                </a:solidFill>
                <a:latin typeface="Arial MT"/>
                <a:cs typeface="Arial MT"/>
              </a:rPr>
              <a:t>a</a:t>
            </a:r>
            <a:r>
              <a:rPr sz="1850" spc="-70" dirty="0">
                <a:solidFill>
                  <a:srgbClr val="52555A"/>
                </a:solidFill>
                <a:latin typeface="Arial MT"/>
                <a:cs typeface="Arial MT"/>
              </a:rPr>
              <a:t>n</a:t>
            </a:r>
            <a:r>
              <a:rPr sz="1850" spc="30" dirty="0">
                <a:solidFill>
                  <a:srgbClr val="52555A"/>
                </a:solidFill>
                <a:latin typeface="Arial MT"/>
                <a:cs typeface="Arial MT"/>
              </a:rPr>
              <a:t>s</a:t>
            </a:r>
            <a:r>
              <a:rPr sz="1850" spc="40" dirty="0">
                <a:solidFill>
                  <a:srgbClr val="52555A"/>
                </a:solidFill>
                <a:latin typeface="Arial MT"/>
                <a:cs typeface="Arial MT"/>
              </a:rPr>
              <a:t>f</a:t>
            </a:r>
            <a:r>
              <a:rPr sz="1850" spc="10" dirty="0">
                <a:solidFill>
                  <a:srgbClr val="52555A"/>
                </a:solidFill>
                <a:latin typeface="Arial MT"/>
                <a:cs typeface="Arial MT"/>
              </a:rPr>
              <a:t>e</a:t>
            </a:r>
            <a:r>
              <a:rPr sz="1850" spc="-5" dirty="0">
                <a:solidFill>
                  <a:srgbClr val="52555A"/>
                </a:solidFill>
                <a:latin typeface="Arial MT"/>
                <a:cs typeface="Arial MT"/>
              </a:rPr>
              <a:t>r</a:t>
            </a:r>
            <a:r>
              <a:rPr sz="1850" spc="-165" dirty="0">
                <a:solidFill>
                  <a:srgbClr val="52555A"/>
                </a:solidFill>
                <a:latin typeface="Arial MT"/>
                <a:cs typeface="Arial MT"/>
              </a:rPr>
              <a:t> </a:t>
            </a:r>
            <a:r>
              <a:rPr sz="1850" spc="-35" dirty="0">
                <a:solidFill>
                  <a:srgbClr val="52555A"/>
                </a:solidFill>
                <a:latin typeface="Arial MT"/>
                <a:cs typeface="Arial MT"/>
              </a:rPr>
              <a:t>t</a:t>
            </a:r>
            <a:r>
              <a:rPr sz="1850" spc="-5" dirty="0">
                <a:solidFill>
                  <a:srgbClr val="52555A"/>
                </a:solidFill>
                <a:latin typeface="Arial MT"/>
                <a:cs typeface="Arial MT"/>
              </a:rPr>
              <a:t>o</a:t>
            </a:r>
            <a:r>
              <a:rPr sz="1850" spc="-100" dirty="0">
                <a:solidFill>
                  <a:srgbClr val="52555A"/>
                </a:solidFill>
                <a:latin typeface="Arial MT"/>
                <a:cs typeface="Arial MT"/>
              </a:rPr>
              <a:t> </a:t>
            </a:r>
            <a:r>
              <a:rPr sz="1850" spc="-70" dirty="0">
                <a:solidFill>
                  <a:srgbClr val="52555A"/>
                </a:solidFill>
                <a:latin typeface="Arial MT"/>
                <a:cs typeface="Arial MT"/>
              </a:rPr>
              <a:t>h</a:t>
            </a:r>
            <a:r>
              <a:rPr sz="1850" spc="10" dirty="0">
                <a:solidFill>
                  <a:srgbClr val="52555A"/>
                </a:solidFill>
                <a:latin typeface="Arial MT"/>
                <a:cs typeface="Arial MT"/>
              </a:rPr>
              <a:t>e</a:t>
            </a:r>
            <a:r>
              <a:rPr sz="1850" spc="-15" dirty="0">
                <a:solidFill>
                  <a:srgbClr val="52555A"/>
                </a:solidFill>
                <a:latin typeface="Arial MT"/>
                <a:cs typeface="Arial MT"/>
              </a:rPr>
              <a:t>i</a:t>
            </a:r>
            <a:r>
              <a:rPr sz="1850" spc="20" dirty="0">
                <a:solidFill>
                  <a:srgbClr val="52555A"/>
                </a:solidFill>
                <a:latin typeface="Arial MT"/>
                <a:cs typeface="Arial MT"/>
              </a:rPr>
              <a:t>r</a:t>
            </a:r>
            <a:r>
              <a:rPr sz="1850" spc="-5" dirty="0">
                <a:solidFill>
                  <a:srgbClr val="52555A"/>
                </a:solidFill>
                <a:latin typeface="Arial MT"/>
                <a:cs typeface="Arial MT"/>
              </a:rPr>
              <a:t>s</a:t>
            </a:r>
            <a:endParaRPr sz="1850">
              <a:latin typeface="Arial MT"/>
              <a:cs typeface="Arial MT"/>
            </a:endParaRPr>
          </a:p>
        </p:txBody>
      </p:sp>
      <p:sp>
        <p:nvSpPr>
          <p:cNvPr id="5" name="object 5"/>
          <p:cNvSpPr txBox="1"/>
          <p:nvPr/>
        </p:nvSpPr>
        <p:spPr>
          <a:xfrm>
            <a:off x="330200" y="1651000"/>
            <a:ext cx="3677920" cy="4114800"/>
          </a:xfrm>
          <a:prstGeom prst="rect">
            <a:avLst/>
          </a:prstGeom>
          <a:ln w="10159">
            <a:solidFill>
              <a:srgbClr val="005486"/>
            </a:solidFill>
          </a:ln>
        </p:spPr>
        <p:txBody>
          <a:bodyPr vert="horz" wrap="square" lIns="0" tIns="169545" rIns="0" bIns="0" rtlCol="0">
            <a:spAutoFit/>
          </a:bodyPr>
          <a:lstStyle/>
          <a:p>
            <a:pPr marL="173990">
              <a:lnSpc>
                <a:spcPct val="100000"/>
              </a:lnSpc>
              <a:spcBef>
                <a:spcPts val="1335"/>
              </a:spcBef>
            </a:pPr>
            <a:r>
              <a:rPr sz="1600" b="1" spc="-20" dirty="0">
                <a:solidFill>
                  <a:srgbClr val="005486"/>
                </a:solidFill>
                <a:latin typeface="Arial"/>
                <a:cs typeface="Arial"/>
              </a:rPr>
              <a:t>ASSUMPTIONS</a:t>
            </a:r>
            <a:endParaRPr sz="1600">
              <a:latin typeface="Arial"/>
              <a:cs typeface="Arial"/>
            </a:endParaRPr>
          </a:p>
          <a:p>
            <a:pPr marL="458470" indent="-285115">
              <a:lnSpc>
                <a:spcPct val="100000"/>
              </a:lnSpc>
              <a:spcBef>
                <a:spcPts val="960"/>
              </a:spcBef>
              <a:buChar char="•"/>
              <a:tabLst>
                <a:tab pos="458470" algn="l"/>
                <a:tab pos="459105" algn="l"/>
              </a:tabLst>
            </a:pPr>
            <a:r>
              <a:rPr sz="1600" spc="-10" dirty="0">
                <a:latin typeface="Arial MT"/>
                <a:cs typeface="Arial MT"/>
              </a:rPr>
              <a:t>Owner</a:t>
            </a:r>
            <a:r>
              <a:rPr sz="1600" spc="35" dirty="0">
                <a:latin typeface="Arial MT"/>
                <a:cs typeface="Arial MT"/>
              </a:rPr>
              <a:t> </a:t>
            </a:r>
            <a:r>
              <a:rPr sz="1600" spc="-15" dirty="0">
                <a:latin typeface="Arial MT"/>
                <a:cs typeface="Arial MT"/>
              </a:rPr>
              <a:t>age:</a:t>
            </a:r>
            <a:r>
              <a:rPr sz="1600" spc="-35" dirty="0">
                <a:latin typeface="Arial MT"/>
                <a:cs typeface="Arial MT"/>
              </a:rPr>
              <a:t> </a:t>
            </a:r>
            <a:r>
              <a:rPr sz="1600" spc="-10" dirty="0">
                <a:latin typeface="Arial MT"/>
                <a:cs typeface="Arial MT"/>
              </a:rPr>
              <a:t>65</a:t>
            </a:r>
            <a:endParaRPr sz="1600">
              <a:latin typeface="Arial MT"/>
              <a:cs typeface="Arial MT"/>
            </a:endParaRPr>
          </a:p>
          <a:p>
            <a:pPr marL="458470" indent="-285115">
              <a:lnSpc>
                <a:spcPct val="100000"/>
              </a:lnSpc>
              <a:spcBef>
                <a:spcPts val="565"/>
              </a:spcBef>
              <a:buChar char="•"/>
              <a:tabLst>
                <a:tab pos="458470" algn="l"/>
                <a:tab pos="459105" algn="l"/>
              </a:tabLst>
            </a:pPr>
            <a:r>
              <a:rPr sz="1600" spc="-10" dirty="0">
                <a:latin typeface="Arial MT"/>
                <a:cs typeface="Arial MT"/>
              </a:rPr>
              <a:t>Owner</a:t>
            </a:r>
            <a:r>
              <a:rPr sz="1600" spc="45" dirty="0">
                <a:latin typeface="Arial MT"/>
                <a:cs typeface="Arial MT"/>
              </a:rPr>
              <a:t> </a:t>
            </a:r>
            <a:r>
              <a:rPr sz="1600" spc="-15" dirty="0">
                <a:latin typeface="Arial MT"/>
                <a:cs typeface="Arial MT"/>
              </a:rPr>
              <a:t>life</a:t>
            </a:r>
            <a:r>
              <a:rPr sz="1600" spc="10" dirty="0">
                <a:latin typeface="Arial MT"/>
                <a:cs typeface="Arial MT"/>
              </a:rPr>
              <a:t> </a:t>
            </a:r>
            <a:r>
              <a:rPr sz="1600" spc="-20" dirty="0">
                <a:latin typeface="Arial MT"/>
                <a:cs typeface="Arial MT"/>
              </a:rPr>
              <a:t>expectancy:</a:t>
            </a:r>
            <a:r>
              <a:rPr sz="1600" spc="125" dirty="0">
                <a:latin typeface="Arial MT"/>
                <a:cs typeface="Arial MT"/>
              </a:rPr>
              <a:t> </a:t>
            </a:r>
            <a:r>
              <a:rPr sz="1600" spc="-10" dirty="0">
                <a:latin typeface="Arial MT"/>
                <a:cs typeface="Arial MT"/>
              </a:rPr>
              <a:t>90</a:t>
            </a:r>
            <a:endParaRPr sz="1600">
              <a:latin typeface="Arial MT"/>
              <a:cs typeface="Arial MT"/>
            </a:endParaRPr>
          </a:p>
          <a:p>
            <a:pPr marL="458470" indent="-285115">
              <a:lnSpc>
                <a:spcPct val="100000"/>
              </a:lnSpc>
              <a:spcBef>
                <a:spcPts val="645"/>
              </a:spcBef>
              <a:buChar char="•"/>
              <a:tabLst>
                <a:tab pos="458470" algn="l"/>
                <a:tab pos="459105" algn="l"/>
              </a:tabLst>
            </a:pPr>
            <a:r>
              <a:rPr sz="1600" spc="-20" dirty="0">
                <a:latin typeface="Arial MT"/>
                <a:cs typeface="Arial MT"/>
              </a:rPr>
              <a:t>Beneficiary</a:t>
            </a:r>
            <a:r>
              <a:rPr sz="1600" spc="95" dirty="0">
                <a:latin typeface="Arial MT"/>
                <a:cs typeface="Arial MT"/>
              </a:rPr>
              <a:t> </a:t>
            </a:r>
            <a:r>
              <a:rPr sz="1600" spc="-15" dirty="0">
                <a:latin typeface="Arial MT"/>
                <a:cs typeface="Arial MT"/>
              </a:rPr>
              <a:t>age:</a:t>
            </a:r>
            <a:r>
              <a:rPr sz="1600" spc="50" dirty="0">
                <a:latin typeface="Arial MT"/>
                <a:cs typeface="Arial MT"/>
              </a:rPr>
              <a:t> </a:t>
            </a:r>
            <a:r>
              <a:rPr sz="1600" spc="-10" dirty="0">
                <a:latin typeface="Arial MT"/>
                <a:cs typeface="Arial MT"/>
              </a:rPr>
              <a:t>40</a:t>
            </a:r>
            <a:endParaRPr sz="1600">
              <a:latin typeface="Arial MT"/>
              <a:cs typeface="Arial MT"/>
            </a:endParaRPr>
          </a:p>
          <a:p>
            <a:pPr marL="458470" indent="-285115">
              <a:lnSpc>
                <a:spcPct val="100000"/>
              </a:lnSpc>
              <a:spcBef>
                <a:spcPts val="560"/>
              </a:spcBef>
              <a:buChar char="•"/>
              <a:tabLst>
                <a:tab pos="458470" algn="l"/>
                <a:tab pos="459105" algn="l"/>
              </a:tabLst>
            </a:pPr>
            <a:r>
              <a:rPr sz="1600" spc="-30" dirty="0">
                <a:latin typeface="Arial MT"/>
                <a:cs typeface="Arial MT"/>
              </a:rPr>
              <a:t>Conversion</a:t>
            </a:r>
            <a:r>
              <a:rPr sz="1600" spc="245" dirty="0">
                <a:latin typeface="Arial MT"/>
                <a:cs typeface="Arial MT"/>
              </a:rPr>
              <a:t> </a:t>
            </a:r>
            <a:r>
              <a:rPr sz="1600" spc="-35" dirty="0">
                <a:latin typeface="Arial MT"/>
                <a:cs typeface="Arial MT"/>
              </a:rPr>
              <a:t>amount:</a:t>
            </a:r>
            <a:r>
              <a:rPr sz="1600" spc="210" dirty="0">
                <a:latin typeface="Arial MT"/>
                <a:cs typeface="Arial MT"/>
              </a:rPr>
              <a:t> </a:t>
            </a:r>
            <a:r>
              <a:rPr sz="1600" spc="-10" dirty="0">
                <a:latin typeface="Arial MT"/>
                <a:cs typeface="Arial MT"/>
              </a:rPr>
              <a:t>$500,000</a:t>
            </a:r>
            <a:endParaRPr sz="1600">
              <a:latin typeface="Arial MT"/>
              <a:cs typeface="Arial MT"/>
            </a:endParaRPr>
          </a:p>
          <a:p>
            <a:pPr marL="458470" indent="-285115">
              <a:lnSpc>
                <a:spcPct val="100000"/>
              </a:lnSpc>
              <a:spcBef>
                <a:spcPts val="645"/>
              </a:spcBef>
              <a:buChar char="•"/>
              <a:tabLst>
                <a:tab pos="458470" algn="l"/>
                <a:tab pos="459105" algn="l"/>
              </a:tabLst>
            </a:pPr>
            <a:r>
              <a:rPr sz="1600" spc="-10" dirty="0">
                <a:latin typeface="Arial MT"/>
                <a:cs typeface="Arial MT"/>
              </a:rPr>
              <a:t>Owner</a:t>
            </a:r>
            <a:r>
              <a:rPr sz="1600" spc="30" dirty="0">
                <a:latin typeface="Arial MT"/>
                <a:cs typeface="Arial MT"/>
              </a:rPr>
              <a:t> </a:t>
            </a:r>
            <a:r>
              <a:rPr sz="1600" spc="5" dirty="0">
                <a:latin typeface="Arial MT"/>
                <a:cs typeface="Arial MT"/>
              </a:rPr>
              <a:t>tax</a:t>
            </a:r>
            <a:r>
              <a:rPr sz="1600" spc="-65" dirty="0">
                <a:latin typeface="Arial MT"/>
                <a:cs typeface="Arial MT"/>
              </a:rPr>
              <a:t> </a:t>
            </a:r>
            <a:r>
              <a:rPr sz="1600" spc="5" dirty="0">
                <a:latin typeface="Arial MT"/>
                <a:cs typeface="Arial MT"/>
              </a:rPr>
              <a:t>rate:</a:t>
            </a:r>
            <a:r>
              <a:rPr sz="1600" spc="-30" dirty="0">
                <a:latin typeface="Arial MT"/>
                <a:cs typeface="Arial MT"/>
              </a:rPr>
              <a:t> </a:t>
            </a:r>
            <a:r>
              <a:rPr sz="1600" spc="-10" dirty="0">
                <a:latin typeface="Arial MT"/>
                <a:cs typeface="Arial MT"/>
              </a:rPr>
              <a:t>37%</a:t>
            </a:r>
            <a:endParaRPr sz="1600">
              <a:latin typeface="Arial MT"/>
              <a:cs typeface="Arial MT"/>
            </a:endParaRPr>
          </a:p>
          <a:p>
            <a:pPr marL="458470" indent="-285115">
              <a:lnSpc>
                <a:spcPct val="100000"/>
              </a:lnSpc>
              <a:spcBef>
                <a:spcPts val="565"/>
              </a:spcBef>
              <a:buChar char="•"/>
              <a:tabLst>
                <a:tab pos="458470" algn="l"/>
                <a:tab pos="459105" algn="l"/>
              </a:tabLst>
            </a:pPr>
            <a:r>
              <a:rPr sz="1600" spc="-30" dirty="0">
                <a:latin typeface="Arial MT"/>
                <a:cs typeface="Arial MT"/>
              </a:rPr>
              <a:t>Conversion</a:t>
            </a:r>
            <a:r>
              <a:rPr sz="1600" spc="235" dirty="0">
                <a:latin typeface="Arial MT"/>
                <a:cs typeface="Arial MT"/>
              </a:rPr>
              <a:t> </a:t>
            </a:r>
            <a:r>
              <a:rPr sz="1600" spc="5" dirty="0">
                <a:latin typeface="Arial MT"/>
                <a:cs typeface="Arial MT"/>
              </a:rPr>
              <a:t>tax</a:t>
            </a:r>
            <a:r>
              <a:rPr sz="1600" spc="-65" dirty="0">
                <a:latin typeface="Arial MT"/>
                <a:cs typeface="Arial MT"/>
              </a:rPr>
              <a:t> </a:t>
            </a:r>
            <a:r>
              <a:rPr sz="1600" spc="5" dirty="0">
                <a:latin typeface="Arial MT"/>
                <a:cs typeface="Arial MT"/>
              </a:rPr>
              <a:t>rate:</a:t>
            </a:r>
            <a:r>
              <a:rPr sz="1600" spc="-25" dirty="0">
                <a:latin typeface="Arial MT"/>
                <a:cs typeface="Arial MT"/>
              </a:rPr>
              <a:t> </a:t>
            </a:r>
            <a:r>
              <a:rPr sz="1600" spc="-10" dirty="0">
                <a:latin typeface="Arial MT"/>
                <a:cs typeface="Arial MT"/>
              </a:rPr>
              <a:t>37%</a:t>
            </a:r>
            <a:endParaRPr sz="1600">
              <a:latin typeface="Arial MT"/>
              <a:cs typeface="Arial MT"/>
            </a:endParaRPr>
          </a:p>
          <a:p>
            <a:pPr marL="458470" indent="-285115">
              <a:lnSpc>
                <a:spcPct val="100000"/>
              </a:lnSpc>
              <a:spcBef>
                <a:spcPts val="640"/>
              </a:spcBef>
              <a:buChar char="•"/>
              <a:tabLst>
                <a:tab pos="458470" algn="l"/>
                <a:tab pos="459105" algn="l"/>
              </a:tabLst>
            </a:pPr>
            <a:r>
              <a:rPr sz="1600" spc="-20" dirty="0">
                <a:latin typeface="Arial MT"/>
                <a:cs typeface="Arial MT"/>
              </a:rPr>
              <a:t>Beneficiary</a:t>
            </a:r>
            <a:r>
              <a:rPr sz="1600" spc="90" dirty="0">
                <a:latin typeface="Arial MT"/>
                <a:cs typeface="Arial MT"/>
              </a:rPr>
              <a:t> </a:t>
            </a:r>
            <a:r>
              <a:rPr sz="1600" spc="5" dirty="0">
                <a:latin typeface="Arial MT"/>
                <a:cs typeface="Arial MT"/>
              </a:rPr>
              <a:t>tax</a:t>
            </a:r>
            <a:r>
              <a:rPr sz="1600" spc="15" dirty="0">
                <a:latin typeface="Arial MT"/>
                <a:cs typeface="Arial MT"/>
              </a:rPr>
              <a:t> </a:t>
            </a:r>
            <a:r>
              <a:rPr sz="1600" spc="5" dirty="0">
                <a:latin typeface="Arial MT"/>
                <a:cs typeface="Arial MT"/>
              </a:rPr>
              <a:t>rate:</a:t>
            </a:r>
            <a:r>
              <a:rPr sz="1600" spc="-105" dirty="0">
                <a:latin typeface="Arial MT"/>
                <a:cs typeface="Arial MT"/>
              </a:rPr>
              <a:t> </a:t>
            </a:r>
            <a:r>
              <a:rPr sz="1600" spc="-10" dirty="0">
                <a:latin typeface="Arial MT"/>
                <a:cs typeface="Arial MT"/>
              </a:rPr>
              <a:t>37%</a:t>
            </a:r>
            <a:endParaRPr sz="1600">
              <a:latin typeface="Arial MT"/>
              <a:cs typeface="Arial MT"/>
            </a:endParaRPr>
          </a:p>
          <a:p>
            <a:pPr marL="458470" indent="-285115">
              <a:lnSpc>
                <a:spcPct val="100000"/>
              </a:lnSpc>
              <a:spcBef>
                <a:spcPts val="565"/>
              </a:spcBef>
              <a:buChar char="•"/>
              <a:tabLst>
                <a:tab pos="458470" algn="l"/>
                <a:tab pos="459105" algn="l"/>
              </a:tabLst>
            </a:pPr>
            <a:r>
              <a:rPr sz="1600" dirty="0">
                <a:latin typeface="Arial MT"/>
                <a:cs typeface="Arial MT"/>
              </a:rPr>
              <a:t>Pre-tax</a:t>
            </a:r>
            <a:r>
              <a:rPr sz="1600" spc="-60" dirty="0">
                <a:latin typeface="Arial MT"/>
                <a:cs typeface="Arial MT"/>
              </a:rPr>
              <a:t> </a:t>
            </a:r>
            <a:r>
              <a:rPr sz="1600" spc="-20" dirty="0">
                <a:latin typeface="Arial MT"/>
                <a:cs typeface="Arial MT"/>
              </a:rPr>
              <a:t>return:</a:t>
            </a:r>
            <a:r>
              <a:rPr sz="1600" spc="130" dirty="0">
                <a:latin typeface="Arial MT"/>
                <a:cs typeface="Arial MT"/>
              </a:rPr>
              <a:t> </a:t>
            </a:r>
            <a:r>
              <a:rPr sz="1600" dirty="0">
                <a:latin typeface="Arial MT"/>
                <a:cs typeface="Arial MT"/>
              </a:rPr>
              <a:t>7.0%</a:t>
            </a:r>
            <a:endParaRPr sz="1600">
              <a:latin typeface="Arial MT"/>
              <a:cs typeface="Arial MT"/>
            </a:endParaRPr>
          </a:p>
          <a:p>
            <a:pPr marL="458470" indent="-285115">
              <a:lnSpc>
                <a:spcPct val="100000"/>
              </a:lnSpc>
              <a:spcBef>
                <a:spcPts val="645"/>
              </a:spcBef>
              <a:buChar char="•"/>
              <a:tabLst>
                <a:tab pos="458470" algn="l"/>
                <a:tab pos="459105" algn="l"/>
              </a:tabLst>
            </a:pPr>
            <a:r>
              <a:rPr sz="1600" spc="-30" dirty="0">
                <a:latin typeface="Arial MT"/>
                <a:cs typeface="Arial MT"/>
              </a:rPr>
              <a:t>A</a:t>
            </a:r>
            <a:r>
              <a:rPr sz="1600" spc="30" dirty="0">
                <a:latin typeface="Arial MT"/>
                <a:cs typeface="Arial MT"/>
              </a:rPr>
              <a:t>ft</a:t>
            </a:r>
            <a:r>
              <a:rPr sz="1600" spc="-15" dirty="0">
                <a:latin typeface="Arial MT"/>
                <a:cs typeface="Arial MT"/>
              </a:rPr>
              <a:t>e</a:t>
            </a:r>
            <a:r>
              <a:rPr sz="1600" spc="30" dirty="0">
                <a:latin typeface="Arial MT"/>
                <a:cs typeface="Arial MT"/>
              </a:rPr>
              <a:t>r</a:t>
            </a:r>
            <a:r>
              <a:rPr sz="1600" spc="25" dirty="0">
                <a:latin typeface="Arial MT"/>
                <a:cs typeface="Arial MT"/>
              </a:rPr>
              <a:t>-</a:t>
            </a:r>
            <a:r>
              <a:rPr sz="1600" spc="35" dirty="0">
                <a:latin typeface="Arial MT"/>
                <a:cs typeface="Arial MT"/>
              </a:rPr>
              <a:t>t</a:t>
            </a:r>
            <a:r>
              <a:rPr sz="1600" spc="-10" dirty="0">
                <a:latin typeface="Arial MT"/>
                <a:cs typeface="Arial MT"/>
              </a:rPr>
              <a:t>a</a:t>
            </a:r>
            <a:r>
              <a:rPr sz="1600" dirty="0">
                <a:latin typeface="Arial MT"/>
                <a:cs typeface="Arial MT"/>
              </a:rPr>
              <a:t>x</a:t>
            </a:r>
            <a:r>
              <a:rPr sz="1600" spc="-125" dirty="0">
                <a:latin typeface="Arial MT"/>
                <a:cs typeface="Arial MT"/>
              </a:rPr>
              <a:t> </a:t>
            </a:r>
            <a:r>
              <a:rPr sz="1600" spc="25" dirty="0">
                <a:latin typeface="Arial MT"/>
                <a:cs typeface="Arial MT"/>
              </a:rPr>
              <a:t>r</a:t>
            </a:r>
            <a:r>
              <a:rPr sz="1600" spc="-10" dirty="0">
                <a:latin typeface="Arial MT"/>
                <a:cs typeface="Arial MT"/>
              </a:rPr>
              <a:t>e</a:t>
            </a:r>
            <a:r>
              <a:rPr sz="1600" spc="35" dirty="0">
                <a:latin typeface="Arial MT"/>
                <a:cs typeface="Arial MT"/>
              </a:rPr>
              <a:t>t</a:t>
            </a:r>
            <a:r>
              <a:rPr sz="1600" spc="-90" dirty="0">
                <a:latin typeface="Arial MT"/>
                <a:cs typeface="Arial MT"/>
              </a:rPr>
              <a:t>u</a:t>
            </a:r>
            <a:r>
              <a:rPr sz="1600" spc="25" dirty="0">
                <a:latin typeface="Arial MT"/>
                <a:cs typeface="Arial MT"/>
              </a:rPr>
              <a:t>r</a:t>
            </a:r>
            <a:r>
              <a:rPr sz="1600" spc="-90" dirty="0">
                <a:latin typeface="Arial MT"/>
                <a:cs typeface="Arial MT"/>
              </a:rPr>
              <a:t>n</a:t>
            </a:r>
            <a:r>
              <a:rPr sz="1600" dirty="0">
                <a:latin typeface="Arial MT"/>
                <a:cs typeface="Arial MT"/>
              </a:rPr>
              <a:t>:</a:t>
            </a:r>
            <a:r>
              <a:rPr sz="1600" spc="150" dirty="0">
                <a:latin typeface="Arial MT"/>
                <a:cs typeface="Arial MT"/>
              </a:rPr>
              <a:t> </a:t>
            </a:r>
            <a:r>
              <a:rPr sz="1600" spc="-10" dirty="0">
                <a:latin typeface="Arial MT"/>
                <a:cs typeface="Arial MT"/>
              </a:rPr>
              <a:t>5</a:t>
            </a:r>
            <a:r>
              <a:rPr sz="1600" spc="35" dirty="0">
                <a:latin typeface="Arial MT"/>
                <a:cs typeface="Arial MT"/>
              </a:rPr>
              <a:t>.</a:t>
            </a:r>
            <a:r>
              <a:rPr sz="1600" spc="-10" dirty="0">
                <a:latin typeface="Arial MT"/>
                <a:cs typeface="Arial MT"/>
              </a:rPr>
              <a:t>5</a:t>
            </a:r>
            <a:r>
              <a:rPr sz="1600" dirty="0">
                <a:latin typeface="Arial MT"/>
                <a:cs typeface="Arial MT"/>
              </a:rPr>
              <a:t>%</a:t>
            </a:r>
            <a:endParaRPr sz="1600">
              <a:latin typeface="Arial MT"/>
              <a:cs typeface="Arial MT"/>
            </a:endParaRPr>
          </a:p>
          <a:p>
            <a:pPr marL="458470" indent="-285115">
              <a:lnSpc>
                <a:spcPct val="100000"/>
              </a:lnSpc>
              <a:spcBef>
                <a:spcPts val="560"/>
              </a:spcBef>
              <a:buChar char="•"/>
              <a:tabLst>
                <a:tab pos="458470" algn="l"/>
                <a:tab pos="459105" algn="l"/>
              </a:tabLst>
            </a:pPr>
            <a:r>
              <a:rPr sz="1600" spc="-20" dirty="0">
                <a:latin typeface="Arial MT"/>
                <a:cs typeface="Arial MT"/>
              </a:rPr>
              <a:t>Beneficiary</a:t>
            </a:r>
            <a:r>
              <a:rPr sz="1600" spc="100" dirty="0">
                <a:latin typeface="Arial MT"/>
                <a:cs typeface="Arial MT"/>
              </a:rPr>
              <a:t> </a:t>
            </a:r>
            <a:r>
              <a:rPr sz="1600" spc="-35" dirty="0">
                <a:latin typeface="Arial MT"/>
                <a:cs typeface="Arial MT"/>
              </a:rPr>
              <a:t>spending:</a:t>
            </a:r>
            <a:r>
              <a:rPr sz="1600" spc="295" dirty="0">
                <a:latin typeface="Arial MT"/>
                <a:cs typeface="Arial MT"/>
              </a:rPr>
              <a:t> </a:t>
            </a:r>
            <a:r>
              <a:rPr sz="1600" spc="-10" dirty="0">
                <a:latin typeface="Arial MT"/>
                <a:cs typeface="Arial MT"/>
              </a:rPr>
              <a:t>0%</a:t>
            </a:r>
            <a:endParaRPr sz="1600">
              <a:latin typeface="Arial MT"/>
              <a:cs typeface="Arial MT"/>
            </a:endParaRPr>
          </a:p>
        </p:txBody>
      </p:sp>
      <p:pic>
        <p:nvPicPr>
          <p:cNvPr id="6" name="object 6"/>
          <p:cNvPicPr/>
          <p:nvPr/>
        </p:nvPicPr>
        <p:blipFill>
          <a:blip r:embed="rId2" cstate="print"/>
          <a:stretch>
            <a:fillRect/>
          </a:stretch>
        </p:blipFill>
        <p:spPr>
          <a:xfrm>
            <a:off x="4704079" y="1351280"/>
            <a:ext cx="4785360" cy="5669280"/>
          </a:xfrm>
          <a:prstGeom prst="rect">
            <a:avLst/>
          </a:prstGeom>
        </p:spPr>
      </p:pic>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20</a:t>
            </a:fld>
            <a:endParaRPr spc="-5"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242" y="616267"/>
            <a:ext cx="245110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Segoe UI Symbol"/>
                <a:cs typeface="Segoe UI Symbol"/>
              </a:rPr>
              <a:t>☑</a:t>
            </a:r>
            <a:r>
              <a:rPr sz="2000" spc="-60" dirty="0">
                <a:latin typeface="Segoe UI Symbol"/>
                <a:cs typeface="Segoe UI Symbol"/>
              </a:rPr>
              <a:t> </a:t>
            </a:r>
            <a:r>
              <a:rPr sz="2000" b="1" spc="-5" dirty="0">
                <a:latin typeface="Arial"/>
                <a:cs typeface="Arial"/>
              </a:rPr>
              <a:t>Spend</a:t>
            </a:r>
            <a:r>
              <a:rPr sz="2000" b="1" spc="25" dirty="0">
                <a:latin typeface="Arial"/>
                <a:cs typeface="Arial"/>
              </a:rPr>
              <a:t> </a:t>
            </a:r>
            <a:r>
              <a:rPr sz="2000" b="1" dirty="0">
                <a:latin typeface="Arial"/>
                <a:cs typeface="Arial"/>
              </a:rPr>
              <a:t>IRA</a:t>
            </a:r>
            <a:r>
              <a:rPr sz="2000" b="1" spc="-114" dirty="0">
                <a:latin typeface="Arial"/>
                <a:cs typeface="Arial"/>
              </a:rPr>
              <a:t> </a:t>
            </a:r>
            <a:r>
              <a:rPr sz="2000" b="1" spc="-5" dirty="0">
                <a:latin typeface="Arial"/>
                <a:cs typeface="Arial"/>
              </a:rPr>
              <a:t>assets</a:t>
            </a:r>
            <a:endParaRPr sz="2000">
              <a:latin typeface="Arial"/>
              <a:cs typeface="Arial"/>
            </a:endParaRPr>
          </a:p>
        </p:txBody>
      </p:sp>
      <p:sp>
        <p:nvSpPr>
          <p:cNvPr id="3" name="object 3"/>
          <p:cNvSpPr txBox="1"/>
          <p:nvPr/>
        </p:nvSpPr>
        <p:spPr>
          <a:xfrm>
            <a:off x="289242" y="1080452"/>
            <a:ext cx="3034030" cy="281940"/>
          </a:xfrm>
          <a:prstGeom prst="rect">
            <a:avLst/>
          </a:prstGeom>
        </p:spPr>
        <p:txBody>
          <a:bodyPr vert="horz" wrap="square" lIns="0" tIns="16510" rIns="0" bIns="0" rtlCol="0">
            <a:spAutoFit/>
          </a:bodyPr>
          <a:lstStyle/>
          <a:p>
            <a:pPr marL="12700">
              <a:lnSpc>
                <a:spcPct val="100000"/>
              </a:lnSpc>
              <a:spcBef>
                <a:spcPts val="130"/>
              </a:spcBef>
            </a:pPr>
            <a:r>
              <a:rPr sz="1650" dirty="0">
                <a:solidFill>
                  <a:srgbClr val="52555A"/>
                </a:solidFill>
                <a:latin typeface="Arial MT"/>
                <a:cs typeface="Arial MT"/>
              </a:rPr>
              <a:t>Reducing</a:t>
            </a:r>
            <a:r>
              <a:rPr sz="1650" spc="175" dirty="0">
                <a:solidFill>
                  <a:srgbClr val="52555A"/>
                </a:solidFill>
                <a:latin typeface="Arial MT"/>
                <a:cs typeface="Arial MT"/>
              </a:rPr>
              <a:t> </a:t>
            </a:r>
            <a:r>
              <a:rPr sz="1650" spc="15" dirty="0">
                <a:solidFill>
                  <a:srgbClr val="52555A"/>
                </a:solidFill>
                <a:latin typeface="Arial MT"/>
                <a:cs typeface="Arial MT"/>
              </a:rPr>
              <a:t>taxes</a:t>
            </a:r>
            <a:r>
              <a:rPr sz="1650" spc="35" dirty="0">
                <a:solidFill>
                  <a:srgbClr val="52555A"/>
                </a:solidFill>
                <a:latin typeface="Arial MT"/>
                <a:cs typeface="Arial MT"/>
              </a:rPr>
              <a:t> </a:t>
            </a:r>
            <a:r>
              <a:rPr sz="1650" spc="15" dirty="0">
                <a:solidFill>
                  <a:srgbClr val="52555A"/>
                </a:solidFill>
                <a:latin typeface="Arial MT"/>
                <a:cs typeface="Arial MT"/>
              </a:rPr>
              <a:t>to</a:t>
            </a:r>
            <a:r>
              <a:rPr sz="1650" spc="20" dirty="0">
                <a:solidFill>
                  <a:srgbClr val="52555A"/>
                </a:solidFill>
                <a:latin typeface="Arial MT"/>
                <a:cs typeface="Arial MT"/>
              </a:rPr>
              <a:t> beneficiaries</a:t>
            </a:r>
            <a:endParaRPr sz="1650">
              <a:latin typeface="Arial MT"/>
              <a:cs typeface="Arial MT"/>
            </a:endParaRPr>
          </a:p>
        </p:txBody>
      </p:sp>
      <p:sp>
        <p:nvSpPr>
          <p:cNvPr id="4" name="object 4"/>
          <p:cNvSpPr txBox="1"/>
          <p:nvPr/>
        </p:nvSpPr>
        <p:spPr>
          <a:xfrm>
            <a:off x="289242" y="6673215"/>
            <a:ext cx="5100955" cy="361315"/>
          </a:xfrm>
          <a:prstGeom prst="rect">
            <a:avLst/>
          </a:prstGeom>
        </p:spPr>
        <p:txBody>
          <a:bodyPr vert="horz" wrap="square" lIns="0" tIns="12700" rIns="0" bIns="0" rtlCol="0">
            <a:spAutoFit/>
          </a:bodyPr>
          <a:lstStyle/>
          <a:p>
            <a:pPr marL="12700">
              <a:lnSpc>
                <a:spcPts val="880"/>
              </a:lnSpc>
              <a:spcBef>
                <a:spcPts val="100"/>
              </a:spcBef>
            </a:pPr>
            <a:r>
              <a:rPr sz="800" spc="-135" dirty="0">
                <a:latin typeface="Arial MT"/>
                <a:cs typeface="Arial MT"/>
              </a:rPr>
              <a:t>S</a:t>
            </a:r>
            <a:r>
              <a:rPr sz="800" spc="-50" dirty="0">
                <a:latin typeface="Arial MT"/>
                <a:cs typeface="Arial MT"/>
              </a:rPr>
              <a:t>ou</a:t>
            </a:r>
            <a:r>
              <a:rPr sz="800" spc="-30" dirty="0">
                <a:latin typeface="Arial MT"/>
                <a:cs typeface="Arial MT"/>
              </a:rPr>
              <a:t>r</a:t>
            </a:r>
            <a:r>
              <a:rPr sz="800" spc="-85" dirty="0">
                <a:latin typeface="Arial MT"/>
                <a:cs typeface="Arial MT"/>
              </a:rPr>
              <a:t>c</a:t>
            </a:r>
            <a:r>
              <a:rPr sz="800" spc="-50" dirty="0">
                <a:latin typeface="Arial MT"/>
                <a:cs typeface="Arial MT"/>
              </a:rPr>
              <a:t>e</a:t>
            </a:r>
            <a:r>
              <a:rPr sz="800" spc="-40" dirty="0">
                <a:latin typeface="Arial MT"/>
                <a:cs typeface="Arial MT"/>
              </a:rPr>
              <a:t>:</a:t>
            </a:r>
            <a:r>
              <a:rPr sz="800" spc="-90" dirty="0">
                <a:latin typeface="Arial MT"/>
                <a:cs typeface="Arial MT"/>
              </a:rPr>
              <a:t> </a:t>
            </a:r>
            <a:r>
              <a:rPr sz="800" spc="-135" dirty="0">
                <a:latin typeface="Arial MT"/>
                <a:cs typeface="Arial MT"/>
              </a:rPr>
              <a:t>P</a:t>
            </a:r>
            <a:r>
              <a:rPr sz="800" spc="-65" dirty="0">
                <a:latin typeface="Arial MT"/>
                <a:cs typeface="Arial MT"/>
              </a:rPr>
              <a:t>I</a:t>
            </a:r>
            <a:r>
              <a:rPr sz="800" spc="-190" dirty="0">
                <a:latin typeface="Arial MT"/>
                <a:cs typeface="Arial MT"/>
              </a:rPr>
              <a:t>M</a:t>
            </a:r>
            <a:r>
              <a:rPr sz="800" spc="-105" dirty="0">
                <a:latin typeface="Arial MT"/>
                <a:cs typeface="Arial MT"/>
              </a:rPr>
              <a:t>C</a:t>
            </a:r>
            <a:r>
              <a:rPr sz="800" spc="-114" dirty="0">
                <a:latin typeface="Arial MT"/>
                <a:cs typeface="Arial MT"/>
              </a:rPr>
              <a:t>O</a:t>
            </a:r>
            <a:endParaRPr sz="800">
              <a:latin typeface="Arial MT"/>
              <a:cs typeface="Arial MT"/>
            </a:endParaRPr>
          </a:p>
          <a:p>
            <a:pPr marL="12700">
              <a:lnSpc>
                <a:spcPts val="840"/>
              </a:lnSpc>
            </a:pPr>
            <a:r>
              <a:rPr sz="800" b="1" spc="-80" dirty="0">
                <a:latin typeface="Arial"/>
                <a:cs typeface="Arial"/>
              </a:rPr>
              <a:t>For </a:t>
            </a:r>
            <a:r>
              <a:rPr sz="800" b="1" spc="-60" dirty="0">
                <a:latin typeface="Arial"/>
                <a:cs typeface="Arial"/>
              </a:rPr>
              <a:t>ill</a:t>
            </a:r>
            <a:r>
              <a:rPr sz="800" b="1" spc="-90" dirty="0">
                <a:latin typeface="Arial"/>
                <a:cs typeface="Arial"/>
              </a:rPr>
              <a:t>u</a:t>
            </a:r>
            <a:r>
              <a:rPr sz="800" b="1" spc="-50" dirty="0">
                <a:latin typeface="Arial"/>
                <a:cs typeface="Arial"/>
              </a:rPr>
              <a:t>s</a:t>
            </a:r>
            <a:r>
              <a:rPr sz="800" b="1" spc="-30" dirty="0">
                <a:latin typeface="Arial"/>
                <a:cs typeface="Arial"/>
              </a:rPr>
              <a:t>t</a:t>
            </a:r>
            <a:r>
              <a:rPr sz="800" b="1" spc="5" dirty="0">
                <a:latin typeface="Arial"/>
                <a:cs typeface="Arial"/>
              </a:rPr>
              <a:t>r</a:t>
            </a:r>
            <a:r>
              <a:rPr sz="800" b="1" spc="-50" dirty="0">
                <a:latin typeface="Arial"/>
                <a:cs typeface="Arial"/>
              </a:rPr>
              <a:t>a</a:t>
            </a:r>
            <a:r>
              <a:rPr sz="800" b="1" spc="-30" dirty="0">
                <a:latin typeface="Arial"/>
                <a:cs typeface="Arial"/>
              </a:rPr>
              <a:t>t</a:t>
            </a:r>
            <a:r>
              <a:rPr sz="800" b="1" spc="-60" dirty="0">
                <a:latin typeface="Arial"/>
                <a:cs typeface="Arial"/>
              </a:rPr>
              <a:t>i</a:t>
            </a:r>
            <a:r>
              <a:rPr sz="800" b="1" spc="-50" dirty="0">
                <a:latin typeface="Arial"/>
                <a:cs typeface="Arial"/>
              </a:rPr>
              <a:t>v</a:t>
            </a:r>
            <a:r>
              <a:rPr sz="800" b="1" spc="-85" dirty="0">
                <a:latin typeface="Arial"/>
                <a:cs typeface="Arial"/>
              </a:rPr>
              <a:t>e</a:t>
            </a:r>
            <a:r>
              <a:rPr sz="800" b="1" spc="-25" dirty="0">
                <a:latin typeface="Arial"/>
                <a:cs typeface="Arial"/>
              </a:rPr>
              <a:t> </a:t>
            </a:r>
            <a:r>
              <a:rPr sz="800" b="1" spc="-90" dirty="0">
                <a:latin typeface="Arial"/>
                <a:cs typeface="Arial"/>
              </a:rPr>
              <a:t>pu</a:t>
            </a:r>
            <a:r>
              <a:rPr sz="800" b="1" spc="5" dirty="0">
                <a:latin typeface="Arial"/>
                <a:cs typeface="Arial"/>
              </a:rPr>
              <a:t>r</a:t>
            </a:r>
            <a:r>
              <a:rPr sz="800" b="1" spc="-90" dirty="0">
                <a:latin typeface="Arial"/>
                <a:cs typeface="Arial"/>
              </a:rPr>
              <a:t>po</a:t>
            </a:r>
            <a:r>
              <a:rPr sz="800" b="1" spc="-130" dirty="0">
                <a:latin typeface="Arial"/>
                <a:cs typeface="Arial"/>
              </a:rPr>
              <a:t>s</a:t>
            </a:r>
            <a:r>
              <a:rPr sz="800" b="1" spc="-50" dirty="0">
                <a:latin typeface="Arial"/>
                <a:cs typeface="Arial"/>
              </a:rPr>
              <a:t>e</a:t>
            </a:r>
            <a:r>
              <a:rPr sz="800" b="1" spc="-85" dirty="0">
                <a:latin typeface="Arial"/>
                <a:cs typeface="Arial"/>
              </a:rPr>
              <a:t>s</a:t>
            </a:r>
            <a:r>
              <a:rPr sz="800" b="1" spc="-105" dirty="0">
                <a:latin typeface="Arial"/>
                <a:cs typeface="Arial"/>
              </a:rPr>
              <a:t> </a:t>
            </a:r>
            <a:r>
              <a:rPr sz="800" b="1" spc="-90" dirty="0">
                <a:latin typeface="Arial"/>
                <a:cs typeface="Arial"/>
              </a:rPr>
              <a:t>on</a:t>
            </a:r>
            <a:r>
              <a:rPr sz="800" b="1" spc="-60" dirty="0">
                <a:latin typeface="Arial"/>
                <a:cs typeface="Arial"/>
              </a:rPr>
              <a:t>l</a:t>
            </a:r>
            <a:r>
              <a:rPr sz="800" b="1" spc="-50" dirty="0">
                <a:latin typeface="Arial"/>
                <a:cs typeface="Arial"/>
              </a:rPr>
              <a:t>y</a:t>
            </a:r>
            <a:r>
              <a:rPr sz="800" b="1" spc="-40" dirty="0">
                <a:latin typeface="Arial"/>
                <a:cs typeface="Arial"/>
              </a:rPr>
              <a:t>.</a:t>
            </a:r>
            <a:endParaRPr sz="800">
              <a:latin typeface="Arial"/>
              <a:cs typeface="Arial"/>
            </a:endParaRPr>
          </a:p>
          <a:p>
            <a:pPr marL="12700">
              <a:lnSpc>
                <a:spcPts val="919"/>
              </a:lnSpc>
            </a:pPr>
            <a:r>
              <a:rPr sz="800" spc="-125" dirty="0">
                <a:latin typeface="Arial MT"/>
                <a:cs typeface="Arial MT"/>
              </a:rPr>
              <a:t>PIMCO</a:t>
            </a:r>
            <a:r>
              <a:rPr sz="800" spc="-15" dirty="0">
                <a:latin typeface="Arial MT"/>
                <a:cs typeface="Arial MT"/>
              </a:rPr>
              <a:t> </a:t>
            </a:r>
            <a:r>
              <a:rPr sz="800" spc="-60" dirty="0">
                <a:latin typeface="Arial MT"/>
                <a:cs typeface="Arial MT"/>
              </a:rPr>
              <a:t>does</a:t>
            </a:r>
            <a:r>
              <a:rPr sz="800" spc="-70" dirty="0">
                <a:latin typeface="Arial MT"/>
                <a:cs typeface="Arial MT"/>
              </a:rPr>
              <a:t> </a:t>
            </a:r>
            <a:r>
              <a:rPr sz="800" spc="-50" dirty="0">
                <a:latin typeface="Arial MT"/>
                <a:cs typeface="Arial MT"/>
              </a:rPr>
              <a:t>not</a:t>
            </a:r>
            <a:r>
              <a:rPr sz="800" spc="-80" dirty="0">
                <a:latin typeface="Arial MT"/>
                <a:cs typeface="Arial MT"/>
              </a:rPr>
              <a:t> </a:t>
            </a:r>
            <a:r>
              <a:rPr sz="800" spc="-55" dirty="0">
                <a:latin typeface="Arial MT"/>
                <a:cs typeface="Arial MT"/>
              </a:rPr>
              <a:t>provide</a:t>
            </a:r>
            <a:r>
              <a:rPr sz="800" spc="-20" dirty="0">
                <a:latin typeface="Arial MT"/>
                <a:cs typeface="Arial MT"/>
              </a:rPr>
              <a:t> </a:t>
            </a:r>
            <a:r>
              <a:rPr sz="800" spc="-60" dirty="0">
                <a:latin typeface="Arial MT"/>
                <a:cs typeface="Arial MT"/>
              </a:rPr>
              <a:t>legal</a:t>
            </a:r>
            <a:r>
              <a:rPr sz="800" spc="-40" dirty="0">
                <a:latin typeface="Arial MT"/>
                <a:cs typeface="Arial MT"/>
              </a:rPr>
              <a:t> </a:t>
            </a:r>
            <a:r>
              <a:rPr sz="800" spc="-90" dirty="0">
                <a:latin typeface="Arial MT"/>
                <a:cs typeface="Arial MT"/>
              </a:rPr>
              <a:t>or</a:t>
            </a:r>
            <a:r>
              <a:rPr sz="800" spc="-35" dirty="0">
                <a:latin typeface="Arial MT"/>
                <a:cs typeface="Arial MT"/>
              </a:rPr>
              <a:t> </a:t>
            </a:r>
            <a:r>
              <a:rPr sz="800" spc="-65" dirty="0">
                <a:latin typeface="Arial MT"/>
                <a:cs typeface="Arial MT"/>
              </a:rPr>
              <a:t>tax</a:t>
            </a:r>
            <a:r>
              <a:rPr sz="800" spc="-70" dirty="0">
                <a:latin typeface="Arial MT"/>
                <a:cs typeface="Arial MT"/>
              </a:rPr>
              <a:t> </a:t>
            </a:r>
            <a:r>
              <a:rPr sz="800" spc="-65" dirty="0">
                <a:latin typeface="Arial MT"/>
                <a:cs typeface="Arial MT"/>
              </a:rPr>
              <a:t>advice.</a:t>
            </a:r>
            <a:r>
              <a:rPr sz="800" spc="-80" dirty="0">
                <a:latin typeface="Arial MT"/>
                <a:cs typeface="Arial MT"/>
              </a:rPr>
              <a:t> </a:t>
            </a:r>
            <a:r>
              <a:rPr sz="800" spc="-70" dirty="0">
                <a:latin typeface="Arial MT"/>
                <a:cs typeface="Arial MT"/>
              </a:rPr>
              <a:t>Please</a:t>
            </a:r>
            <a:r>
              <a:rPr sz="800" spc="-20" dirty="0">
                <a:latin typeface="Arial MT"/>
                <a:cs typeface="Arial MT"/>
              </a:rPr>
              <a:t> </a:t>
            </a:r>
            <a:r>
              <a:rPr sz="800" spc="-65" dirty="0">
                <a:latin typeface="Arial MT"/>
                <a:cs typeface="Arial MT"/>
              </a:rPr>
              <a:t>consult</a:t>
            </a:r>
            <a:r>
              <a:rPr sz="800" spc="-75" dirty="0">
                <a:latin typeface="Arial MT"/>
                <a:cs typeface="Arial MT"/>
              </a:rPr>
              <a:t> </a:t>
            </a:r>
            <a:r>
              <a:rPr sz="800" spc="-60" dirty="0">
                <a:latin typeface="Arial MT"/>
                <a:cs typeface="Arial MT"/>
              </a:rPr>
              <a:t>your</a:t>
            </a:r>
            <a:r>
              <a:rPr sz="800" spc="-120" dirty="0">
                <a:latin typeface="Arial MT"/>
                <a:cs typeface="Arial MT"/>
              </a:rPr>
              <a:t> </a:t>
            </a:r>
            <a:r>
              <a:rPr sz="800" spc="-65" dirty="0">
                <a:latin typeface="Arial MT"/>
                <a:cs typeface="Arial MT"/>
              </a:rPr>
              <a:t>tax</a:t>
            </a:r>
            <a:r>
              <a:rPr sz="800" spc="15" dirty="0">
                <a:latin typeface="Arial MT"/>
                <a:cs typeface="Arial MT"/>
              </a:rPr>
              <a:t> </a:t>
            </a:r>
            <a:r>
              <a:rPr sz="800" spc="-80" dirty="0">
                <a:latin typeface="Arial MT"/>
                <a:cs typeface="Arial MT"/>
              </a:rPr>
              <a:t>and/or</a:t>
            </a:r>
            <a:r>
              <a:rPr sz="800" spc="-35" dirty="0">
                <a:latin typeface="Arial MT"/>
                <a:cs typeface="Arial MT"/>
              </a:rPr>
              <a:t> </a:t>
            </a:r>
            <a:r>
              <a:rPr sz="800" spc="-60" dirty="0">
                <a:latin typeface="Arial MT"/>
                <a:cs typeface="Arial MT"/>
              </a:rPr>
              <a:t>legal</a:t>
            </a:r>
            <a:r>
              <a:rPr sz="800" spc="-45" dirty="0">
                <a:latin typeface="Arial MT"/>
                <a:cs typeface="Arial MT"/>
              </a:rPr>
              <a:t> </a:t>
            </a:r>
            <a:r>
              <a:rPr sz="800" spc="-80" dirty="0">
                <a:latin typeface="Arial MT"/>
                <a:cs typeface="Arial MT"/>
              </a:rPr>
              <a:t>counsel</a:t>
            </a:r>
            <a:r>
              <a:rPr sz="800" spc="-40" dirty="0">
                <a:latin typeface="Arial MT"/>
                <a:cs typeface="Arial MT"/>
              </a:rPr>
              <a:t> </a:t>
            </a:r>
            <a:r>
              <a:rPr sz="800" spc="-55" dirty="0">
                <a:latin typeface="Arial MT"/>
                <a:cs typeface="Arial MT"/>
              </a:rPr>
              <a:t>for</a:t>
            </a:r>
            <a:r>
              <a:rPr sz="800" spc="-35" dirty="0">
                <a:latin typeface="Arial MT"/>
                <a:cs typeface="Arial MT"/>
              </a:rPr>
              <a:t> </a:t>
            </a:r>
            <a:r>
              <a:rPr sz="800" spc="-60" dirty="0">
                <a:latin typeface="Arial MT"/>
                <a:cs typeface="Arial MT"/>
              </a:rPr>
              <a:t>specific</a:t>
            </a:r>
            <a:r>
              <a:rPr sz="800" spc="-70" dirty="0">
                <a:latin typeface="Arial MT"/>
                <a:cs typeface="Arial MT"/>
              </a:rPr>
              <a:t> </a:t>
            </a:r>
            <a:r>
              <a:rPr sz="800" spc="-65" dirty="0">
                <a:latin typeface="Arial MT"/>
                <a:cs typeface="Arial MT"/>
              </a:rPr>
              <a:t>tax </a:t>
            </a:r>
            <a:r>
              <a:rPr sz="800" spc="-50" dirty="0">
                <a:latin typeface="Arial MT"/>
                <a:cs typeface="Arial MT"/>
              </a:rPr>
              <a:t>or</a:t>
            </a:r>
            <a:r>
              <a:rPr sz="800" spc="-40" dirty="0">
                <a:latin typeface="Arial MT"/>
                <a:cs typeface="Arial MT"/>
              </a:rPr>
              <a:t> </a:t>
            </a:r>
            <a:r>
              <a:rPr sz="800" spc="-75" dirty="0">
                <a:latin typeface="Arial MT"/>
                <a:cs typeface="Arial MT"/>
              </a:rPr>
              <a:t>legal</a:t>
            </a:r>
            <a:r>
              <a:rPr sz="800" spc="-40" dirty="0">
                <a:latin typeface="Arial MT"/>
                <a:cs typeface="Arial MT"/>
              </a:rPr>
              <a:t> </a:t>
            </a:r>
            <a:r>
              <a:rPr sz="800" spc="-65" dirty="0">
                <a:latin typeface="Arial MT"/>
                <a:cs typeface="Arial MT"/>
              </a:rPr>
              <a:t>questions</a:t>
            </a:r>
            <a:r>
              <a:rPr sz="800" spc="20" dirty="0">
                <a:latin typeface="Arial MT"/>
                <a:cs typeface="Arial MT"/>
              </a:rPr>
              <a:t> </a:t>
            </a:r>
            <a:r>
              <a:rPr sz="800" spc="-85" dirty="0">
                <a:latin typeface="Arial MT"/>
                <a:cs typeface="Arial MT"/>
              </a:rPr>
              <a:t>and</a:t>
            </a:r>
            <a:r>
              <a:rPr sz="800" spc="-20" dirty="0">
                <a:latin typeface="Arial MT"/>
                <a:cs typeface="Arial MT"/>
              </a:rPr>
              <a:t> </a:t>
            </a:r>
            <a:r>
              <a:rPr sz="800" spc="-80" dirty="0">
                <a:latin typeface="Arial MT"/>
                <a:cs typeface="Arial MT"/>
              </a:rPr>
              <a:t>concerns</a:t>
            </a:r>
            <a:endParaRPr sz="800">
              <a:latin typeface="Arial MT"/>
              <a:cs typeface="Arial MT"/>
            </a:endParaRPr>
          </a:p>
        </p:txBody>
      </p:sp>
      <p:sp>
        <p:nvSpPr>
          <p:cNvPr id="5" name="object 5"/>
          <p:cNvSpPr txBox="1"/>
          <p:nvPr/>
        </p:nvSpPr>
        <p:spPr>
          <a:xfrm>
            <a:off x="254000" y="1625600"/>
            <a:ext cx="9458960" cy="2357120"/>
          </a:xfrm>
          <a:prstGeom prst="rect">
            <a:avLst/>
          </a:prstGeom>
          <a:solidFill>
            <a:srgbClr val="F1F1F1"/>
          </a:solidFill>
        </p:spPr>
        <p:txBody>
          <a:bodyPr vert="horz" wrap="square" lIns="0" tIns="83820" rIns="0" bIns="0" rtlCol="0">
            <a:spAutoFit/>
          </a:bodyPr>
          <a:lstStyle/>
          <a:p>
            <a:pPr marL="278130" indent="-183515">
              <a:lnSpc>
                <a:spcPct val="100000"/>
              </a:lnSpc>
              <a:spcBef>
                <a:spcPts val="660"/>
              </a:spcBef>
              <a:buChar char="•"/>
              <a:tabLst>
                <a:tab pos="278765" algn="l"/>
              </a:tabLst>
            </a:pPr>
            <a:r>
              <a:rPr sz="1600" spc="-5" dirty="0">
                <a:latin typeface="Arial MT"/>
                <a:cs typeface="Arial MT"/>
              </a:rPr>
              <a:t>IRA</a:t>
            </a:r>
            <a:r>
              <a:rPr sz="1600" spc="-70" dirty="0">
                <a:latin typeface="Arial MT"/>
                <a:cs typeface="Arial MT"/>
              </a:rPr>
              <a:t> </a:t>
            </a:r>
            <a:r>
              <a:rPr sz="1600" spc="-20" dirty="0">
                <a:latin typeface="Arial MT"/>
                <a:cs typeface="Arial MT"/>
              </a:rPr>
              <a:t>taxed</a:t>
            </a:r>
            <a:r>
              <a:rPr sz="1600" spc="25" dirty="0">
                <a:latin typeface="Arial MT"/>
                <a:cs typeface="Arial MT"/>
              </a:rPr>
              <a:t> </a:t>
            </a:r>
            <a:r>
              <a:rPr sz="1600" spc="-10" dirty="0">
                <a:latin typeface="Arial MT"/>
                <a:cs typeface="Arial MT"/>
              </a:rPr>
              <a:t>at</a:t>
            </a:r>
            <a:r>
              <a:rPr sz="1600" spc="75" dirty="0">
                <a:latin typeface="Arial MT"/>
                <a:cs typeface="Arial MT"/>
              </a:rPr>
              <a:t> </a:t>
            </a:r>
            <a:r>
              <a:rPr sz="1600" spc="-35" dirty="0">
                <a:latin typeface="Arial MT"/>
                <a:cs typeface="Arial MT"/>
              </a:rPr>
              <a:t>account</a:t>
            </a:r>
            <a:r>
              <a:rPr sz="1600" spc="150" dirty="0">
                <a:latin typeface="Arial MT"/>
                <a:cs typeface="Arial MT"/>
              </a:rPr>
              <a:t> </a:t>
            </a:r>
            <a:r>
              <a:rPr sz="1600" spc="-5" dirty="0">
                <a:latin typeface="Arial MT"/>
                <a:cs typeface="Arial MT"/>
              </a:rPr>
              <a:t>owner’s</a:t>
            </a:r>
            <a:r>
              <a:rPr sz="1600" spc="40" dirty="0">
                <a:latin typeface="Arial MT"/>
                <a:cs typeface="Arial MT"/>
              </a:rPr>
              <a:t> </a:t>
            </a:r>
            <a:r>
              <a:rPr sz="1600" spc="5" dirty="0">
                <a:latin typeface="Arial MT"/>
                <a:cs typeface="Arial MT"/>
              </a:rPr>
              <a:t>tax</a:t>
            </a:r>
            <a:r>
              <a:rPr sz="1600" spc="-45" dirty="0">
                <a:latin typeface="Arial MT"/>
                <a:cs typeface="Arial MT"/>
              </a:rPr>
              <a:t> </a:t>
            </a:r>
            <a:r>
              <a:rPr sz="1600" spc="5" dirty="0">
                <a:latin typeface="Arial MT"/>
                <a:cs typeface="Arial MT"/>
              </a:rPr>
              <a:t>rate</a:t>
            </a:r>
            <a:r>
              <a:rPr sz="1600" spc="25" dirty="0">
                <a:latin typeface="Arial MT"/>
                <a:cs typeface="Arial MT"/>
              </a:rPr>
              <a:t> </a:t>
            </a:r>
            <a:r>
              <a:rPr sz="1600" spc="-20" dirty="0">
                <a:latin typeface="Arial MT"/>
                <a:cs typeface="Arial MT"/>
              </a:rPr>
              <a:t>when</a:t>
            </a:r>
            <a:r>
              <a:rPr sz="1600" spc="30" dirty="0">
                <a:latin typeface="Arial MT"/>
                <a:cs typeface="Arial MT"/>
              </a:rPr>
              <a:t> </a:t>
            </a:r>
            <a:r>
              <a:rPr sz="1600" spc="-15" dirty="0">
                <a:latin typeface="Arial MT"/>
                <a:cs typeface="Arial MT"/>
              </a:rPr>
              <a:t>distributed</a:t>
            </a:r>
            <a:endParaRPr sz="1600">
              <a:latin typeface="Arial MT"/>
              <a:cs typeface="Arial MT"/>
            </a:endParaRPr>
          </a:p>
          <a:p>
            <a:pPr marL="278130" indent="-183515">
              <a:lnSpc>
                <a:spcPct val="100000"/>
              </a:lnSpc>
              <a:spcBef>
                <a:spcPts val="640"/>
              </a:spcBef>
              <a:buChar char="•"/>
              <a:tabLst>
                <a:tab pos="278765" algn="l"/>
              </a:tabLst>
            </a:pPr>
            <a:r>
              <a:rPr sz="1600" spc="-40" dirty="0">
                <a:latin typeface="Arial MT"/>
                <a:cs typeface="Arial MT"/>
              </a:rPr>
              <a:t>Rules</a:t>
            </a:r>
            <a:r>
              <a:rPr sz="1600" spc="200" dirty="0">
                <a:latin typeface="Arial MT"/>
                <a:cs typeface="Arial MT"/>
              </a:rPr>
              <a:t> </a:t>
            </a:r>
            <a:r>
              <a:rPr sz="1600" spc="5" dirty="0">
                <a:latin typeface="Arial MT"/>
                <a:cs typeface="Arial MT"/>
              </a:rPr>
              <a:t>for</a:t>
            </a:r>
            <a:r>
              <a:rPr sz="1600" spc="-20" dirty="0">
                <a:latin typeface="Arial MT"/>
                <a:cs typeface="Arial MT"/>
              </a:rPr>
              <a:t> </a:t>
            </a:r>
            <a:r>
              <a:rPr sz="1600" spc="-30" dirty="0">
                <a:latin typeface="Arial MT"/>
                <a:cs typeface="Arial MT"/>
              </a:rPr>
              <a:t>non-spousal</a:t>
            </a:r>
            <a:r>
              <a:rPr sz="1600" spc="245" dirty="0">
                <a:latin typeface="Arial MT"/>
                <a:cs typeface="Arial MT"/>
              </a:rPr>
              <a:t> </a:t>
            </a:r>
            <a:r>
              <a:rPr sz="1600" spc="-20" dirty="0">
                <a:latin typeface="Arial MT"/>
                <a:cs typeface="Arial MT"/>
              </a:rPr>
              <a:t>beneficiary</a:t>
            </a:r>
            <a:r>
              <a:rPr sz="1600" spc="114" dirty="0">
                <a:latin typeface="Arial MT"/>
                <a:cs typeface="Arial MT"/>
              </a:rPr>
              <a:t> </a:t>
            </a:r>
            <a:r>
              <a:rPr sz="1600" spc="-20" dirty="0">
                <a:latin typeface="Arial MT"/>
                <a:cs typeface="Arial MT"/>
              </a:rPr>
              <a:t>distributions:</a:t>
            </a:r>
            <a:r>
              <a:rPr sz="1600" spc="265" dirty="0">
                <a:latin typeface="Arial MT"/>
                <a:cs typeface="Arial MT"/>
              </a:rPr>
              <a:t> </a:t>
            </a:r>
            <a:r>
              <a:rPr sz="1600" spc="-5" dirty="0">
                <a:latin typeface="Arial MT"/>
                <a:cs typeface="Arial MT"/>
              </a:rPr>
              <a:t>10-year</a:t>
            </a:r>
            <a:r>
              <a:rPr sz="1600" spc="-20" dirty="0">
                <a:latin typeface="Arial MT"/>
                <a:cs typeface="Arial MT"/>
              </a:rPr>
              <a:t> </a:t>
            </a:r>
            <a:r>
              <a:rPr sz="1600" spc="10" dirty="0">
                <a:latin typeface="Arial MT"/>
                <a:cs typeface="Arial MT"/>
              </a:rPr>
              <a:t>term</a:t>
            </a:r>
            <a:endParaRPr sz="1600">
              <a:latin typeface="Arial MT"/>
              <a:cs typeface="Arial MT"/>
            </a:endParaRPr>
          </a:p>
          <a:p>
            <a:pPr marL="278130" indent="-183515">
              <a:lnSpc>
                <a:spcPct val="100000"/>
              </a:lnSpc>
              <a:spcBef>
                <a:spcPts val="565"/>
              </a:spcBef>
              <a:buChar char="•"/>
              <a:tabLst>
                <a:tab pos="278765" algn="l"/>
              </a:tabLst>
            </a:pPr>
            <a:r>
              <a:rPr sz="1600" spc="-30" dirty="0">
                <a:latin typeface="Arial MT"/>
                <a:cs typeface="Arial MT"/>
              </a:rPr>
              <a:t>Investment</a:t>
            </a:r>
            <a:r>
              <a:rPr sz="1600" spc="305" dirty="0">
                <a:latin typeface="Arial MT"/>
                <a:cs typeface="Arial MT"/>
              </a:rPr>
              <a:t> </a:t>
            </a:r>
            <a:r>
              <a:rPr sz="1600" spc="-5" dirty="0">
                <a:latin typeface="Arial MT"/>
                <a:cs typeface="Arial MT"/>
              </a:rPr>
              <a:t>portfolio</a:t>
            </a:r>
            <a:r>
              <a:rPr sz="1600" spc="-50" dirty="0">
                <a:latin typeface="Arial MT"/>
                <a:cs typeface="Arial MT"/>
              </a:rPr>
              <a:t> </a:t>
            </a:r>
            <a:r>
              <a:rPr sz="1600" spc="-20" dirty="0">
                <a:latin typeface="Arial MT"/>
                <a:cs typeface="Arial MT"/>
              </a:rPr>
              <a:t>receives</a:t>
            </a:r>
            <a:r>
              <a:rPr sz="1600" spc="110" dirty="0">
                <a:latin typeface="Arial MT"/>
                <a:cs typeface="Arial MT"/>
              </a:rPr>
              <a:t> </a:t>
            </a:r>
            <a:r>
              <a:rPr sz="1600" spc="-5" dirty="0">
                <a:latin typeface="Arial MT"/>
                <a:cs typeface="Arial MT"/>
              </a:rPr>
              <a:t>step-up</a:t>
            </a:r>
            <a:r>
              <a:rPr sz="1600" spc="105" dirty="0">
                <a:latin typeface="Arial MT"/>
                <a:cs typeface="Arial MT"/>
              </a:rPr>
              <a:t> </a:t>
            </a:r>
            <a:r>
              <a:rPr sz="1600" spc="-5" dirty="0">
                <a:latin typeface="Arial MT"/>
                <a:cs typeface="Arial MT"/>
              </a:rPr>
              <a:t>at</a:t>
            </a:r>
            <a:r>
              <a:rPr sz="1600" spc="-15" dirty="0">
                <a:latin typeface="Arial MT"/>
                <a:cs typeface="Arial MT"/>
              </a:rPr>
              <a:t> </a:t>
            </a:r>
            <a:r>
              <a:rPr sz="1600" spc="-5" dirty="0">
                <a:latin typeface="Arial MT"/>
                <a:cs typeface="Arial MT"/>
              </a:rPr>
              <a:t>death</a:t>
            </a:r>
            <a:endParaRPr sz="1600">
              <a:latin typeface="Arial MT"/>
              <a:cs typeface="Arial MT"/>
            </a:endParaRPr>
          </a:p>
          <a:p>
            <a:pPr marL="278130" indent="-183515">
              <a:lnSpc>
                <a:spcPct val="100000"/>
              </a:lnSpc>
              <a:spcBef>
                <a:spcPts val="645"/>
              </a:spcBef>
              <a:buChar char="•"/>
              <a:tabLst>
                <a:tab pos="278765" algn="l"/>
              </a:tabLst>
            </a:pPr>
            <a:r>
              <a:rPr sz="1600" spc="-35" dirty="0">
                <a:latin typeface="Arial MT"/>
                <a:cs typeface="Arial MT"/>
              </a:rPr>
              <a:t>Account</a:t>
            </a:r>
            <a:r>
              <a:rPr sz="1600" spc="229" dirty="0">
                <a:latin typeface="Arial MT"/>
                <a:cs typeface="Arial MT"/>
              </a:rPr>
              <a:t> </a:t>
            </a:r>
            <a:r>
              <a:rPr sz="1600" spc="-20" dirty="0">
                <a:latin typeface="Arial MT"/>
                <a:cs typeface="Arial MT"/>
              </a:rPr>
              <a:t>owner</a:t>
            </a:r>
            <a:r>
              <a:rPr sz="1600" spc="65" dirty="0">
                <a:latin typeface="Arial MT"/>
                <a:cs typeface="Arial MT"/>
              </a:rPr>
              <a:t> </a:t>
            </a:r>
            <a:r>
              <a:rPr sz="1600" spc="-25" dirty="0">
                <a:latin typeface="Arial MT"/>
                <a:cs typeface="Arial MT"/>
              </a:rPr>
              <a:t>spends</a:t>
            </a:r>
            <a:r>
              <a:rPr sz="1600" spc="114" dirty="0">
                <a:latin typeface="Arial MT"/>
                <a:cs typeface="Arial MT"/>
              </a:rPr>
              <a:t> </a:t>
            </a:r>
            <a:r>
              <a:rPr sz="1600" spc="-5" dirty="0">
                <a:latin typeface="Arial MT"/>
                <a:cs typeface="Arial MT"/>
              </a:rPr>
              <a:t>IRA</a:t>
            </a:r>
            <a:r>
              <a:rPr sz="1600" spc="-70" dirty="0">
                <a:latin typeface="Arial MT"/>
                <a:cs typeface="Arial MT"/>
              </a:rPr>
              <a:t> </a:t>
            </a:r>
            <a:r>
              <a:rPr sz="1600" spc="-15" dirty="0">
                <a:latin typeface="Arial MT"/>
                <a:cs typeface="Arial MT"/>
              </a:rPr>
              <a:t>dollars</a:t>
            </a:r>
            <a:r>
              <a:rPr sz="1600" spc="40" dirty="0">
                <a:latin typeface="Arial MT"/>
                <a:cs typeface="Arial MT"/>
              </a:rPr>
              <a:t> </a:t>
            </a:r>
            <a:r>
              <a:rPr sz="1600" spc="5" dirty="0">
                <a:latin typeface="Arial MT"/>
                <a:cs typeface="Arial MT"/>
              </a:rPr>
              <a:t>first,</a:t>
            </a:r>
            <a:r>
              <a:rPr sz="1600" spc="-10" dirty="0">
                <a:latin typeface="Arial MT"/>
                <a:cs typeface="Arial MT"/>
              </a:rPr>
              <a:t> </a:t>
            </a:r>
            <a:r>
              <a:rPr sz="1600" spc="-20" dirty="0">
                <a:latin typeface="Arial MT"/>
                <a:cs typeface="Arial MT"/>
              </a:rPr>
              <a:t>delay</a:t>
            </a:r>
            <a:r>
              <a:rPr sz="1600" spc="35" dirty="0">
                <a:latin typeface="Arial MT"/>
                <a:cs typeface="Arial MT"/>
              </a:rPr>
              <a:t> </a:t>
            </a:r>
            <a:r>
              <a:rPr sz="1600" spc="-35" dirty="0">
                <a:latin typeface="Arial MT"/>
                <a:cs typeface="Arial MT"/>
              </a:rPr>
              <a:t>spending</a:t>
            </a:r>
            <a:r>
              <a:rPr sz="1600" spc="190" dirty="0">
                <a:latin typeface="Arial MT"/>
                <a:cs typeface="Arial MT"/>
              </a:rPr>
              <a:t> </a:t>
            </a:r>
            <a:r>
              <a:rPr sz="1600" dirty="0">
                <a:latin typeface="Arial MT"/>
                <a:cs typeface="Arial MT"/>
              </a:rPr>
              <a:t>down</a:t>
            </a:r>
            <a:r>
              <a:rPr sz="1600" spc="30" dirty="0">
                <a:latin typeface="Arial MT"/>
                <a:cs typeface="Arial MT"/>
              </a:rPr>
              <a:t> </a:t>
            </a:r>
            <a:r>
              <a:rPr sz="1600" spc="-40" dirty="0">
                <a:latin typeface="Arial MT"/>
                <a:cs typeface="Arial MT"/>
              </a:rPr>
              <a:t>investment</a:t>
            </a:r>
            <a:r>
              <a:rPr sz="1600" spc="315" dirty="0">
                <a:latin typeface="Arial MT"/>
                <a:cs typeface="Arial MT"/>
              </a:rPr>
              <a:t> </a:t>
            </a:r>
            <a:r>
              <a:rPr sz="1600" spc="-5" dirty="0">
                <a:latin typeface="Arial MT"/>
                <a:cs typeface="Arial MT"/>
              </a:rPr>
              <a:t>portfolio</a:t>
            </a:r>
            <a:endParaRPr sz="1600">
              <a:latin typeface="Arial MT"/>
              <a:cs typeface="Arial MT"/>
            </a:endParaRPr>
          </a:p>
          <a:p>
            <a:pPr marL="278130" indent="-183515">
              <a:lnSpc>
                <a:spcPct val="100000"/>
              </a:lnSpc>
              <a:spcBef>
                <a:spcPts val="560"/>
              </a:spcBef>
              <a:buChar char="•"/>
              <a:tabLst>
                <a:tab pos="278765" algn="l"/>
              </a:tabLst>
            </a:pPr>
            <a:r>
              <a:rPr sz="1600" spc="-25" dirty="0">
                <a:latin typeface="Arial MT"/>
                <a:cs typeface="Arial MT"/>
              </a:rPr>
              <a:t>Delay</a:t>
            </a:r>
            <a:r>
              <a:rPr sz="1600" spc="114" dirty="0">
                <a:latin typeface="Arial MT"/>
                <a:cs typeface="Arial MT"/>
              </a:rPr>
              <a:t> </a:t>
            </a:r>
            <a:r>
              <a:rPr sz="1600" spc="-5" dirty="0">
                <a:latin typeface="Arial MT"/>
                <a:cs typeface="Arial MT"/>
              </a:rPr>
              <a:t>Roth</a:t>
            </a:r>
            <a:r>
              <a:rPr sz="1600" spc="-55" dirty="0">
                <a:latin typeface="Arial MT"/>
                <a:cs typeface="Arial MT"/>
              </a:rPr>
              <a:t> </a:t>
            </a:r>
            <a:r>
              <a:rPr sz="1600" spc="-35" dirty="0">
                <a:latin typeface="Arial MT"/>
                <a:cs typeface="Arial MT"/>
              </a:rPr>
              <a:t>account</a:t>
            </a:r>
            <a:r>
              <a:rPr sz="1600" spc="229" dirty="0">
                <a:latin typeface="Arial MT"/>
                <a:cs typeface="Arial MT"/>
              </a:rPr>
              <a:t> </a:t>
            </a:r>
            <a:r>
              <a:rPr sz="1600" spc="-25" dirty="0">
                <a:latin typeface="Arial MT"/>
                <a:cs typeface="Arial MT"/>
              </a:rPr>
              <a:t>distributions</a:t>
            </a:r>
            <a:r>
              <a:rPr sz="1600" spc="200" dirty="0">
                <a:latin typeface="Arial MT"/>
                <a:cs typeface="Arial MT"/>
              </a:rPr>
              <a:t> </a:t>
            </a:r>
            <a:r>
              <a:rPr sz="1600" spc="-40" dirty="0">
                <a:latin typeface="Arial MT"/>
                <a:cs typeface="Arial MT"/>
              </a:rPr>
              <a:t>unless</a:t>
            </a:r>
            <a:r>
              <a:rPr sz="1600" spc="195" dirty="0">
                <a:latin typeface="Arial MT"/>
                <a:cs typeface="Arial MT"/>
              </a:rPr>
              <a:t> </a:t>
            </a:r>
            <a:r>
              <a:rPr sz="1600" spc="-15" dirty="0">
                <a:latin typeface="Arial MT"/>
                <a:cs typeface="Arial MT"/>
              </a:rPr>
              <a:t>necessary</a:t>
            </a:r>
            <a:endParaRPr sz="1600">
              <a:latin typeface="Arial MT"/>
              <a:cs typeface="Arial MT"/>
            </a:endParaRPr>
          </a:p>
        </p:txBody>
      </p:sp>
      <p:grpSp>
        <p:nvGrpSpPr>
          <p:cNvPr id="6" name="object 6"/>
          <p:cNvGrpSpPr/>
          <p:nvPr/>
        </p:nvGrpSpPr>
        <p:grpSpPr>
          <a:xfrm>
            <a:off x="304788" y="4145257"/>
            <a:ext cx="4526915" cy="2291715"/>
            <a:chOff x="304788" y="4145257"/>
            <a:chExt cx="4526915" cy="2291715"/>
          </a:xfrm>
        </p:grpSpPr>
        <p:pic>
          <p:nvPicPr>
            <p:cNvPr id="7" name="object 7"/>
            <p:cNvPicPr/>
            <p:nvPr/>
          </p:nvPicPr>
          <p:blipFill>
            <a:blip r:embed="rId2" cstate="print"/>
            <a:stretch>
              <a:fillRect/>
            </a:stretch>
          </p:blipFill>
          <p:spPr>
            <a:xfrm>
              <a:off x="304788" y="4145257"/>
              <a:ext cx="4526302" cy="2240325"/>
            </a:xfrm>
            <a:prstGeom prst="rect">
              <a:avLst/>
            </a:prstGeom>
          </p:spPr>
        </p:pic>
        <p:sp>
          <p:nvSpPr>
            <p:cNvPr id="8" name="object 8"/>
            <p:cNvSpPr/>
            <p:nvPr/>
          </p:nvSpPr>
          <p:spPr>
            <a:xfrm>
              <a:off x="309880" y="4201159"/>
              <a:ext cx="4521200" cy="2235200"/>
            </a:xfrm>
            <a:custGeom>
              <a:avLst/>
              <a:gdLst/>
              <a:ahLst/>
              <a:cxnLst/>
              <a:rect l="l" t="t" r="r" b="b"/>
              <a:pathLst>
                <a:path w="4521200" h="2235200">
                  <a:moveTo>
                    <a:pt x="4521200" y="0"/>
                  </a:moveTo>
                  <a:lnTo>
                    <a:pt x="0" y="0"/>
                  </a:lnTo>
                  <a:lnTo>
                    <a:pt x="0" y="2235200"/>
                  </a:lnTo>
                  <a:lnTo>
                    <a:pt x="4521200" y="2235200"/>
                  </a:lnTo>
                  <a:lnTo>
                    <a:pt x="4521200" y="0"/>
                  </a:lnTo>
                  <a:close/>
                </a:path>
              </a:pathLst>
            </a:custGeom>
            <a:solidFill>
              <a:srgbClr val="FFFFFF"/>
            </a:solidFill>
          </p:spPr>
          <p:txBody>
            <a:bodyPr wrap="square" lIns="0" tIns="0" rIns="0" bIns="0" rtlCol="0"/>
            <a:lstStyle/>
            <a:p>
              <a:endParaRPr/>
            </a:p>
          </p:txBody>
        </p:sp>
      </p:grpSp>
      <p:sp>
        <p:nvSpPr>
          <p:cNvPr id="9" name="object 9"/>
          <p:cNvSpPr txBox="1"/>
          <p:nvPr/>
        </p:nvSpPr>
        <p:spPr>
          <a:xfrm>
            <a:off x="309879" y="4201159"/>
            <a:ext cx="4521200" cy="2235200"/>
          </a:xfrm>
          <a:prstGeom prst="rect">
            <a:avLst/>
          </a:prstGeom>
          <a:ln w="10159">
            <a:solidFill>
              <a:srgbClr val="789D49"/>
            </a:solidFill>
          </a:ln>
        </p:spPr>
        <p:txBody>
          <a:bodyPr vert="horz" wrap="square" lIns="0" tIns="175260" rIns="0" bIns="0" rtlCol="0">
            <a:spAutoFit/>
          </a:bodyPr>
          <a:lstStyle/>
          <a:p>
            <a:pPr marL="176530">
              <a:lnSpc>
                <a:spcPct val="100000"/>
              </a:lnSpc>
              <a:spcBef>
                <a:spcPts val="1380"/>
              </a:spcBef>
            </a:pPr>
            <a:r>
              <a:rPr sz="1500" b="1" spc="5" dirty="0">
                <a:solidFill>
                  <a:srgbClr val="789D49"/>
                </a:solidFill>
                <a:latin typeface="Arial"/>
                <a:cs typeface="Arial"/>
              </a:rPr>
              <a:t>ADVANTAGES</a:t>
            </a:r>
            <a:endParaRPr sz="1500">
              <a:latin typeface="Arial"/>
              <a:cs typeface="Arial"/>
            </a:endParaRPr>
          </a:p>
          <a:p>
            <a:pPr marL="461009" marR="241935" indent="-284480">
              <a:lnSpc>
                <a:spcPct val="100000"/>
              </a:lnSpc>
              <a:spcBef>
                <a:spcPts val="25"/>
              </a:spcBef>
              <a:buChar char="•"/>
              <a:tabLst>
                <a:tab pos="461009" algn="l"/>
                <a:tab pos="461645" algn="l"/>
              </a:tabLst>
            </a:pPr>
            <a:r>
              <a:rPr sz="1600" spc="-5" dirty="0">
                <a:latin typeface="Arial MT"/>
                <a:cs typeface="Arial MT"/>
              </a:rPr>
              <a:t>Retired</a:t>
            </a:r>
            <a:r>
              <a:rPr sz="1600" spc="20" dirty="0">
                <a:latin typeface="Arial MT"/>
                <a:cs typeface="Arial MT"/>
              </a:rPr>
              <a:t> </a:t>
            </a:r>
            <a:r>
              <a:rPr sz="1600" spc="-30" dirty="0">
                <a:latin typeface="Arial MT"/>
                <a:cs typeface="Arial MT"/>
              </a:rPr>
              <a:t>account</a:t>
            </a:r>
            <a:r>
              <a:rPr sz="1600" spc="225" dirty="0">
                <a:latin typeface="Arial MT"/>
                <a:cs typeface="Arial MT"/>
              </a:rPr>
              <a:t> </a:t>
            </a:r>
            <a:r>
              <a:rPr sz="1600" spc="-15" dirty="0">
                <a:latin typeface="Arial MT"/>
                <a:cs typeface="Arial MT"/>
              </a:rPr>
              <a:t>owner</a:t>
            </a:r>
            <a:r>
              <a:rPr sz="1600" spc="55" dirty="0">
                <a:latin typeface="Arial MT"/>
                <a:cs typeface="Arial MT"/>
              </a:rPr>
              <a:t> </a:t>
            </a:r>
            <a:r>
              <a:rPr sz="1600" spc="10" dirty="0">
                <a:latin typeface="Arial MT"/>
                <a:cs typeface="Arial MT"/>
              </a:rPr>
              <a:t>often</a:t>
            </a:r>
            <a:r>
              <a:rPr sz="1600" spc="-55" dirty="0">
                <a:latin typeface="Arial MT"/>
                <a:cs typeface="Arial MT"/>
              </a:rPr>
              <a:t> </a:t>
            </a:r>
            <a:r>
              <a:rPr sz="1600" spc="-20" dirty="0">
                <a:latin typeface="Arial MT"/>
                <a:cs typeface="Arial MT"/>
              </a:rPr>
              <a:t>in</a:t>
            </a:r>
            <a:r>
              <a:rPr sz="1600" spc="20" dirty="0">
                <a:latin typeface="Arial MT"/>
                <a:cs typeface="Arial MT"/>
              </a:rPr>
              <a:t> </a:t>
            </a:r>
            <a:r>
              <a:rPr sz="1600" dirty="0">
                <a:latin typeface="Arial MT"/>
                <a:cs typeface="Arial MT"/>
              </a:rPr>
              <a:t>a</a:t>
            </a:r>
            <a:r>
              <a:rPr sz="1600" spc="25" dirty="0">
                <a:latin typeface="Arial MT"/>
                <a:cs typeface="Arial MT"/>
              </a:rPr>
              <a:t> </a:t>
            </a:r>
            <a:r>
              <a:rPr sz="1600" spc="-5" dirty="0">
                <a:latin typeface="Arial MT"/>
                <a:cs typeface="Arial MT"/>
              </a:rPr>
              <a:t>lower</a:t>
            </a:r>
            <a:r>
              <a:rPr sz="1600" spc="-25" dirty="0">
                <a:latin typeface="Arial MT"/>
                <a:cs typeface="Arial MT"/>
              </a:rPr>
              <a:t> </a:t>
            </a:r>
            <a:r>
              <a:rPr sz="1600" spc="5" dirty="0">
                <a:latin typeface="Arial MT"/>
                <a:cs typeface="Arial MT"/>
              </a:rPr>
              <a:t>tax </a:t>
            </a:r>
            <a:r>
              <a:rPr sz="1600" spc="-430" dirty="0">
                <a:latin typeface="Arial MT"/>
                <a:cs typeface="Arial MT"/>
              </a:rPr>
              <a:t> </a:t>
            </a:r>
            <a:r>
              <a:rPr sz="1600" dirty="0">
                <a:latin typeface="Arial MT"/>
                <a:cs typeface="Arial MT"/>
              </a:rPr>
              <a:t>bracket</a:t>
            </a:r>
            <a:r>
              <a:rPr sz="1600" spc="-15" dirty="0">
                <a:latin typeface="Arial MT"/>
                <a:cs typeface="Arial MT"/>
              </a:rPr>
              <a:t> </a:t>
            </a:r>
            <a:r>
              <a:rPr sz="1600" spc="-20" dirty="0">
                <a:latin typeface="Arial MT"/>
                <a:cs typeface="Arial MT"/>
              </a:rPr>
              <a:t>than</a:t>
            </a:r>
            <a:r>
              <a:rPr sz="1600" spc="105" dirty="0">
                <a:latin typeface="Arial MT"/>
                <a:cs typeface="Arial MT"/>
              </a:rPr>
              <a:t> </a:t>
            </a:r>
            <a:r>
              <a:rPr sz="1600" spc="-15" dirty="0">
                <a:latin typeface="Arial MT"/>
                <a:cs typeface="Arial MT"/>
              </a:rPr>
              <a:t>beneficiaries</a:t>
            </a:r>
            <a:endParaRPr sz="1600">
              <a:latin typeface="Arial MT"/>
              <a:cs typeface="Arial MT"/>
            </a:endParaRPr>
          </a:p>
          <a:p>
            <a:pPr marL="461009" marR="442595" indent="-284480">
              <a:lnSpc>
                <a:spcPct val="100000"/>
              </a:lnSpc>
              <a:spcBef>
                <a:spcPts val="5"/>
              </a:spcBef>
              <a:buChar char="•"/>
              <a:tabLst>
                <a:tab pos="461009" algn="l"/>
                <a:tab pos="461645" algn="l"/>
              </a:tabLst>
            </a:pPr>
            <a:r>
              <a:rPr sz="1600" spc="-25" dirty="0">
                <a:latin typeface="Arial MT"/>
                <a:cs typeface="Arial MT"/>
              </a:rPr>
              <a:t>Reduce</a:t>
            </a:r>
            <a:r>
              <a:rPr sz="1600" spc="100" dirty="0">
                <a:latin typeface="Arial MT"/>
                <a:cs typeface="Arial MT"/>
              </a:rPr>
              <a:t> </a:t>
            </a:r>
            <a:r>
              <a:rPr sz="1600" spc="-15" dirty="0">
                <a:latin typeface="Arial MT"/>
                <a:cs typeface="Arial MT"/>
              </a:rPr>
              <a:t>future</a:t>
            </a:r>
            <a:r>
              <a:rPr sz="1600" spc="100" dirty="0">
                <a:latin typeface="Arial MT"/>
                <a:cs typeface="Arial MT"/>
              </a:rPr>
              <a:t> </a:t>
            </a:r>
            <a:r>
              <a:rPr sz="1600" spc="-15" dirty="0">
                <a:latin typeface="Arial MT"/>
                <a:cs typeface="Arial MT"/>
              </a:rPr>
              <a:t>RMDs</a:t>
            </a:r>
            <a:r>
              <a:rPr sz="1600" spc="35" dirty="0">
                <a:latin typeface="Arial MT"/>
                <a:cs typeface="Arial MT"/>
              </a:rPr>
              <a:t> </a:t>
            </a:r>
            <a:r>
              <a:rPr sz="1600" spc="-5" dirty="0">
                <a:latin typeface="Arial MT"/>
                <a:cs typeface="Arial MT"/>
              </a:rPr>
              <a:t>by</a:t>
            </a:r>
            <a:r>
              <a:rPr sz="1600" spc="35" dirty="0">
                <a:latin typeface="Arial MT"/>
                <a:cs typeface="Arial MT"/>
              </a:rPr>
              <a:t> </a:t>
            </a:r>
            <a:r>
              <a:rPr sz="1600" spc="-20" dirty="0">
                <a:latin typeface="Arial MT"/>
                <a:cs typeface="Arial MT"/>
              </a:rPr>
              <a:t>distributing</a:t>
            </a:r>
            <a:r>
              <a:rPr sz="1600" spc="180" dirty="0">
                <a:latin typeface="Arial MT"/>
                <a:cs typeface="Arial MT"/>
              </a:rPr>
              <a:t> </a:t>
            </a:r>
            <a:r>
              <a:rPr sz="1600" spc="-5" dirty="0">
                <a:latin typeface="Arial MT"/>
                <a:cs typeface="Arial MT"/>
              </a:rPr>
              <a:t>IRA </a:t>
            </a:r>
            <a:r>
              <a:rPr sz="1600" spc="-430" dirty="0">
                <a:latin typeface="Arial MT"/>
                <a:cs typeface="Arial MT"/>
              </a:rPr>
              <a:t> </a:t>
            </a:r>
            <a:r>
              <a:rPr sz="1600" spc="-10" dirty="0">
                <a:latin typeface="Arial MT"/>
                <a:cs typeface="Arial MT"/>
              </a:rPr>
              <a:t>earlier</a:t>
            </a:r>
            <a:endParaRPr sz="1600">
              <a:latin typeface="Arial MT"/>
              <a:cs typeface="Arial MT"/>
            </a:endParaRPr>
          </a:p>
          <a:p>
            <a:pPr marL="461009" marR="251460" indent="-284480">
              <a:lnSpc>
                <a:spcPct val="100000"/>
              </a:lnSpc>
              <a:spcBef>
                <a:spcPts val="5"/>
              </a:spcBef>
              <a:buChar char="•"/>
              <a:tabLst>
                <a:tab pos="461009" algn="l"/>
                <a:tab pos="461645" algn="l"/>
              </a:tabLst>
            </a:pPr>
            <a:r>
              <a:rPr sz="1600" spc="-30" dirty="0">
                <a:latin typeface="Arial MT"/>
                <a:cs typeface="Arial MT"/>
              </a:rPr>
              <a:t>Investment</a:t>
            </a:r>
            <a:r>
              <a:rPr sz="1600" spc="300" dirty="0">
                <a:latin typeface="Arial MT"/>
                <a:cs typeface="Arial MT"/>
              </a:rPr>
              <a:t> </a:t>
            </a:r>
            <a:r>
              <a:rPr sz="1600" dirty="0">
                <a:latin typeface="Arial MT"/>
                <a:cs typeface="Arial MT"/>
              </a:rPr>
              <a:t>portfolio</a:t>
            </a:r>
            <a:r>
              <a:rPr sz="1600" spc="-60" dirty="0">
                <a:latin typeface="Arial MT"/>
                <a:cs typeface="Arial MT"/>
              </a:rPr>
              <a:t> </a:t>
            </a:r>
            <a:r>
              <a:rPr sz="1600" spc="-15" dirty="0">
                <a:latin typeface="Arial MT"/>
                <a:cs typeface="Arial MT"/>
              </a:rPr>
              <a:t>receives</a:t>
            </a:r>
            <a:r>
              <a:rPr sz="1600" spc="110" dirty="0">
                <a:latin typeface="Arial MT"/>
                <a:cs typeface="Arial MT"/>
              </a:rPr>
              <a:t> </a:t>
            </a:r>
            <a:r>
              <a:rPr sz="1600" dirty="0">
                <a:latin typeface="Arial MT"/>
                <a:cs typeface="Arial MT"/>
              </a:rPr>
              <a:t>a</a:t>
            </a:r>
            <a:r>
              <a:rPr sz="1600" spc="20" dirty="0">
                <a:latin typeface="Arial MT"/>
                <a:cs typeface="Arial MT"/>
              </a:rPr>
              <a:t> </a:t>
            </a:r>
            <a:r>
              <a:rPr sz="1600" spc="-10" dirty="0">
                <a:latin typeface="Arial MT"/>
                <a:cs typeface="Arial MT"/>
              </a:rPr>
              <a:t>basis</a:t>
            </a:r>
            <a:r>
              <a:rPr sz="1600" spc="30" dirty="0">
                <a:latin typeface="Arial MT"/>
                <a:cs typeface="Arial MT"/>
              </a:rPr>
              <a:t> </a:t>
            </a:r>
            <a:r>
              <a:rPr sz="1600" spc="-10" dirty="0">
                <a:latin typeface="Arial MT"/>
                <a:cs typeface="Arial MT"/>
              </a:rPr>
              <a:t>step- </a:t>
            </a:r>
            <a:r>
              <a:rPr sz="1600" spc="-430" dirty="0">
                <a:latin typeface="Arial MT"/>
                <a:cs typeface="Arial MT"/>
              </a:rPr>
              <a:t> </a:t>
            </a:r>
            <a:r>
              <a:rPr sz="1600" spc="-45" dirty="0">
                <a:latin typeface="Arial MT"/>
                <a:cs typeface="Arial MT"/>
              </a:rPr>
              <a:t>up</a:t>
            </a:r>
            <a:r>
              <a:rPr sz="1600" spc="100" dirty="0">
                <a:latin typeface="Arial MT"/>
                <a:cs typeface="Arial MT"/>
              </a:rPr>
              <a:t> </a:t>
            </a:r>
            <a:r>
              <a:rPr sz="1600" spc="-5" dirty="0">
                <a:latin typeface="Arial MT"/>
                <a:cs typeface="Arial MT"/>
              </a:rPr>
              <a:t>at</a:t>
            </a:r>
            <a:r>
              <a:rPr sz="1600" spc="-10" dirty="0">
                <a:latin typeface="Arial MT"/>
                <a:cs typeface="Arial MT"/>
              </a:rPr>
              <a:t> </a:t>
            </a:r>
            <a:r>
              <a:rPr sz="1600" dirty="0">
                <a:latin typeface="Arial MT"/>
                <a:cs typeface="Arial MT"/>
              </a:rPr>
              <a:t>owner’s</a:t>
            </a:r>
            <a:r>
              <a:rPr sz="1600" spc="30" dirty="0">
                <a:latin typeface="Arial MT"/>
                <a:cs typeface="Arial MT"/>
              </a:rPr>
              <a:t> </a:t>
            </a:r>
            <a:r>
              <a:rPr sz="1600" dirty="0">
                <a:latin typeface="Arial MT"/>
                <a:cs typeface="Arial MT"/>
              </a:rPr>
              <a:t>death</a:t>
            </a:r>
            <a:endParaRPr sz="1600">
              <a:latin typeface="Arial MT"/>
              <a:cs typeface="Arial MT"/>
            </a:endParaRPr>
          </a:p>
        </p:txBody>
      </p:sp>
      <p:grpSp>
        <p:nvGrpSpPr>
          <p:cNvPr id="10" name="object 10"/>
          <p:cNvGrpSpPr/>
          <p:nvPr/>
        </p:nvGrpSpPr>
        <p:grpSpPr>
          <a:xfrm>
            <a:off x="5232388" y="4185897"/>
            <a:ext cx="4526915" cy="2301875"/>
            <a:chOff x="5232388" y="4185897"/>
            <a:chExt cx="4526915" cy="2301875"/>
          </a:xfrm>
        </p:grpSpPr>
        <p:pic>
          <p:nvPicPr>
            <p:cNvPr id="11" name="object 11"/>
            <p:cNvPicPr/>
            <p:nvPr/>
          </p:nvPicPr>
          <p:blipFill>
            <a:blip r:embed="rId3" cstate="print"/>
            <a:stretch>
              <a:fillRect/>
            </a:stretch>
          </p:blipFill>
          <p:spPr>
            <a:xfrm>
              <a:off x="5232388" y="4185897"/>
              <a:ext cx="4526302" cy="2250485"/>
            </a:xfrm>
            <a:prstGeom prst="rect">
              <a:avLst/>
            </a:prstGeom>
          </p:spPr>
        </p:pic>
        <p:sp>
          <p:nvSpPr>
            <p:cNvPr id="12" name="object 12"/>
            <p:cNvSpPr/>
            <p:nvPr/>
          </p:nvSpPr>
          <p:spPr>
            <a:xfrm>
              <a:off x="5237480" y="4241799"/>
              <a:ext cx="4521200" cy="2245360"/>
            </a:xfrm>
            <a:custGeom>
              <a:avLst/>
              <a:gdLst/>
              <a:ahLst/>
              <a:cxnLst/>
              <a:rect l="l" t="t" r="r" b="b"/>
              <a:pathLst>
                <a:path w="4521200" h="2245360">
                  <a:moveTo>
                    <a:pt x="4521200" y="0"/>
                  </a:moveTo>
                  <a:lnTo>
                    <a:pt x="0" y="0"/>
                  </a:lnTo>
                  <a:lnTo>
                    <a:pt x="0" y="2245360"/>
                  </a:lnTo>
                  <a:lnTo>
                    <a:pt x="4521200" y="2245360"/>
                  </a:lnTo>
                  <a:lnTo>
                    <a:pt x="4521200"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5237479" y="4241800"/>
            <a:ext cx="4521200" cy="2245360"/>
          </a:xfrm>
          <a:prstGeom prst="rect">
            <a:avLst/>
          </a:prstGeom>
          <a:ln w="10159">
            <a:solidFill>
              <a:srgbClr val="611244"/>
            </a:solidFill>
          </a:ln>
        </p:spPr>
        <p:txBody>
          <a:bodyPr vert="horz" wrap="square" lIns="0" tIns="176530" rIns="0" bIns="0" rtlCol="0">
            <a:spAutoFit/>
          </a:bodyPr>
          <a:lstStyle/>
          <a:p>
            <a:pPr marL="178435">
              <a:lnSpc>
                <a:spcPct val="100000"/>
              </a:lnSpc>
              <a:spcBef>
                <a:spcPts val="1390"/>
              </a:spcBef>
            </a:pPr>
            <a:r>
              <a:rPr sz="1500" b="1" spc="10" dirty="0">
                <a:solidFill>
                  <a:srgbClr val="611244"/>
                </a:solidFill>
                <a:latin typeface="Arial"/>
                <a:cs typeface="Arial"/>
              </a:rPr>
              <a:t>DISADVANTAGES</a:t>
            </a:r>
            <a:endParaRPr sz="1500">
              <a:latin typeface="Arial"/>
              <a:cs typeface="Arial"/>
            </a:endParaRPr>
          </a:p>
          <a:p>
            <a:pPr marL="462915" marR="252729" indent="-285115">
              <a:lnSpc>
                <a:spcPct val="100000"/>
              </a:lnSpc>
              <a:spcBef>
                <a:spcPts val="20"/>
              </a:spcBef>
              <a:buChar char="•"/>
              <a:tabLst>
                <a:tab pos="462915" algn="l"/>
                <a:tab pos="463550" algn="l"/>
              </a:tabLst>
            </a:pPr>
            <a:r>
              <a:rPr sz="1600" spc="-55" dirty="0">
                <a:latin typeface="Arial MT"/>
                <a:cs typeface="Arial MT"/>
              </a:rPr>
              <a:t>Planning</a:t>
            </a:r>
            <a:r>
              <a:rPr sz="1600" spc="-50" dirty="0">
                <a:latin typeface="Arial MT"/>
                <a:cs typeface="Arial MT"/>
              </a:rPr>
              <a:t> </a:t>
            </a:r>
            <a:r>
              <a:rPr sz="1600" spc="-25" dirty="0">
                <a:latin typeface="Arial MT"/>
                <a:cs typeface="Arial MT"/>
              </a:rPr>
              <a:t>needed</a:t>
            </a:r>
            <a:r>
              <a:rPr sz="1600" spc="95" dirty="0">
                <a:latin typeface="Arial MT"/>
                <a:cs typeface="Arial MT"/>
              </a:rPr>
              <a:t> </a:t>
            </a:r>
            <a:r>
              <a:rPr sz="1600" spc="15" dirty="0">
                <a:latin typeface="Arial MT"/>
                <a:cs typeface="Arial MT"/>
              </a:rPr>
              <a:t>to </a:t>
            </a:r>
            <a:r>
              <a:rPr sz="1600" spc="-30" dirty="0">
                <a:latin typeface="Arial MT"/>
                <a:cs typeface="Arial MT"/>
              </a:rPr>
              <a:t>avoid</a:t>
            </a:r>
            <a:r>
              <a:rPr sz="1600" spc="100" dirty="0">
                <a:latin typeface="Arial MT"/>
                <a:cs typeface="Arial MT"/>
              </a:rPr>
              <a:t> </a:t>
            </a:r>
            <a:r>
              <a:rPr sz="1600" spc="-30" dirty="0">
                <a:latin typeface="Arial MT"/>
                <a:cs typeface="Arial MT"/>
              </a:rPr>
              <a:t>paying</a:t>
            </a:r>
            <a:r>
              <a:rPr sz="1600" spc="95" dirty="0">
                <a:latin typeface="Arial MT"/>
                <a:cs typeface="Arial MT"/>
              </a:rPr>
              <a:t> </a:t>
            </a:r>
            <a:r>
              <a:rPr sz="1600" spc="-15" dirty="0">
                <a:latin typeface="Arial MT"/>
                <a:cs typeface="Arial MT"/>
              </a:rPr>
              <a:t>more</a:t>
            </a:r>
            <a:r>
              <a:rPr sz="1600" spc="100" dirty="0">
                <a:latin typeface="Arial MT"/>
                <a:cs typeface="Arial MT"/>
              </a:rPr>
              <a:t> </a:t>
            </a:r>
            <a:r>
              <a:rPr sz="1600" spc="5" dirty="0">
                <a:latin typeface="Arial MT"/>
                <a:cs typeface="Arial MT"/>
              </a:rPr>
              <a:t>tax </a:t>
            </a:r>
            <a:r>
              <a:rPr sz="1600" spc="-430" dirty="0">
                <a:latin typeface="Arial MT"/>
                <a:cs typeface="Arial MT"/>
              </a:rPr>
              <a:t> </a:t>
            </a:r>
            <a:r>
              <a:rPr sz="1600" spc="-20" dirty="0">
                <a:latin typeface="Arial MT"/>
                <a:cs typeface="Arial MT"/>
              </a:rPr>
              <a:t>than</a:t>
            </a:r>
            <a:r>
              <a:rPr sz="1600" spc="95" dirty="0">
                <a:latin typeface="Arial MT"/>
                <a:cs typeface="Arial MT"/>
              </a:rPr>
              <a:t> </a:t>
            </a:r>
            <a:r>
              <a:rPr sz="1600" spc="-25" dirty="0">
                <a:latin typeface="Arial MT"/>
                <a:cs typeface="Arial MT"/>
              </a:rPr>
              <a:t>the</a:t>
            </a:r>
            <a:r>
              <a:rPr sz="1600" spc="20" dirty="0">
                <a:latin typeface="Arial MT"/>
                <a:cs typeface="Arial MT"/>
              </a:rPr>
              <a:t> </a:t>
            </a:r>
            <a:r>
              <a:rPr sz="1600" spc="-20" dirty="0">
                <a:latin typeface="Arial MT"/>
                <a:cs typeface="Arial MT"/>
              </a:rPr>
              <a:t>beneficiary</a:t>
            </a:r>
            <a:r>
              <a:rPr sz="1600" spc="110" dirty="0">
                <a:latin typeface="Arial MT"/>
                <a:cs typeface="Arial MT"/>
              </a:rPr>
              <a:t> </a:t>
            </a:r>
            <a:r>
              <a:rPr sz="1600" spc="-25" dirty="0">
                <a:latin typeface="Arial MT"/>
                <a:cs typeface="Arial MT"/>
              </a:rPr>
              <a:t>would</a:t>
            </a:r>
            <a:endParaRPr sz="1600">
              <a:latin typeface="Arial MT"/>
              <a:cs typeface="Arial MT"/>
            </a:endParaRPr>
          </a:p>
          <a:p>
            <a:pPr marL="462915" marR="494665" indent="-285115">
              <a:lnSpc>
                <a:spcPct val="100000"/>
              </a:lnSpc>
              <a:spcBef>
                <a:spcPts val="5"/>
              </a:spcBef>
              <a:buChar char="•"/>
              <a:tabLst>
                <a:tab pos="462915" algn="l"/>
                <a:tab pos="463550" algn="l"/>
              </a:tabLst>
            </a:pPr>
            <a:r>
              <a:rPr sz="1600" spc="-65" dirty="0">
                <a:latin typeface="Arial MT"/>
                <a:cs typeface="Arial MT"/>
              </a:rPr>
              <a:t>Tax </a:t>
            </a:r>
            <a:r>
              <a:rPr sz="1600" spc="-5" dirty="0">
                <a:latin typeface="Arial MT"/>
                <a:cs typeface="Arial MT"/>
              </a:rPr>
              <a:t>accelerated </a:t>
            </a:r>
            <a:r>
              <a:rPr sz="1600" spc="-10" dirty="0">
                <a:latin typeface="Arial MT"/>
                <a:cs typeface="Arial MT"/>
              </a:rPr>
              <a:t>by </a:t>
            </a:r>
            <a:r>
              <a:rPr sz="1600" spc="-15" dirty="0">
                <a:latin typeface="Arial MT"/>
                <a:cs typeface="Arial MT"/>
              </a:rPr>
              <a:t>life </a:t>
            </a:r>
            <a:r>
              <a:rPr sz="1600" spc="-10" dirty="0">
                <a:latin typeface="Arial MT"/>
                <a:cs typeface="Arial MT"/>
              </a:rPr>
              <a:t>of </a:t>
            </a:r>
            <a:r>
              <a:rPr sz="1600" spc="-20" dirty="0">
                <a:latin typeface="Arial MT"/>
                <a:cs typeface="Arial MT"/>
              </a:rPr>
              <a:t>owner </a:t>
            </a:r>
            <a:r>
              <a:rPr sz="1600" spc="-40" dirty="0">
                <a:latin typeface="Arial MT"/>
                <a:cs typeface="Arial MT"/>
              </a:rPr>
              <a:t>plus</a:t>
            </a:r>
            <a:r>
              <a:rPr sz="1600" spc="-35" dirty="0">
                <a:latin typeface="Arial MT"/>
                <a:cs typeface="Arial MT"/>
              </a:rPr>
              <a:t> </a:t>
            </a:r>
            <a:r>
              <a:rPr sz="1600" spc="-10" dirty="0">
                <a:latin typeface="Arial MT"/>
                <a:cs typeface="Arial MT"/>
              </a:rPr>
              <a:t>10 </a:t>
            </a:r>
            <a:r>
              <a:rPr sz="1600" spc="-430" dirty="0">
                <a:latin typeface="Arial MT"/>
                <a:cs typeface="Arial MT"/>
              </a:rPr>
              <a:t> </a:t>
            </a:r>
            <a:r>
              <a:rPr sz="1600" spc="-5" dirty="0">
                <a:latin typeface="Arial MT"/>
                <a:cs typeface="Arial MT"/>
              </a:rPr>
              <a:t>years</a:t>
            </a:r>
            <a:endParaRPr sz="1600">
              <a:latin typeface="Arial MT"/>
              <a:cs typeface="Arial MT"/>
            </a:endParaRPr>
          </a:p>
          <a:p>
            <a:pPr marL="462915" indent="-285115">
              <a:lnSpc>
                <a:spcPct val="100000"/>
              </a:lnSpc>
              <a:spcBef>
                <a:spcPts val="5"/>
              </a:spcBef>
              <a:buChar char="•"/>
              <a:tabLst>
                <a:tab pos="462915" algn="l"/>
                <a:tab pos="463550" algn="l"/>
              </a:tabLst>
            </a:pPr>
            <a:r>
              <a:rPr sz="1600" spc="-15" dirty="0">
                <a:latin typeface="Arial MT"/>
                <a:cs typeface="Arial MT"/>
              </a:rPr>
              <a:t>Opportunity</a:t>
            </a:r>
            <a:r>
              <a:rPr sz="1600" spc="100" dirty="0">
                <a:latin typeface="Arial MT"/>
                <a:cs typeface="Arial MT"/>
              </a:rPr>
              <a:t> </a:t>
            </a:r>
            <a:r>
              <a:rPr sz="1600" spc="-5" dirty="0">
                <a:latin typeface="Arial MT"/>
                <a:cs typeface="Arial MT"/>
              </a:rPr>
              <a:t>cost</a:t>
            </a:r>
            <a:r>
              <a:rPr sz="1600" spc="-25" dirty="0">
                <a:latin typeface="Arial MT"/>
                <a:cs typeface="Arial MT"/>
              </a:rPr>
              <a:t> </a:t>
            </a:r>
            <a:r>
              <a:rPr sz="1600" spc="-10" dirty="0">
                <a:latin typeface="Arial MT"/>
                <a:cs typeface="Arial MT"/>
              </a:rPr>
              <a:t>on</a:t>
            </a:r>
            <a:r>
              <a:rPr sz="1600" spc="15" dirty="0">
                <a:latin typeface="Arial MT"/>
                <a:cs typeface="Arial MT"/>
              </a:rPr>
              <a:t> </a:t>
            </a:r>
            <a:r>
              <a:rPr sz="1600" spc="5" dirty="0">
                <a:latin typeface="Arial MT"/>
                <a:cs typeface="Arial MT"/>
              </a:rPr>
              <a:t>tax</a:t>
            </a:r>
            <a:r>
              <a:rPr sz="1600" spc="20" dirty="0">
                <a:latin typeface="Arial MT"/>
                <a:cs typeface="Arial MT"/>
              </a:rPr>
              <a:t> </a:t>
            </a:r>
            <a:r>
              <a:rPr sz="1600" spc="-15" dirty="0">
                <a:latin typeface="Arial MT"/>
                <a:cs typeface="Arial MT"/>
              </a:rPr>
              <a:t>dollars</a:t>
            </a:r>
            <a:r>
              <a:rPr sz="1600" spc="25" dirty="0">
                <a:latin typeface="Arial MT"/>
                <a:cs typeface="Arial MT"/>
              </a:rPr>
              <a:t> </a:t>
            </a:r>
            <a:r>
              <a:rPr sz="1600" spc="-20" dirty="0">
                <a:latin typeface="Arial MT"/>
                <a:cs typeface="Arial MT"/>
              </a:rPr>
              <a:t>paid</a:t>
            </a:r>
            <a:endParaRPr sz="1600">
              <a:latin typeface="Arial MT"/>
              <a:cs typeface="Arial MT"/>
            </a:endParaRPr>
          </a:p>
          <a:p>
            <a:pPr marL="462915" indent="-285115">
              <a:lnSpc>
                <a:spcPct val="100000"/>
              </a:lnSpc>
              <a:spcBef>
                <a:spcPts val="5"/>
              </a:spcBef>
              <a:buChar char="•"/>
              <a:tabLst>
                <a:tab pos="462915" algn="l"/>
                <a:tab pos="463550" algn="l"/>
              </a:tabLst>
            </a:pPr>
            <a:r>
              <a:rPr sz="1600" spc="-10" dirty="0">
                <a:latin typeface="Arial MT"/>
                <a:cs typeface="Arial MT"/>
              </a:rPr>
              <a:t>Lose</a:t>
            </a:r>
            <a:r>
              <a:rPr sz="1600" spc="15" dirty="0">
                <a:latin typeface="Arial MT"/>
                <a:cs typeface="Arial MT"/>
              </a:rPr>
              <a:t> </a:t>
            </a:r>
            <a:r>
              <a:rPr sz="1600" spc="-5" dirty="0">
                <a:latin typeface="Arial MT"/>
                <a:cs typeface="Arial MT"/>
              </a:rPr>
              <a:t>tax-deferred</a:t>
            </a:r>
            <a:r>
              <a:rPr sz="1600" spc="-65" dirty="0">
                <a:latin typeface="Arial MT"/>
                <a:cs typeface="Arial MT"/>
              </a:rPr>
              <a:t> </a:t>
            </a:r>
            <a:r>
              <a:rPr sz="1600" spc="10" dirty="0">
                <a:latin typeface="Arial MT"/>
                <a:cs typeface="Arial MT"/>
              </a:rPr>
              <a:t>growth</a:t>
            </a:r>
            <a:r>
              <a:rPr sz="1600" spc="-65" dirty="0">
                <a:latin typeface="Arial MT"/>
                <a:cs typeface="Arial MT"/>
              </a:rPr>
              <a:t> </a:t>
            </a:r>
            <a:r>
              <a:rPr sz="1600" spc="-20" dirty="0">
                <a:latin typeface="Arial MT"/>
                <a:cs typeface="Arial MT"/>
              </a:rPr>
              <a:t>in</a:t>
            </a:r>
            <a:r>
              <a:rPr sz="1600" spc="15" dirty="0">
                <a:latin typeface="Arial MT"/>
                <a:cs typeface="Arial MT"/>
              </a:rPr>
              <a:t> </a:t>
            </a:r>
            <a:r>
              <a:rPr sz="1600" spc="-5" dirty="0">
                <a:latin typeface="Arial MT"/>
                <a:cs typeface="Arial MT"/>
              </a:rPr>
              <a:t>IRA</a:t>
            </a:r>
            <a:endParaRPr sz="1600">
              <a:latin typeface="Arial MT"/>
              <a:cs typeface="Arial MT"/>
            </a:endParaRPr>
          </a:p>
        </p:txBody>
      </p:sp>
      <p:sp>
        <p:nvSpPr>
          <p:cNvPr id="14" name="object 1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21</a:t>
            </a:fld>
            <a:endParaRPr spc="-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2171700" cy="330835"/>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Arial"/>
                <a:cs typeface="Arial"/>
              </a:rPr>
              <a:t>Spend</a:t>
            </a:r>
            <a:r>
              <a:rPr sz="2000" b="1" spc="-60" dirty="0">
                <a:latin typeface="Arial"/>
                <a:cs typeface="Arial"/>
              </a:rPr>
              <a:t> </a:t>
            </a:r>
            <a:r>
              <a:rPr sz="2000" b="1" dirty="0">
                <a:latin typeface="Arial"/>
                <a:cs typeface="Arial"/>
              </a:rPr>
              <a:t>IRA</a:t>
            </a:r>
            <a:r>
              <a:rPr sz="2000" b="1" spc="-40" dirty="0">
                <a:latin typeface="Arial"/>
                <a:cs typeface="Arial"/>
              </a:rPr>
              <a:t> </a:t>
            </a:r>
            <a:r>
              <a:rPr sz="2000" b="1" dirty="0">
                <a:latin typeface="Arial"/>
                <a:cs typeface="Arial"/>
              </a:rPr>
              <a:t>assets</a:t>
            </a:r>
            <a:endParaRPr sz="2000">
              <a:latin typeface="Arial"/>
              <a:cs typeface="Arial"/>
            </a:endParaRPr>
          </a:p>
        </p:txBody>
      </p:sp>
      <p:sp>
        <p:nvSpPr>
          <p:cNvPr id="3" name="object 3"/>
          <p:cNvSpPr txBox="1"/>
          <p:nvPr/>
        </p:nvSpPr>
        <p:spPr>
          <a:xfrm>
            <a:off x="289559" y="6847553"/>
            <a:ext cx="5101590" cy="290830"/>
          </a:xfrm>
          <a:prstGeom prst="rect">
            <a:avLst/>
          </a:prstGeom>
        </p:spPr>
        <p:txBody>
          <a:bodyPr vert="horz" wrap="square" lIns="0" tIns="23495" rIns="0" bIns="0" rtlCol="0">
            <a:spAutoFit/>
          </a:bodyPr>
          <a:lstStyle/>
          <a:p>
            <a:pPr marL="12700">
              <a:lnSpc>
                <a:spcPct val="100000"/>
              </a:lnSpc>
              <a:spcBef>
                <a:spcPts val="185"/>
              </a:spcBef>
            </a:pPr>
            <a:r>
              <a:rPr sz="800" spc="-135" dirty="0">
                <a:latin typeface="Arial MT"/>
                <a:cs typeface="Arial MT"/>
              </a:rPr>
              <a:t>S</a:t>
            </a:r>
            <a:r>
              <a:rPr sz="800" spc="-45" dirty="0">
                <a:latin typeface="Arial MT"/>
                <a:cs typeface="Arial MT"/>
              </a:rPr>
              <a:t>ou</a:t>
            </a:r>
            <a:r>
              <a:rPr sz="800" spc="-30" dirty="0">
                <a:latin typeface="Arial MT"/>
                <a:cs typeface="Arial MT"/>
              </a:rPr>
              <a:t>r</a:t>
            </a:r>
            <a:r>
              <a:rPr sz="800" spc="-85" dirty="0">
                <a:latin typeface="Arial MT"/>
                <a:cs typeface="Arial MT"/>
              </a:rPr>
              <a:t>c</a:t>
            </a:r>
            <a:r>
              <a:rPr sz="800" spc="-45" dirty="0">
                <a:latin typeface="Arial MT"/>
                <a:cs typeface="Arial MT"/>
              </a:rPr>
              <a:t>e</a:t>
            </a:r>
            <a:r>
              <a:rPr sz="800" spc="-40" dirty="0">
                <a:latin typeface="Arial MT"/>
                <a:cs typeface="Arial MT"/>
              </a:rPr>
              <a:t>:</a:t>
            </a:r>
            <a:r>
              <a:rPr sz="800" spc="-85" dirty="0">
                <a:latin typeface="Arial MT"/>
                <a:cs typeface="Arial MT"/>
              </a:rPr>
              <a:t> </a:t>
            </a:r>
            <a:r>
              <a:rPr sz="800" spc="-135" dirty="0">
                <a:latin typeface="Arial MT"/>
                <a:cs typeface="Arial MT"/>
              </a:rPr>
              <a:t>P</a:t>
            </a:r>
            <a:r>
              <a:rPr sz="800" spc="-65" dirty="0">
                <a:latin typeface="Arial MT"/>
                <a:cs typeface="Arial MT"/>
              </a:rPr>
              <a:t>I</a:t>
            </a:r>
            <a:r>
              <a:rPr sz="800" spc="-190" dirty="0">
                <a:latin typeface="Arial MT"/>
                <a:cs typeface="Arial MT"/>
              </a:rPr>
              <a:t>M</a:t>
            </a:r>
            <a:r>
              <a:rPr sz="800" spc="-100" dirty="0">
                <a:latin typeface="Arial MT"/>
                <a:cs typeface="Arial MT"/>
              </a:rPr>
              <a:t>C</a:t>
            </a:r>
            <a:r>
              <a:rPr sz="800" spc="-114" dirty="0">
                <a:latin typeface="Arial MT"/>
                <a:cs typeface="Arial MT"/>
              </a:rPr>
              <a:t>O</a:t>
            </a:r>
            <a:endParaRPr sz="800">
              <a:latin typeface="Arial MT"/>
              <a:cs typeface="Arial MT"/>
            </a:endParaRPr>
          </a:p>
          <a:p>
            <a:pPr marL="12700">
              <a:lnSpc>
                <a:spcPct val="100000"/>
              </a:lnSpc>
              <a:spcBef>
                <a:spcPts val="80"/>
              </a:spcBef>
            </a:pPr>
            <a:r>
              <a:rPr sz="800" spc="-120" dirty="0">
                <a:latin typeface="Arial MT"/>
                <a:cs typeface="Arial MT"/>
              </a:rPr>
              <a:t>PIMCO</a:t>
            </a:r>
            <a:r>
              <a:rPr sz="800" spc="-30"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80" dirty="0">
                <a:latin typeface="Arial MT"/>
                <a:cs typeface="Arial MT"/>
              </a:rPr>
              <a:t> </a:t>
            </a:r>
            <a:r>
              <a:rPr sz="800" spc="-50" dirty="0">
                <a:latin typeface="Arial MT"/>
                <a:cs typeface="Arial MT"/>
              </a:rPr>
              <a:t>provide</a:t>
            </a:r>
            <a:r>
              <a:rPr sz="800" spc="-25" dirty="0">
                <a:latin typeface="Arial MT"/>
                <a:cs typeface="Arial MT"/>
              </a:rPr>
              <a:t> </a:t>
            </a:r>
            <a:r>
              <a:rPr sz="800" spc="-55" dirty="0">
                <a:latin typeface="Arial MT"/>
                <a:cs typeface="Arial MT"/>
              </a:rPr>
              <a:t>legal</a:t>
            </a:r>
            <a:r>
              <a:rPr sz="800" spc="-45" dirty="0">
                <a:latin typeface="Arial MT"/>
                <a:cs typeface="Arial MT"/>
              </a:rPr>
              <a:t> </a:t>
            </a:r>
            <a:r>
              <a:rPr sz="800" spc="-90" dirty="0">
                <a:latin typeface="Arial MT"/>
                <a:cs typeface="Arial MT"/>
              </a:rPr>
              <a:t>or</a:t>
            </a:r>
            <a:r>
              <a:rPr sz="800" spc="-30" dirty="0">
                <a:latin typeface="Arial MT"/>
                <a:cs typeface="Arial MT"/>
              </a:rPr>
              <a:t> </a:t>
            </a:r>
            <a:r>
              <a:rPr sz="800" spc="-65" dirty="0">
                <a:latin typeface="Arial MT"/>
                <a:cs typeface="Arial MT"/>
              </a:rPr>
              <a:t>tax advice.</a:t>
            </a:r>
            <a:r>
              <a:rPr sz="800" spc="-80" dirty="0">
                <a:latin typeface="Arial MT"/>
                <a:cs typeface="Arial MT"/>
              </a:rPr>
              <a:t> </a:t>
            </a:r>
            <a:r>
              <a:rPr sz="800" spc="-70" dirty="0">
                <a:latin typeface="Arial MT"/>
                <a:cs typeface="Arial MT"/>
              </a:rPr>
              <a:t>Please</a:t>
            </a:r>
            <a:r>
              <a:rPr sz="800" spc="-25" dirty="0">
                <a:latin typeface="Arial MT"/>
                <a:cs typeface="Arial MT"/>
              </a:rPr>
              <a:t> </a:t>
            </a:r>
            <a:r>
              <a:rPr sz="800" spc="-65" dirty="0">
                <a:latin typeface="Arial MT"/>
                <a:cs typeface="Arial MT"/>
              </a:rPr>
              <a:t>consult</a:t>
            </a:r>
            <a:r>
              <a:rPr sz="800" spc="-80" dirty="0">
                <a:latin typeface="Arial MT"/>
                <a:cs typeface="Arial MT"/>
              </a:rPr>
              <a:t> </a:t>
            </a:r>
            <a:r>
              <a:rPr sz="800" spc="-55" dirty="0">
                <a:latin typeface="Arial MT"/>
                <a:cs typeface="Arial MT"/>
              </a:rPr>
              <a:t>your</a:t>
            </a:r>
            <a:r>
              <a:rPr sz="800" spc="-120" dirty="0">
                <a:latin typeface="Arial MT"/>
                <a:cs typeface="Arial MT"/>
              </a:rPr>
              <a:t> </a:t>
            </a:r>
            <a:r>
              <a:rPr sz="800" spc="-65" dirty="0">
                <a:latin typeface="Arial MT"/>
                <a:cs typeface="Arial MT"/>
              </a:rPr>
              <a:t>tax</a:t>
            </a:r>
            <a:r>
              <a:rPr sz="800" spc="15" dirty="0">
                <a:latin typeface="Arial MT"/>
                <a:cs typeface="Arial MT"/>
              </a:rPr>
              <a:t> </a:t>
            </a:r>
            <a:r>
              <a:rPr sz="800" spc="-80" dirty="0">
                <a:latin typeface="Arial MT"/>
                <a:cs typeface="Arial MT"/>
              </a:rPr>
              <a:t>and/or</a:t>
            </a:r>
            <a:r>
              <a:rPr sz="800" spc="-30" dirty="0">
                <a:latin typeface="Arial MT"/>
                <a:cs typeface="Arial MT"/>
              </a:rPr>
              <a:t> </a:t>
            </a:r>
            <a:r>
              <a:rPr sz="800" spc="-55" dirty="0">
                <a:latin typeface="Arial MT"/>
                <a:cs typeface="Arial MT"/>
              </a:rPr>
              <a:t>legal</a:t>
            </a:r>
            <a:r>
              <a:rPr sz="800" spc="-45" dirty="0">
                <a:latin typeface="Arial MT"/>
                <a:cs typeface="Arial MT"/>
              </a:rPr>
              <a:t> </a:t>
            </a:r>
            <a:r>
              <a:rPr sz="800" spc="-80" dirty="0">
                <a:latin typeface="Arial MT"/>
                <a:cs typeface="Arial MT"/>
              </a:rPr>
              <a:t>counsel</a:t>
            </a:r>
            <a:r>
              <a:rPr sz="800" spc="-45" dirty="0">
                <a:latin typeface="Arial MT"/>
                <a:cs typeface="Arial MT"/>
              </a:rPr>
              <a:t> </a:t>
            </a:r>
            <a:r>
              <a:rPr sz="800" spc="-55" dirty="0">
                <a:latin typeface="Arial MT"/>
                <a:cs typeface="Arial MT"/>
              </a:rPr>
              <a:t>for</a:t>
            </a:r>
            <a:r>
              <a:rPr sz="800" spc="-35" dirty="0">
                <a:latin typeface="Arial MT"/>
                <a:cs typeface="Arial MT"/>
              </a:rPr>
              <a:t> </a:t>
            </a:r>
            <a:r>
              <a:rPr sz="800" spc="-55" dirty="0">
                <a:latin typeface="Arial MT"/>
                <a:cs typeface="Arial MT"/>
              </a:rPr>
              <a:t>specific</a:t>
            </a:r>
            <a:r>
              <a:rPr sz="800" spc="-65" dirty="0">
                <a:latin typeface="Arial MT"/>
                <a:cs typeface="Arial MT"/>
              </a:rPr>
              <a:t> tax</a:t>
            </a:r>
            <a:r>
              <a:rPr sz="800" spc="-60" dirty="0">
                <a:latin typeface="Arial MT"/>
                <a:cs typeface="Arial MT"/>
              </a:rPr>
              <a:t> </a:t>
            </a:r>
            <a:r>
              <a:rPr sz="800" spc="-50" dirty="0">
                <a:latin typeface="Arial MT"/>
                <a:cs typeface="Arial MT"/>
              </a:rPr>
              <a:t>or</a:t>
            </a:r>
            <a:r>
              <a:rPr sz="800" spc="-35" dirty="0">
                <a:latin typeface="Arial MT"/>
                <a:cs typeface="Arial MT"/>
              </a:rPr>
              <a:t> </a:t>
            </a:r>
            <a:r>
              <a:rPr sz="800" spc="-70" dirty="0">
                <a:latin typeface="Arial MT"/>
                <a:cs typeface="Arial MT"/>
              </a:rPr>
              <a:t>legal</a:t>
            </a:r>
            <a:r>
              <a:rPr sz="800" spc="-45" dirty="0">
                <a:latin typeface="Arial MT"/>
                <a:cs typeface="Arial MT"/>
              </a:rPr>
              <a:t> </a:t>
            </a:r>
            <a:r>
              <a:rPr sz="800" spc="-65" dirty="0">
                <a:latin typeface="Arial MT"/>
                <a:cs typeface="Arial MT"/>
              </a:rPr>
              <a:t>questions </a:t>
            </a:r>
            <a:r>
              <a:rPr sz="800" spc="-85" dirty="0">
                <a:latin typeface="Arial MT"/>
                <a:cs typeface="Arial MT"/>
              </a:rPr>
              <a:t>and</a:t>
            </a:r>
            <a:r>
              <a:rPr sz="800" spc="-20" dirty="0">
                <a:latin typeface="Arial MT"/>
                <a:cs typeface="Arial MT"/>
              </a:rPr>
              <a:t> </a:t>
            </a:r>
            <a:r>
              <a:rPr sz="800" spc="-90" dirty="0">
                <a:latin typeface="Arial MT"/>
                <a:cs typeface="Arial MT"/>
              </a:rPr>
              <a:t>concerns</a:t>
            </a:r>
            <a:endParaRPr sz="800">
              <a:latin typeface="Arial MT"/>
              <a:cs typeface="Arial MT"/>
            </a:endParaRPr>
          </a:p>
        </p:txBody>
      </p:sp>
      <p:sp>
        <p:nvSpPr>
          <p:cNvPr id="4" name="object 4"/>
          <p:cNvSpPr txBox="1"/>
          <p:nvPr/>
        </p:nvSpPr>
        <p:spPr>
          <a:xfrm>
            <a:off x="289559" y="1070673"/>
            <a:ext cx="9203055" cy="1909445"/>
          </a:xfrm>
          <a:prstGeom prst="rect">
            <a:avLst/>
          </a:prstGeom>
        </p:spPr>
        <p:txBody>
          <a:bodyPr vert="horz" wrap="square" lIns="0" tIns="11430" rIns="0" bIns="0" rtlCol="0">
            <a:spAutoFit/>
          </a:bodyPr>
          <a:lstStyle/>
          <a:p>
            <a:pPr marL="12700">
              <a:lnSpc>
                <a:spcPct val="100000"/>
              </a:lnSpc>
              <a:spcBef>
                <a:spcPts val="90"/>
              </a:spcBef>
            </a:pPr>
            <a:r>
              <a:rPr sz="1850" spc="15" dirty="0">
                <a:solidFill>
                  <a:srgbClr val="52555A"/>
                </a:solidFill>
                <a:latin typeface="Arial MT"/>
                <a:cs typeface="Arial MT"/>
              </a:rPr>
              <a:t>R</a:t>
            </a:r>
            <a:r>
              <a:rPr sz="1850" spc="10" dirty="0">
                <a:solidFill>
                  <a:srgbClr val="52555A"/>
                </a:solidFill>
                <a:latin typeface="Arial MT"/>
                <a:cs typeface="Arial MT"/>
              </a:rPr>
              <a:t>e</a:t>
            </a:r>
            <a:r>
              <a:rPr sz="1850" spc="-105" dirty="0">
                <a:solidFill>
                  <a:srgbClr val="52555A"/>
                </a:solidFill>
                <a:latin typeface="Arial MT"/>
                <a:cs typeface="Arial MT"/>
              </a:rPr>
              <a:t>m</a:t>
            </a:r>
            <a:r>
              <a:rPr sz="1850" spc="-15" dirty="0">
                <a:solidFill>
                  <a:srgbClr val="52555A"/>
                </a:solidFill>
                <a:latin typeface="Arial MT"/>
                <a:cs typeface="Arial MT"/>
              </a:rPr>
              <a:t>i</a:t>
            </a:r>
            <a:r>
              <a:rPr sz="1850" spc="-70" dirty="0">
                <a:solidFill>
                  <a:srgbClr val="52555A"/>
                </a:solidFill>
                <a:latin typeface="Arial MT"/>
                <a:cs typeface="Arial MT"/>
              </a:rPr>
              <a:t>nd</a:t>
            </a:r>
            <a:r>
              <a:rPr sz="1850" spc="10" dirty="0">
                <a:solidFill>
                  <a:srgbClr val="52555A"/>
                </a:solidFill>
                <a:latin typeface="Arial MT"/>
                <a:cs typeface="Arial MT"/>
              </a:rPr>
              <a:t>e</a:t>
            </a:r>
            <a:r>
              <a:rPr sz="1850" spc="20" dirty="0">
                <a:solidFill>
                  <a:srgbClr val="52555A"/>
                </a:solidFill>
                <a:latin typeface="Arial MT"/>
                <a:cs typeface="Arial MT"/>
              </a:rPr>
              <a:t>r</a:t>
            </a:r>
            <a:r>
              <a:rPr sz="1850" spc="-5" dirty="0">
                <a:solidFill>
                  <a:srgbClr val="52555A"/>
                </a:solidFill>
                <a:latin typeface="Arial MT"/>
                <a:cs typeface="Arial MT"/>
              </a:rPr>
              <a:t>:</a:t>
            </a:r>
            <a:r>
              <a:rPr sz="1850" spc="-70" dirty="0">
                <a:solidFill>
                  <a:srgbClr val="52555A"/>
                </a:solidFill>
                <a:latin typeface="Arial MT"/>
                <a:cs typeface="Arial MT"/>
              </a:rPr>
              <a:t> </a:t>
            </a:r>
            <a:r>
              <a:rPr sz="1850" spc="15" dirty="0">
                <a:solidFill>
                  <a:srgbClr val="52555A"/>
                </a:solidFill>
                <a:latin typeface="Arial MT"/>
                <a:cs typeface="Arial MT"/>
              </a:rPr>
              <a:t>R</a:t>
            </a:r>
            <a:r>
              <a:rPr sz="1850" spc="-70" dirty="0">
                <a:solidFill>
                  <a:srgbClr val="52555A"/>
                </a:solidFill>
                <a:latin typeface="Arial MT"/>
                <a:cs typeface="Arial MT"/>
              </a:rPr>
              <a:t>u</a:t>
            </a:r>
            <a:r>
              <a:rPr sz="1850" spc="-95" dirty="0">
                <a:solidFill>
                  <a:srgbClr val="52555A"/>
                </a:solidFill>
                <a:latin typeface="Arial MT"/>
                <a:cs typeface="Arial MT"/>
              </a:rPr>
              <a:t>l</a:t>
            </a:r>
            <a:r>
              <a:rPr sz="1850" spc="5" dirty="0">
                <a:solidFill>
                  <a:srgbClr val="52555A"/>
                </a:solidFill>
                <a:latin typeface="Arial MT"/>
                <a:cs typeface="Arial MT"/>
              </a:rPr>
              <a:t>e</a:t>
            </a:r>
            <a:r>
              <a:rPr sz="1850" spc="-5" dirty="0">
                <a:solidFill>
                  <a:srgbClr val="52555A"/>
                </a:solidFill>
                <a:latin typeface="Arial MT"/>
                <a:cs typeface="Arial MT"/>
              </a:rPr>
              <a:t>s</a:t>
            </a:r>
            <a:r>
              <a:rPr sz="1850" spc="10" dirty="0">
                <a:solidFill>
                  <a:srgbClr val="52555A"/>
                </a:solidFill>
                <a:latin typeface="Arial MT"/>
                <a:cs typeface="Arial MT"/>
              </a:rPr>
              <a:t> </a:t>
            </a:r>
            <a:r>
              <a:rPr sz="1850" spc="40" dirty="0">
                <a:solidFill>
                  <a:srgbClr val="52555A"/>
                </a:solidFill>
                <a:latin typeface="Arial MT"/>
                <a:cs typeface="Arial MT"/>
              </a:rPr>
              <a:t>f</a:t>
            </a:r>
            <a:r>
              <a:rPr sz="1850" spc="5" dirty="0">
                <a:solidFill>
                  <a:srgbClr val="52555A"/>
                </a:solidFill>
                <a:latin typeface="Arial MT"/>
                <a:cs typeface="Arial MT"/>
              </a:rPr>
              <a:t>o</a:t>
            </a:r>
            <a:r>
              <a:rPr sz="1850" spc="-5" dirty="0">
                <a:solidFill>
                  <a:srgbClr val="52555A"/>
                </a:solidFill>
                <a:latin typeface="Arial MT"/>
                <a:cs typeface="Arial MT"/>
              </a:rPr>
              <a:t>r</a:t>
            </a:r>
            <a:r>
              <a:rPr sz="1850" spc="-170" dirty="0">
                <a:solidFill>
                  <a:srgbClr val="52555A"/>
                </a:solidFill>
                <a:latin typeface="Arial MT"/>
                <a:cs typeface="Arial MT"/>
              </a:rPr>
              <a:t> </a:t>
            </a:r>
            <a:r>
              <a:rPr sz="1850" spc="-40" dirty="0">
                <a:solidFill>
                  <a:srgbClr val="52555A"/>
                </a:solidFill>
                <a:latin typeface="Arial MT"/>
                <a:cs typeface="Arial MT"/>
              </a:rPr>
              <a:t>I</a:t>
            </a:r>
            <a:r>
              <a:rPr sz="1850" spc="15" dirty="0">
                <a:solidFill>
                  <a:srgbClr val="52555A"/>
                </a:solidFill>
                <a:latin typeface="Arial MT"/>
                <a:cs typeface="Arial MT"/>
              </a:rPr>
              <a:t>R</a:t>
            </a:r>
            <a:r>
              <a:rPr sz="1850" spc="-5" dirty="0">
                <a:solidFill>
                  <a:srgbClr val="52555A"/>
                </a:solidFill>
                <a:latin typeface="Arial MT"/>
                <a:cs typeface="Arial MT"/>
              </a:rPr>
              <a:t>A</a:t>
            </a:r>
            <a:r>
              <a:rPr sz="1850" spc="-145" dirty="0">
                <a:solidFill>
                  <a:srgbClr val="52555A"/>
                </a:solidFill>
                <a:latin typeface="Arial MT"/>
                <a:cs typeface="Arial MT"/>
              </a:rPr>
              <a:t> </a:t>
            </a:r>
            <a:r>
              <a:rPr sz="1850" spc="-70" dirty="0">
                <a:solidFill>
                  <a:srgbClr val="52555A"/>
                </a:solidFill>
                <a:latin typeface="Arial MT"/>
                <a:cs typeface="Arial MT"/>
              </a:rPr>
              <a:t>b</a:t>
            </a:r>
            <a:r>
              <a:rPr sz="1850" spc="5" dirty="0">
                <a:solidFill>
                  <a:srgbClr val="52555A"/>
                </a:solidFill>
                <a:latin typeface="Arial MT"/>
                <a:cs typeface="Arial MT"/>
              </a:rPr>
              <a:t>e</a:t>
            </a:r>
            <a:r>
              <a:rPr sz="1850" spc="-70" dirty="0">
                <a:solidFill>
                  <a:srgbClr val="52555A"/>
                </a:solidFill>
                <a:latin typeface="Arial MT"/>
                <a:cs typeface="Arial MT"/>
              </a:rPr>
              <a:t>n</a:t>
            </a:r>
            <a:r>
              <a:rPr sz="1850" spc="5" dirty="0">
                <a:solidFill>
                  <a:srgbClr val="52555A"/>
                </a:solidFill>
                <a:latin typeface="Arial MT"/>
                <a:cs typeface="Arial MT"/>
              </a:rPr>
              <a:t>e</a:t>
            </a:r>
            <a:r>
              <a:rPr sz="1850" spc="40" dirty="0">
                <a:solidFill>
                  <a:srgbClr val="52555A"/>
                </a:solidFill>
                <a:latin typeface="Arial MT"/>
                <a:cs typeface="Arial MT"/>
              </a:rPr>
              <a:t>f</a:t>
            </a:r>
            <a:r>
              <a:rPr sz="1850" spc="-15" dirty="0">
                <a:solidFill>
                  <a:srgbClr val="52555A"/>
                </a:solidFill>
                <a:latin typeface="Arial MT"/>
                <a:cs typeface="Arial MT"/>
              </a:rPr>
              <a:t>i</a:t>
            </a:r>
            <a:r>
              <a:rPr sz="1850" spc="30" dirty="0">
                <a:solidFill>
                  <a:srgbClr val="52555A"/>
                </a:solidFill>
                <a:latin typeface="Arial MT"/>
                <a:cs typeface="Arial MT"/>
              </a:rPr>
              <a:t>c</a:t>
            </a:r>
            <a:r>
              <a:rPr sz="1850" spc="-15" dirty="0">
                <a:solidFill>
                  <a:srgbClr val="52555A"/>
                </a:solidFill>
                <a:latin typeface="Arial MT"/>
                <a:cs typeface="Arial MT"/>
              </a:rPr>
              <a:t>i</a:t>
            </a:r>
            <a:r>
              <a:rPr sz="1850" spc="5" dirty="0">
                <a:solidFill>
                  <a:srgbClr val="52555A"/>
                </a:solidFill>
                <a:latin typeface="Arial MT"/>
                <a:cs typeface="Arial MT"/>
              </a:rPr>
              <a:t>a</a:t>
            </a:r>
            <a:r>
              <a:rPr sz="1850" spc="15" dirty="0">
                <a:solidFill>
                  <a:srgbClr val="52555A"/>
                </a:solidFill>
                <a:latin typeface="Arial MT"/>
                <a:cs typeface="Arial MT"/>
              </a:rPr>
              <a:t>r</a:t>
            </a:r>
            <a:r>
              <a:rPr sz="1850" spc="-15" dirty="0">
                <a:solidFill>
                  <a:srgbClr val="52555A"/>
                </a:solidFill>
                <a:latin typeface="Arial MT"/>
                <a:cs typeface="Arial MT"/>
              </a:rPr>
              <a:t>i</a:t>
            </a:r>
            <a:r>
              <a:rPr sz="1850" spc="5" dirty="0">
                <a:solidFill>
                  <a:srgbClr val="52555A"/>
                </a:solidFill>
                <a:latin typeface="Arial MT"/>
                <a:cs typeface="Arial MT"/>
              </a:rPr>
              <a:t>e</a:t>
            </a:r>
            <a:r>
              <a:rPr sz="1850" spc="-5" dirty="0">
                <a:solidFill>
                  <a:srgbClr val="52555A"/>
                </a:solidFill>
                <a:latin typeface="Arial MT"/>
                <a:cs typeface="Arial MT"/>
              </a:rPr>
              <a:t>s</a:t>
            </a:r>
            <a:endParaRPr sz="1850">
              <a:latin typeface="Arial MT"/>
              <a:cs typeface="Arial MT"/>
            </a:endParaRPr>
          </a:p>
          <a:p>
            <a:pPr>
              <a:lnSpc>
                <a:spcPct val="100000"/>
              </a:lnSpc>
              <a:spcBef>
                <a:spcPts val="15"/>
              </a:spcBef>
            </a:pPr>
            <a:endParaRPr sz="2050">
              <a:latin typeface="Arial MT"/>
              <a:cs typeface="Arial MT"/>
            </a:endParaRPr>
          </a:p>
          <a:p>
            <a:pPr marL="195580" indent="-183515">
              <a:lnSpc>
                <a:spcPct val="100000"/>
              </a:lnSpc>
              <a:buChar char="•"/>
              <a:tabLst>
                <a:tab pos="196215" algn="l"/>
              </a:tabLst>
            </a:pPr>
            <a:r>
              <a:rPr sz="1600" spc="-45" dirty="0">
                <a:latin typeface="Arial MT"/>
                <a:cs typeface="Arial MT"/>
              </a:rPr>
              <a:t>SECURE</a:t>
            </a:r>
            <a:r>
              <a:rPr sz="1600" spc="250" dirty="0">
                <a:latin typeface="Arial MT"/>
                <a:cs typeface="Arial MT"/>
              </a:rPr>
              <a:t> </a:t>
            </a:r>
            <a:r>
              <a:rPr sz="1600" spc="5" dirty="0">
                <a:latin typeface="Arial MT"/>
                <a:cs typeface="Arial MT"/>
              </a:rPr>
              <a:t>2.0</a:t>
            </a:r>
            <a:r>
              <a:rPr sz="1600" spc="-60" dirty="0">
                <a:latin typeface="Arial MT"/>
                <a:cs typeface="Arial MT"/>
              </a:rPr>
              <a:t> </a:t>
            </a:r>
            <a:r>
              <a:rPr sz="1600" spc="-10" dirty="0">
                <a:latin typeface="Arial MT"/>
                <a:cs typeface="Arial MT"/>
              </a:rPr>
              <a:t>left </a:t>
            </a:r>
            <a:r>
              <a:rPr sz="1600" dirty="0">
                <a:latin typeface="Arial MT"/>
                <a:cs typeface="Arial MT"/>
              </a:rPr>
              <a:t>10-yr</a:t>
            </a:r>
            <a:r>
              <a:rPr sz="1600" spc="60" dirty="0">
                <a:latin typeface="Arial MT"/>
                <a:cs typeface="Arial MT"/>
              </a:rPr>
              <a:t> </a:t>
            </a:r>
            <a:r>
              <a:rPr sz="1600" spc="-30" dirty="0">
                <a:latin typeface="Arial MT"/>
                <a:cs typeface="Arial MT"/>
              </a:rPr>
              <a:t>rule</a:t>
            </a:r>
            <a:r>
              <a:rPr sz="1600" spc="105" dirty="0">
                <a:latin typeface="Arial MT"/>
                <a:cs typeface="Arial MT"/>
              </a:rPr>
              <a:t> </a:t>
            </a:r>
            <a:r>
              <a:rPr sz="1600" spc="-20" dirty="0">
                <a:latin typeface="Arial MT"/>
                <a:cs typeface="Arial MT"/>
              </a:rPr>
              <a:t>intact</a:t>
            </a:r>
            <a:r>
              <a:rPr sz="1600" spc="70" dirty="0">
                <a:latin typeface="Arial MT"/>
                <a:cs typeface="Arial MT"/>
              </a:rPr>
              <a:t> </a:t>
            </a:r>
            <a:r>
              <a:rPr sz="1600" spc="5" dirty="0">
                <a:latin typeface="Arial MT"/>
                <a:cs typeface="Arial MT"/>
              </a:rPr>
              <a:t>for</a:t>
            </a:r>
            <a:r>
              <a:rPr sz="1600" spc="-15" dirty="0">
                <a:latin typeface="Arial MT"/>
                <a:cs typeface="Arial MT"/>
              </a:rPr>
              <a:t> </a:t>
            </a:r>
            <a:r>
              <a:rPr sz="1600" spc="-20" dirty="0">
                <a:latin typeface="Arial MT"/>
                <a:cs typeface="Arial MT"/>
              </a:rPr>
              <a:t>beneficiaries</a:t>
            </a:r>
            <a:r>
              <a:rPr sz="1600" spc="195" dirty="0">
                <a:latin typeface="Arial MT"/>
                <a:cs typeface="Arial MT"/>
              </a:rPr>
              <a:t> </a:t>
            </a:r>
            <a:r>
              <a:rPr sz="1600" spc="-10" dirty="0">
                <a:latin typeface="Arial MT"/>
                <a:cs typeface="Arial MT"/>
              </a:rPr>
              <a:t>of </a:t>
            </a:r>
            <a:r>
              <a:rPr sz="1600" spc="-30" dirty="0">
                <a:latin typeface="Arial MT"/>
                <a:cs typeface="Arial MT"/>
              </a:rPr>
              <a:t>inherited</a:t>
            </a:r>
            <a:r>
              <a:rPr sz="1600" spc="185" dirty="0">
                <a:latin typeface="Arial MT"/>
                <a:cs typeface="Arial MT"/>
              </a:rPr>
              <a:t> </a:t>
            </a:r>
            <a:r>
              <a:rPr sz="1600" spc="-10" dirty="0">
                <a:latin typeface="Arial MT"/>
                <a:cs typeface="Arial MT"/>
              </a:rPr>
              <a:t>IRAs</a:t>
            </a:r>
            <a:endParaRPr sz="1600">
              <a:latin typeface="Arial MT"/>
              <a:cs typeface="Arial MT"/>
            </a:endParaRPr>
          </a:p>
          <a:p>
            <a:pPr marL="195580" marR="5080" indent="-183515">
              <a:lnSpc>
                <a:spcPct val="100000"/>
              </a:lnSpc>
              <a:spcBef>
                <a:spcPts val="244"/>
              </a:spcBef>
              <a:buChar char="•"/>
              <a:tabLst>
                <a:tab pos="196215" algn="l"/>
              </a:tabLst>
            </a:pPr>
            <a:r>
              <a:rPr sz="1600" dirty="0">
                <a:latin typeface="Arial MT"/>
                <a:cs typeface="Arial MT"/>
              </a:rPr>
              <a:t>Most</a:t>
            </a:r>
            <a:r>
              <a:rPr sz="1600" spc="-10" dirty="0">
                <a:latin typeface="Arial MT"/>
                <a:cs typeface="Arial MT"/>
              </a:rPr>
              <a:t> </a:t>
            </a:r>
            <a:r>
              <a:rPr sz="1600" spc="-30" dirty="0">
                <a:latin typeface="Arial MT"/>
                <a:cs typeface="Arial MT"/>
              </a:rPr>
              <a:t>non-spousal</a:t>
            </a:r>
            <a:r>
              <a:rPr sz="1600" spc="250" dirty="0">
                <a:latin typeface="Arial MT"/>
                <a:cs typeface="Arial MT"/>
              </a:rPr>
              <a:t> </a:t>
            </a:r>
            <a:r>
              <a:rPr sz="1600" spc="-20" dirty="0">
                <a:latin typeface="Arial MT"/>
                <a:cs typeface="Arial MT"/>
              </a:rPr>
              <a:t>beneficiaries</a:t>
            </a:r>
            <a:r>
              <a:rPr sz="1600" spc="200" dirty="0">
                <a:latin typeface="Arial MT"/>
                <a:cs typeface="Arial MT"/>
              </a:rPr>
              <a:t> </a:t>
            </a:r>
            <a:r>
              <a:rPr sz="1600" spc="-40" dirty="0">
                <a:latin typeface="Arial MT"/>
                <a:cs typeface="Arial MT"/>
              </a:rPr>
              <a:t>must</a:t>
            </a:r>
            <a:r>
              <a:rPr sz="1600" spc="155" dirty="0">
                <a:latin typeface="Arial MT"/>
                <a:cs typeface="Arial MT"/>
              </a:rPr>
              <a:t> </a:t>
            </a:r>
            <a:r>
              <a:rPr sz="1600" spc="-25" dirty="0">
                <a:latin typeface="Arial MT"/>
                <a:cs typeface="Arial MT"/>
              </a:rPr>
              <a:t>liquidate</a:t>
            </a:r>
            <a:r>
              <a:rPr sz="1600" spc="195" dirty="0">
                <a:latin typeface="Arial MT"/>
                <a:cs typeface="Arial MT"/>
              </a:rPr>
              <a:t> </a:t>
            </a:r>
            <a:r>
              <a:rPr sz="1600" spc="-30" dirty="0">
                <a:latin typeface="Arial MT"/>
                <a:cs typeface="Arial MT"/>
              </a:rPr>
              <a:t>inherited</a:t>
            </a:r>
            <a:r>
              <a:rPr sz="1600" spc="190" dirty="0">
                <a:latin typeface="Arial MT"/>
                <a:cs typeface="Arial MT"/>
              </a:rPr>
              <a:t> </a:t>
            </a:r>
            <a:r>
              <a:rPr sz="1600" spc="-20" dirty="0">
                <a:latin typeface="Arial MT"/>
                <a:cs typeface="Arial MT"/>
              </a:rPr>
              <a:t>retirement</a:t>
            </a:r>
            <a:r>
              <a:rPr sz="1600" spc="155" dirty="0">
                <a:latin typeface="Arial MT"/>
                <a:cs typeface="Arial MT"/>
              </a:rPr>
              <a:t> </a:t>
            </a:r>
            <a:r>
              <a:rPr sz="1600" spc="-25" dirty="0">
                <a:latin typeface="Arial MT"/>
                <a:cs typeface="Arial MT"/>
              </a:rPr>
              <a:t>accounts</a:t>
            </a:r>
            <a:r>
              <a:rPr sz="1600" spc="204" dirty="0">
                <a:latin typeface="Arial MT"/>
                <a:cs typeface="Arial MT"/>
              </a:rPr>
              <a:t> </a:t>
            </a:r>
            <a:r>
              <a:rPr sz="1600" spc="-10" dirty="0">
                <a:latin typeface="Arial MT"/>
                <a:cs typeface="Arial MT"/>
              </a:rPr>
              <a:t>by</a:t>
            </a:r>
            <a:r>
              <a:rPr sz="1600" spc="-45" dirty="0">
                <a:latin typeface="Arial MT"/>
                <a:cs typeface="Arial MT"/>
              </a:rPr>
              <a:t> </a:t>
            </a:r>
            <a:r>
              <a:rPr sz="1600" spc="-15" dirty="0">
                <a:latin typeface="Arial MT"/>
                <a:cs typeface="Arial MT"/>
              </a:rPr>
              <a:t>Dec.</a:t>
            </a:r>
            <a:r>
              <a:rPr sz="1600" spc="75" dirty="0">
                <a:latin typeface="Arial MT"/>
                <a:cs typeface="Arial MT"/>
              </a:rPr>
              <a:t> </a:t>
            </a:r>
            <a:r>
              <a:rPr sz="1600" spc="-10" dirty="0">
                <a:latin typeface="Arial MT"/>
                <a:cs typeface="Arial MT"/>
              </a:rPr>
              <a:t>31</a:t>
            </a:r>
            <a:r>
              <a:rPr sz="1600" spc="30" dirty="0">
                <a:latin typeface="Arial MT"/>
                <a:cs typeface="Arial MT"/>
              </a:rPr>
              <a:t> </a:t>
            </a:r>
            <a:r>
              <a:rPr sz="1600" spc="-10" dirty="0">
                <a:latin typeface="Arial MT"/>
                <a:cs typeface="Arial MT"/>
              </a:rPr>
              <a:t>of</a:t>
            </a:r>
            <a:r>
              <a:rPr sz="1600" spc="-5" dirty="0">
                <a:latin typeface="Arial MT"/>
                <a:cs typeface="Arial MT"/>
              </a:rPr>
              <a:t> </a:t>
            </a:r>
            <a:r>
              <a:rPr sz="1600" spc="-10" dirty="0">
                <a:latin typeface="Arial MT"/>
                <a:cs typeface="Arial MT"/>
              </a:rPr>
              <a:t>tenth</a:t>
            </a:r>
            <a:r>
              <a:rPr sz="1600" spc="30" dirty="0">
                <a:latin typeface="Arial MT"/>
                <a:cs typeface="Arial MT"/>
              </a:rPr>
              <a:t> </a:t>
            </a:r>
            <a:r>
              <a:rPr sz="1600" spc="-10" dirty="0">
                <a:latin typeface="Arial MT"/>
                <a:cs typeface="Arial MT"/>
              </a:rPr>
              <a:t>year </a:t>
            </a:r>
            <a:r>
              <a:rPr sz="1600" spc="-430" dirty="0">
                <a:latin typeface="Arial MT"/>
                <a:cs typeface="Arial MT"/>
              </a:rPr>
              <a:t> </a:t>
            </a:r>
            <a:r>
              <a:rPr sz="1600" spc="5" dirty="0">
                <a:latin typeface="Arial MT"/>
                <a:cs typeface="Arial MT"/>
              </a:rPr>
              <a:t>after</a:t>
            </a:r>
            <a:r>
              <a:rPr sz="1600" spc="-25" dirty="0">
                <a:latin typeface="Arial MT"/>
                <a:cs typeface="Arial MT"/>
              </a:rPr>
              <a:t> </a:t>
            </a:r>
            <a:r>
              <a:rPr sz="1600" spc="-5" dirty="0">
                <a:latin typeface="Arial MT"/>
                <a:cs typeface="Arial MT"/>
              </a:rPr>
              <a:t>owner’s</a:t>
            </a:r>
            <a:r>
              <a:rPr sz="1600" spc="30" dirty="0">
                <a:latin typeface="Arial MT"/>
                <a:cs typeface="Arial MT"/>
              </a:rPr>
              <a:t> </a:t>
            </a:r>
            <a:r>
              <a:rPr sz="1600" spc="-5" dirty="0">
                <a:latin typeface="Arial MT"/>
                <a:cs typeface="Arial MT"/>
              </a:rPr>
              <a:t>death</a:t>
            </a:r>
            <a:endParaRPr sz="1600">
              <a:latin typeface="Arial MT"/>
              <a:cs typeface="Arial MT"/>
            </a:endParaRPr>
          </a:p>
          <a:p>
            <a:pPr marL="195580" indent="-183515">
              <a:lnSpc>
                <a:spcPct val="100000"/>
              </a:lnSpc>
              <a:spcBef>
                <a:spcPts val="165"/>
              </a:spcBef>
              <a:buChar char="•"/>
              <a:tabLst>
                <a:tab pos="196215" algn="l"/>
              </a:tabLst>
            </a:pPr>
            <a:r>
              <a:rPr sz="1600" spc="-25" dirty="0">
                <a:latin typeface="Arial MT"/>
                <a:cs typeface="Arial MT"/>
              </a:rPr>
              <a:t>Applies</a:t>
            </a:r>
            <a:r>
              <a:rPr sz="1600" spc="110" dirty="0">
                <a:latin typeface="Arial MT"/>
                <a:cs typeface="Arial MT"/>
              </a:rPr>
              <a:t> </a:t>
            </a:r>
            <a:r>
              <a:rPr sz="1600" spc="15" dirty="0">
                <a:latin typeface="Arial MT"/>
                <a:cs typeface="Arial MT"/>
              </a:rPr>
              <a:t>to</a:t>
            </a:r>
            <a:r>
              <a:rPr sz="1600" spc="-55" dirty="0">
                <a:latin typeface="Arial MT"/>
                <a:cs typeface="Arial MT"/>
              </a:rPr>
              <a:t> </a:t>
            </a:r>
            <a:r>
              <a:rPr sz="1600" spc="-20" dirty="0">
                <a:latin typeface="Arial MT"/>
                <a:cs typeface="Arial MT"/>
              </a:rPr>
              <a:t>most</a:t>
            </a:r>
            <a:r>
              <a:rPr sz="1600" spc="70" dirty="0">
                <a:latin typeface="Arial MT"/>
                <a:cs typeface="Arial MT"/>
              </a:rPr>
              <a:t> </a:t>
            </a:r>
            <a:r>
              <a:rPr sz="1600" spc="-25" dirty="0">
                <a:latin typeface="Arial MT"/>
                <a:cs typeface="Arial MT"/>
              </a:rPr>
              <a:t>accounts</a:t>
            </a:r>
            <a:r>
              <a:rPr sz="1600" spc="195" dirty="0">
                <a:latin typeface="Arial MT"/>
                <a:cs typeface="Arial MT"/>
              </a:rPr>
              <a:t> </a:t>
            </a:r>
            <a:r>
              <a:rPr sz="1600" spc="-10" dirty="0">
                <a:latin typeface="Arial MT"/>
                <a:cs typeface="Arial MT"/>
              </a:rPr>
              <a:t>where</a:t>
            </a:r>
            <a:r>
              <a:rPr sz="1600" spc="25" dirty="0">
                <a:latin typeface="Arial MT"/>
                <a:cs typeface="Arial MT"/>
              </a:rPr>
              <a:t> </a:t>
            </a:r>
            <a:r>
              <a:rPr sz="1600" spc="-20" dirty="0">
                <a:latin typeface="Arial MT"/>
                <a:cs typeface="Arial MT"/>
              </a:rPr>
              <a:t>owner</a:t>
            </a:r>
            <a:r>
              <a:rPr sz="1600" spc="60" dirty="0">
                <a:latin typeface="Arial MT"/>
                <a:cs typeface="Arial MT"/>
              </a:rPr>
              <a:t> </a:t>
            </a:r>
            <a:r>
              <a:rPr sz="1600" spc="-20" dirty="0">
                <a:latin typeface="Arial MT"/>
                <a:cs typeface="Arial MT"/>
              </a:rPr>
              <a:t>died</a:t>
            </a:r>
            <a:r>
              <a:rPr sz="1600" spc="25" dirty="0">
                <a:latin typeface="Arial MT"/>
                <a:cs typeface="Arial MT"/>
              </a:rPr>
              <a:t> </a:t>
            </a:r>
            <a:r>
              <a:rPr sz="1600" spc="5" dirty="0">
                <a:latin typeface="Arial MT"/>
                <a:cs typeface="Arial MT"/>
              </a:rPr>
              <a:t>after</a:t>
            </a:r>
            <a:r>
              <a:rPr sz="1600" spc="-20" dirty="0">
                <a:latin typeface="Arial MT"/>
                <a:cs typeface="Arial MT"/>
              </a:rPr>
              <a:t> </a:t>
            </a:r>
            <a:r>
              <a:rPr sz="1600" spc="-15" dirty="0">
                <a:latin typeface="Arial MT"/>
                <a:cs typeface="Arial MT"/>
              </a:rPr>
              <a:t>Dec.</a:t>
            </a:r>
            <a:r>
              <a:rPr sz="1600" spc="70" dirty="0">
                <a:latin typeface="Arial MT"/>
                <a:cs typeface="Arial MT"/>
              </a:rPr>
              <a:t> </a:t>
            </a:r>
            <a:r>
              <a:rPr sz="1600" spc="-10" dirty="0">
                <a:latin typeface="Arial MT"/>
                <a:cs typeface="Arial MT"/>
              </a:rPr>
              <a:t>31, </a:t>
            </a:r>
            <a:r>
              <a:rPr sz="1600" spc="-15" dirty="0">
                <a:latin typeface="Arial MT"/>
                <a:cs typeface="Arial MT"/>
              </a:rPr>
              <a:t>2019</a:t>
            </a:r>
            <a:endParaRPr sz="1600">
              <a:latin typeface="Arial MT"/>
              <a:cs typeface="Arial MT"/>
            </a:endParaRPr>
          </a:p>
          <a:p>
            <a:pPr marL="195580" indent="-183515">
              <a:lnSpc>
                <a:spcPct val="100000"/>
              </a:lnSpc>
              <a:spcBef>
                <a:spcPts val="240"/>
              </a:spcBef>
              <a:buChar char="•"/>
              <a:tabLst>
                <a:tab pos="196215" algn="l"/>
              </a:tabLst>
            </a:pPr>
            <a:r>
              <a:rPr sz="1600" spc="-60" dirty="0">
                <a:latin typeface="Arial MT"/>
                <a:cs typeface="Arial MT"/>
              </a:rPr>
              <a:t>No</a:t>
            </a:r>
            <a:r>
              <a:rPr sz="1600" spc="105" dirty="0">
                <a:latin typeface="Arial MT"/>
                <a:cs typeface="Arial MT"/>
              </a:rPr>
              <a:t> </a:t>
            </a:r>
            <a:r>
              <a:rPr sz="1600" spc="-40" dirty="0">
                <a:latin typeface="Arial MT"/>
                <a:cs typeface="Arial MT"/>
              </a:rPr>
              <a:t>change</a:t>
            </a:r>
            <a:r>
              <a:rPr sz="1600" spc="185" dirty="0">
                <a:latin typeface="Arial MT"/>
                <a:cs typeface="Arial MT"/>
              </a:rPr>
              <a:t> </a:t>
            </a:r>
            <a:r>
              <a:rPr sz="1600" spc="15" dirty="0">
                <a:latin typeface="Arial MT"/>
                <a:cs typeface="Arial MT"/>
              </a:rPr>
              <a:t>to</a:t>
            </a:r>
            <a:r>
              <a:rPr sz="1600" spc="25" dirty="0">
                <a:latin typeface="Arial MT"/>
                <a:cs typeface="Arial MT"/>
              </a:rPr>
              <a:t> </a:t>
            </a:r>
            <a:r>
              <a:rPr sz="1600" spc="-15" dirty="0">
                <a:latin typeface="Arial MT"/>
                <a:cs typeface="Arial MT"/>
              </a:rPr>
              <a:t>treatment</a:t>
            </a:r>
            <a:r>
              <a:rPr sz="1600" spc="75" dirty="0">
                <a:latin typeface="Arial MT"/>
                <a:cs typeface="Arial MT"/>
              </a:rPr>
              <a:t> </a:t>
            </a:r>
            <a:r>
              <a:rPr sz="1600" spc="-10" dirty="0">
                <a:latin typeface="Arial MT"/>
                <a:cs typeface="Arial MT"/>
              </a:rPr>
              <a:t>of </a:t>
            </a:r>
            <a:r>
              <a:rPr sz="1600" spc="-25" dirty="0">
                <a:latin typeface="Arial MT"/>
                <a:cs typeface="Arial MT"/>
              </a:rPr>
              <a:t>non-designated</a:t>
            </a:r>
            <a:r>
              <a:rPr sz="1600" spc="265" dirty="0">
                <a:latin typeface="Arial MT"/>
                <a:cs typeface="Arial MT"/>
              </a:rPr>
              <a:t> </a:t>
            </a:r>
            <a:r>
              <a:rPr sz="1600" spc="-20" dirty="0">
                <a:latin typeface="Arial MT"/>
                <a:cs typeface="Arial MT"/>
              </a:rPr>
              <a:t>beneficiaries</a:t>
            </a:r>
            <a:endParaRPr sz="1600">
              <a:latin typeface="Arial MT"/>
              <a:cs typeface="Arial MT"/>
            </a:endParaRPr>
          </a:p>
        </p:txBody>
      </p:sp>
      <p:grpSp>
        <p:nvGrpSpPr>
          <p:cNvPr id="5" name="object 5"/>
          <p:cNvGrpSpPr/>
          <p:nvPr/>
        </p:nvGrpSpPr>
        <p:grpSpPr>
          <a:xfrm>
            <a:off x="426708" y="3799821"/>
            <a:ext cx="4333875" cy="2962275"/>
            <a:chOff x="426708" y="3799821"/>
            <a:chExt cx="4333875" cy="2962275"/>
          </a:xfrm>
        </p:grpSpPr>
        <p:pic>
          <p:nvPicPr>
            <p:cNvPr id="6" name="object 6"/>
            <p:cNvPicPr/>
            <p:nvPr/>
          </p:nvPicPr>
          <p:blipFill>
            <a:blip r:embed="rId2" cstate="print"/>
            <a:stretch>
              <a:fillRect/>
            </a:stretch>
          </p:blipFill>
          <p:spPr>
            <a:xfrm>
              <a:off x="426708" y="3799821"/>
              <a:ext cx="4333263" cy="2860075"/>
            </a:xfrm>
            <a:prstGeom prst="rect">
              <a:avLst/>
            </a:prstGeom>
          </p:spPr>
        </p:pic>
        <p:pic>
          <p:nvPicPr>
            <p:cNvPr id="7" name="object 7"/>
            <p:cNvPicPr/>
            <p:nvPr/>
          </p:nvPicPr>
          <p:blipFill>
            <a:blip r:embed="rId3" cstate="print"/>
            <a:stretch>
              <a:fillRect/>
            </a:stretch>
          </p:blipFill>
          <p:spPr>
            <a:xfrm>
              <a:off x="497840" y="3820159"/>
              <a:ext cx="3997960" cy="2941320"/>
            </a:xfrm>
            <a:prstGeom prst="rect">
              <a:avLst/>
            </a:prstGeom>
          </p:spPr>
        </p:pic>
        <p:sp>
          <p:nvSpPr>
            <p:cNvPr id="8" name="object 8"/>
            <p:cNvSpPr/>
            <p:nvPr/>
          </p:nvSpPr>
          <p:spPr>
            <a:xfrm>
              <a:off x="431800" y="3855719"/>
              <a:ext cx="4328160" cy="2854960"/>
            </a:xfrm>
            <a:custGeom>
              <a:avLst/>
              <a:gdLst/>
              <a:ahLst/>
              <a:cxnLst/>
              <a:rect l="l" t="t" r="r" b="b"/>
              <a:pathLst>
                <a:path w="4328160" h="2854959">
                  <a:moveTo>
                    <a:pt x="4328160" y="0"/>
                  </a:moveTo>
                  <a:lnTo>
                    <a:pt x="0" y="0"/>
                  </a:lnTo>
                  <a:lnTo>
                    <a:pt x="0" y="2854960"/>
                  </a:lnTo>
                  <a:lnTo>
                    <a:pt x="4328160" y="2854960"/>
                  </a:lnTo>
                  <a:lnTo>
                    <a:pt x="4328160" y="0"/>
                  </a:lnTo>
                  <a:close/>
                </a:path>
              </a:pathLst>
            </a:custGeom>
            <a:solidFill>
              <a:srgbClr val="FFFFFF"/>
            </a:solidFill>
          </p:spPr>
          <p:txBody>
            <a:bodyPr wrap="square" lIns="0" tIns="0" rIns="0" bIns="0" rtlCol="0"/>
            <a:lstStyle/>
            <a:p>
              <a:endParaRPr/>
            </a:p>
          </p:txBody>
        </p:sp>
      </p:grpSp>
      <p:sp>
        <p:nvSpPr>
          <p:cNvPr id="9" name="object 9"/>
          <p:cNvSpPr txBox="1"/>
          <p:nvPr/>
        </p:nvSpPr>
        <p:spPr>
          <a:xfrm>
            <a:off x="431800" y="3855720"/>
            <a:ext cx="4328160" cy="2854960"/>
          </a:xfrm>
          <a:prstGeom prst="rect">
            <a:avLst/>
          </a:prstGeom>
          <a:ln w="10159">
            <a:solidFill>
              <a:srgbClr val="005486"/>
            </a:solidFill>
          </a:ln>
        </p:spPr>
        <p:txBody>
          <a:bodyPr vert="horz" wrap="square" lIns="0" tIns="88265" rIns="0" bIns="0" rtlCol="0">
            <a:spAutoFit/>
          </a:bodyPr>
          <a:lstStyle/>
          <a:p>
            <a:pPr marL="464820" indent="-285115">
              <a:lnSpc>
                <a:spcPct val="100000"/>
              </a:lnSpc>
              <a:spcBef>
                <a:spcPts val="695"/>
              </a:spcBef>
              <a:buChar char="•"/>
              <a:tabLst>
                <a:tab pos="464184" algn="l"/>
                <a:tab pos="464820" algn="l"/>
              </a:tabLst>
            </a:pPr>
            <a:r>
              <a:rPr sz="1500" spc="35" dirty="0">
                <a:latin typeface="Arial MT"/>
                <a:cs typeface="Arial MT"/>
              </a:rPr>
              <a:t>C</a:t>
            </a:r>
            <a:r>
              <a:rPr sz="1500" spc="-35" dirty="0">
                <a:latin typeface="Arial MT"/>
                <a:cs typeface="Arial MT"/>
              </a:rPr>
              <a:t>u</a:t>
            </a:r>
            <a:r>
              <a:rPr sz="1500" spc="-20" dirty="0">
                <a:latin typeface="Arial MT"/>
                <a:cs typeface="Arial MT"/>
              </a:rPr>
              <a:t>rr</a:t>
            </a:r>
            <a:r>
              <a:rPr sz="1500" spc="45" dirty="0">
                <a:latin typeface="Arial MT"/>
                <a:cs typeface="Arial MT"/>
              </a:rPr>
              <a:t>e</a:t>
            </a:r>
            <a:r>
              <a:rPr sz="1500" spc="-35" dirty="0">
                <a:latin typeface="Arial MT"/>
                <a:cs typeface="Arial MT"/>
              </a:rPr>
              <a:t>n</a:t>
            </a:r>
            <a:r>
              <a:rPr sz="1500" spc="5" dirty="0">
                <a:latin typeface="Arial MT"/>
                <a:cs typeface="Arial MT"/>
              </a:rPr>
              <a:t>t</a:t>
            </a:r>
            <a:r>
              <a:rPr sz="1500" spc="40" dirty="0">
                <a:latin typeface="Arial MT"/>
                <a:cs typeface="Arial MT"/>
              </a:rPr>
              <a:t> </a:t>
            </a:r>
            <a:r>
              <a:rPr sz="1500" spc="45" dirty="0">
                <a:latin typeface="Arial MT"/>
                <a:cs typeface="Arial MT"/>
              </a:rPr>
              <a:t>o</a:t>
            </a:r>
            <a:r>
              <a:rPr sz="1500" spc="-45" dirty="0">
                <a:latin typeface="Arial MT"/>
                <a:cs typeface="Arial MT"/>
              </a:rPr>
              <a:t>w</a:t>
            </a:r>
            <a:r>
              <a:rPr sz="1500" spc="-35" dirty="0">
                <a:latin typeface="Arial MT"/>
                <a:cs typeface="Arial MT"/>
              </a:rPr>
              <a:t>n</a:t>
            </a:r>
            <a:r>
              <a:rPr sz="1500" spc="45" dirty="0">
                <a:latin typeface="Arial MT"/>
                <a:cs typeface="Arial MT"/>
              </a:rPr>
              <a:t>e</a:t>
            </a:r>
            <a:r>
              <a:rPr sz="1500" spc="-20" dirty="0">
                <a:latin typeface="Arial MT"/>
                <a:cs typeface="Arial MT"/>
              </a:rPr>
              <a:t>r</a:t>
            </a:r>
            <a:r>
              <a:rPr sz="1500" spc="10" dirty="0">
                <a:latin typeface="Arial MT"/>
                <a:cs typeface="Arial MT"/>
              </a:rPr>
              <a:t>s</a:t>
            </a:r>
            <a:r>
              <a:rPr sz="1500" spc="20" dirty="0">
                <a:latin typeface="Arial MT"/>
                <a:cs typeface="Arial MT"/>
              </a:rPr>
              <a:t> </a:t>
            </a:r>
            <a:r>
              <a:rPr sz="1500" spc="45" dirty="0">
                <a:latin typeface="Arial MT"/>
                <a:cs typeface="Arial MT"/>
              </a:rPr>
              <a:t>o</a:t>
            </a:r>
            <a:r>
              <a:rPr sz="1500" spc="5" dirty="0">
                <a:latin typeface="Arial MT"/>
                <a:cs typeface="Arial MT"/>
              </a:rPr>
              <a:t>f</a:t>
            </a:r>
            <a:r>
              <a:rPr sz="1500" spc="-120" dirty="0">
                <a:latin typeface="Arial MT"/>
                <a:cs typeface="Arial MT"/>
              </a:rPr>
              <a:t> </a:t>
            </a:r>
            <a:r>
              <a:rPr sz="1500" spc="-20" dirty="0">
                <a:latin typeface="Arial MT"/>
                <a:cs typeface="Arial MT"/>
              </a:rPr>
              <a:t>r</a:t>
            </a:r>
            <a:r>
              <a:rPr sz="1500" spc="45" dirty="0">
                <a:latin typeface="Arial MT"/>
                <a:cs typeface="Arial MT"/>
              </a:rPr>
              <a:t>e</a:t>
            </a:r>
            <a:r>
              <a:rPr sz="1500" spc="-20" dirty="0">
                <a:latin typeface="Arial MT"/>
                <a:cs typeface="Arial MT"/>
              </a:rPr>
              <a:t>tir</a:t>
            </a:r>
            <a:r>
              <a:rPr sz="1500" spc="45" dirty="0">
                <a:latin typeface="Arial MT"/>
                <a:cs typeface="Arial MT"/>
              </a:rPr>
              <a:t>e</a:t>
            </a:r>
            <a:r>
              <a:rPr sz="1500" spc="25" dirty="0">
                <a:latin typeface="Arial MT"/>
                <a:cs typeface="Arial MT"/>
              </a:rPr>
              <a:t>m</a:t>
            </a:r>
            <a:r>
              <a:rPr sz="1500" spc="45" dirty="0">
                <a:latin typeface="Arial MT"/>
                <a:cs typeface="Arial MT"/>
              </a:rPr>
              <a:t>e</a:t>
            </a:r>
            <a:r>
              <a:rPr sz="1500" spc="-35" dirty="0">
                <a:latin typeface="Arial MT"/>
                <a:cs typeface="Arial MT"/>
              </a:rPr>
              <a:t>n</a:t>
            </a:r>
            <a:r>
              <a:rPr sz="1500" spc="5" dirty="0">
                <a:latin typeface="Arial MT"/>
                <a:cs typeface="Arial MT"/>
              </a:rPr>
              <a:t>t</a:t>
            </a:r>
            <a:r>
              <a:rPr sz="1500" spc="-40" dirty="0">
                <a:latin typeface="Arial MT"/>
                <a:cs typeface="Arial MT"/>
              </a:rPr>
              <a:t> </a:t>
            </a:r>
            <a:r>
              <a:rPr sz="1500" spc="-35" dirty="0">
                <a:latin typeface="Arial MT"/>
                <a:cs typeface="Arial MT"/>
              </a:rPr>
              <a:t>a</a:t>
            </a:r>
            <a:r>
              <a:rPr sz="1500" spc="45" dirty="0">
                <a:latin typeface="Arial MT"/>
                <a:cs typeface="Arial MT"/>
              </a:rPr>
              <a:t>cco</a:t>
            </a:r>
            <a:r>
              <a:rPr sz="1500" spc="-35" dirty="0">
                <a:latin typeface="Arial MT"/>
                <a:cs typeface="Arial MT"/>
              </a:rPr>
              <a:t>un</a:t>
            </a:r>
            <a:r>
              <a:rPr sz="1500" spc="-20" dirty="0">
                <a:latin typeface="Arial MT"/>
                <a:cs typeface="Arial MT"/>
              </a:rPr>
              <a:t>t</a:t>
            </a:r>
            <a:r>
              <a:rPr sz="1500" spc="10" dirty="0">
                <a:latin typeface="Arial MT"/>
                <a:cs typeface="Arial MT"/>
              </a:rPr>
              <a:t>s</a:t>
            </a:r>
            <a:endParaRPr sz="1500">
              <a:latin typeface="Arial MT"/>
              <a:cs typeface="Arial MT"/>
            </a:endParaRPr>
          </a:p>
          <a:p>
            <a:pPr marL="464184" marR="584200" indent="-285115">
              <a:lnSpc>
                <a:spcPts val="1760"/>
              </a:lnSpc>
              <a:spcBef>
                <a:spcPts val="135"/>
              </a:spcBef>
              <a:buChar char="•"/>
              <a:tabLst>
                <a:tab pos="464184" algn="l"/>
                <a:tab pos="464820" algn="l"/>
              </a:tabLst>
            </a:pPr>
            <a:r>
              <a:rPr sz="1500" spc="40" dirty="0">
                <a:latin typeface="Arial MT"/>
                <a:cs typeface="Arial MT"/>
              </a:rPr>
              <a:t>B</a:t>
            </a:r>
            <a:r>
              <a:rPr sz="1500" spc="45" dirty="0">
                <a:latin typeface="Arial MT"/>
                <a:cs typeface="Arial MT"/>
              </a:rPr>
              <a:t>e</a:t>
            </a:r>
            <a:r>
              <a:rPr sz="1500" spc="-35" dirty="0">
                <a:latin typeface="Arial MT"/>
                <a:cs typeface="Arial MT"/>
              </a:rPr>
              <a:t>n</a:t>
            </a:r>
            <a:r>
              <a:rPr sz="1500" spc="45" dirty="0">
                <a:latin typeface="Arial MT"/>
                <a:cs typeface="Arial MT"/>
              </a:rPr>
              <a:t>e</a:t>
            </a:r>
            <a:r>
              <a:rPr sz="1500" spc="60" dirty="0">
                <a:latin typeface="Arial MT"/>
                <a:cs typeface="Arial MT"/>
              </a:rPr>
              <a:t>f</a:t>
            </a:r>
            <a:r>
              <a:rPr sz="1500" spc="-20" dirty="0">
                <a:latin typeface="Arial MT"/>
                <a:cs typeface="Arial MT"/>
              </a:rPr>
              <a:t>i</a:t>
            </a:r>
            <a:r>
              <a:rPr sz="1500" spc="45" dirty="0">
                <a:latin typeface="Arial MT"/>
                <a:cs typeface="Arial MT"/>
              </a:rPr>
              <a:t>c</a:t>
            </a:r>
            <a:r>
              <a:rPr sz="1500" spc="-20" dirty="0">
                <a:latin typeface="Arial MT"/>
                <a:cs typeface="Arial MT"/>
              </a:rPr>
              <a:t>i</a:t>
            </a:r>
            <a:r>
              <a:rPr sz="1500" spc="-35" dirty="0">
                <a:latin typeface="Arial MT"/>
                <a:cs typeface="Arial MT"/>
              </a:rPr>
              <a:t>a</a:t>
            </a:r>
            <a:r>
              <a:rPr sz="1500" spc="-20" dirty="0">
                <a:latin typeface="Arial MT"/>
                <a:cs typeface="Arial MT"/>
              </a:rPr>
              <a:t>ri</a:t>
            </a:r>
            <a:r>
              <a:rPr sz="1500" spc="45" dirty="0">
                <a:latin typeface="Arial MT"/>
                <a:cs typeface="Arial MT"/>
              </a:rPr>
              <a:t>e</a:t>
            </a:r>
            <a:r>
              <a:rPr sz="1500" spc="10" dirty="0">
                <a:latin typeface="Arial MT"/>
                <a:cs typeface="Arial MT"/>
              </a:rPr>
              <a:t>s</a:t>
            </a:r>
            <a:r>
              <a:rPr sz="1500" spc="-140" dirty="0">
                <a:latin typeface="Arial MT"/>
                <a:cs typeface="Arial MT"/>
              </a:rPr>
              <a:t> </a:t>
            </a:r>
            <a:r>
              <a:rPr sz="1500" spc="45" dirty="0">
                <a:latin typeface="Arial MT"/>
                <a:cs typeface="Arial MT"/>
              </a:rPr>
              <a:t>o</a:t>
            </a:r>
            <a:r>
              <a:rPr sz="1500" spc="5" dirty="0">
                <a:latin typeface="Arial MT"/>
                <a:cs typeface="Arial MT"/>
              </a:rPr>
              <a:t>f</a:t>
            </a:r>
            <a:r>
              <a:rPr sz="1500" spc="-40" dirty="0">
                <a:latin typeface="Arial MT"/>
                <a:cs typeface="Arial MT"/>
              </a:rPr>
              <a:t> </a:t>
            </a:r>
            <a:r>
              <a:rPr sz="1500" spc="-35" dirty="0">
                <a:latin typeface="Arial MT"/>
                <a:cs typeface="Arial MT"/>
              </a:rPr>
              <a:t>a</a:t>
            </a:r>
            <a:r>
              <a:rPr sz="1500" spc="45" dirty="0">
                <a:latin typeface="Arial MT"/>
                <a:cs typeface="Arial MT"/>
              </a:rPr>
              <a:t>cco</a:t>
            </a:r>
            <a:r>
              <a:rPr sz="1500" spc="-35" dirty="0">
                <a:latin typeface="Arial MT"/>
                <a:cs typeface="Arial MT"/>
              </a:rPr>
              <a:t>un</a:t>
            </a:r>
            <a:r>
              <a:rPr sz="1500" spc="-20" dirty="0">
                <a:latin typeface="Arial MT"/>
                <a:cs typeface="Arial MT"/>
              </a:rPr>
              <a:t>t</a:t>
            </a:r>
            <a:r>
              <a:rPr sz="1500" spc="10" dirty="0">
                <a:latin typeface="Arial MT"/>
                <a:cs typeface="Arial MT"/>
              </a:rPr>
              <a:t>s</a:t>
            </a:r>
            <a:r>
              <a:rPr sz="1500" spc="-60" dirty="0">
                <a:latin typeface="Arial MT"/>
                <a:cs typeface="Arial MT"/>
              </a:rPr>
              <a:t> </a:t>
            </a:r>
            <a:r>
              <a:rPr sz="1500" spc="-45" dirty="0">
                <a:latin typeface="Arial MT"/>
                <a:cs typeface="Arial MT"/>
              </a:rPr>
              <a:t>w</a:t>
            </a:r>
            <a:r>
              <a:rPr sz="1500" spc="-35" dirty="0">
                <a:latin typeface="Arial MT"/>
                <a:cs typeface="Arial MT"/>
              </a:rPr>
              <a:t>h</a:t>
            </a:r>
            <a:r>
              <a:rPr sz="1500" spc="45" dirty="0">
                <a:latin typeface="Arial MT"/>
                <a:cs typeface="Arial MT"/>
              </a:rPr>
              <a:t>e</a:t>
            </a:r>
            <a:r>
              <a:rPr sz="1500" spc="-20" dirty="0">
                <a:latin typeface="Arial MT"/>
                <a:cs typeface="Arial MT"/>
              </a:rPr>
              <a:t>r</a:t>
            </a:r>
            <a:r>
              <a:rPr sz="1500" spc="10" dirty="0">
                <a:latin typeface="Arial MT"/>
                <a:cs typeface="Arial MT"/>
              </a:rPr>
              <a:t>e</a:t>
            </a:r>
            <a:r>
              <a:rPr sz="1500" spc="20" dirty="0">
                <a:latin typeface="Arial MT"/>
                <a:cs typeface="Arial MT"/>
              </a:rPr>
              <a:t> </a:t>
            </a:r>
            <a:r>
              <a:rPr sz="1500" spc="45" dirty="0">
                <a:latin typeface="Arial MT"/>
                <a:cs typeface="Arial MT"/>
              </a:rPr>
              <a:t>o</a:t>
            </a:r>
            <a:r>
              <a:rPr sz="1500" spc="-45" dirty="0">
                <a:latin typeface="Arial MT"/>
                <a:cs typeface="Arial MT"/>
              </a:rPr>
              <a:t>w</a:t>
            </a:r>
            <a:r>
              <a:rPr sz="1500" spc="-35" dirty="0">
                <a:latin typeface="Arial MT"/>
                <a:cs typeface="Arial MT"/>
              </a:rPr>
              <a:t>n</a:t>
            </a:r>
            <a:r>
              <a:rPr sz="1500" spc="45" dirty="0">
                <a:latin typeface="Arial MT"/>
                <a:cs typeface="Arial MT"/>
              </a:rPr>
              <a:t>e</a:t>
            </a:r>
            <a:r>
              <a:rPr sz="1500" spc="5" dirty="0">
                <a:latin typeface="Arial MT"/>
                <a:cs typeface="Arial MT"/>
              </a:rPr>
              <a:t>r  </a:t>
            </a:r>
            <a:r>
              <a:rPr sz="1500" spc="20" dirty="0">
                <a:latin typeface="Arial MT"/>
                <a:cs typeface="Arial MT"/>
              </a:rPr>
              <a:t>died</a:t>
            </a:r>
            <a:r>
              <a:rPr sz="1500" spc="-70" dirty="0">
                <a:latin typeface="Arial MT"/>
                <a:cs typeface="Arial MT"/>
              </a:rPr>
              <a:t> </a:t>
            </a:r>
            <a:r>
              <a:rPr sz="1500" spc="10" dirty="0">
                <a:latin typeface="Arial MT"/>
                <a:cs typeface="Arial MT"/>
              </a:rPr>
              <a:t>prior</a:t>
            </a:r>
            <a:r>
              <a:rPr sz="1500" spc="-40" dirty="0">
                <a:latin typeface="Arial MT"/>
                <a:cs typeface="Arial MT"/>
              </a:rPr>
              <a:t> </a:t>
            </a:r>
            <a:r>
              <a:rPr sz="1500" spc="-5" dirty="0">
                <a:latin typeface="Arial MT"/>
                <a:cs typeface="Arial MT"/>
              </a:rPr>
              <a:t>to</a:t>
            </a:r>
            <a:r>
              <a:rPr sz="1500" spc="-65" dirty="0">
                <a:latin typeface="Arial MT"/>
                <a:cs typeface="Arial MT"/>
              </a:rPr>
              <a:t> </a:t>
            </a:r>
            <a:r>
              <a:rPr sz="1500" spc="15" dirty="0">
                <a:latin typeface="Arial MT"/>
                <a:cs typeface="Arial MT"/>
              </a:rPr>
              <a:t>1/1/20</a:t>
            </a:r>
            <a:endParaRPr sz="1500">
              <a:latin typeface="Arial MT"/>
              <a:cs typeface="Arial MT"/>
            </a:endParaRPr>
          </a:p>
          <a:p>
            <a:pPr marL="464184" marR="422909" indent="-285115">
              <a:lnSpc>
                <a:spcPts val="1760"/>
              </a:lnSpc>
              <a:spcBef>
                <a:spcPts val="85"/>
              </a:spcBef>
              <a:buChar char="•"/>
              <a:tabLst>
                <a:tab pos="464184" algn="l"/>
                <a:tab pos="464820" algn="l"/>
              </a:tabLst>
            </a:pPr>
            <a:r>
              <a:rPr sz="1500" spc="40" dirty="0">
                <a:latin typeface="Arial MT"/>
                <a:cs typeface="Arial MT"/>
              </a:rPr>
              <a:t>S</a:t>
            </a:r>
            <a:r>
              <a:rPr sz="1500" spc="-35" dirty="0">
                <a:latin typeface="Arial MT"/>
                <a:cs typeface="Arial MT"/>
              </a:rPr>
              <a:t>u</a:t>
            </a:r>
            <a:r>
              <a:rPr sz="1500" spc="45" dirty="0">
                <a:latin typeface="Arial MT"/>
                <a:cs typeface="Arial MT"/>
              </a:rPr>
              <a:t>ccess</a:t>
            </a:r>
            <a:r>
              <a:rPr sz="1500" spc="-35" dirty="0">
                <a:latin typeface="Arial MT"/>
                <a:cs typeface="Arial MT"/>
              </a:rPr>
              <a:t>o</a:t>
            </a:r>
            <a:r>
              <a:rPr sz="1500" spc="-20" dirty="0">
                <a:latin typeface="Arial MT"/>
                <a:cs typeface="Arial MT"/>
              </a:rPr>
              <a:t>r</a:t>
            </a:r>
            <a:r>
              <a:rPr sz="1500" spc="10" dirty="0">
                <a:latin typeface="Arial MT"/>
                <a:cs typeface="Arial MT"/>
              </a:rPr>
              <a:t>s</a:t>
            </a:r>
            <a:r>
              <a:rPr sz="1500" spc="-140" dirty="0">
                <a:latin typeface="Arial MT"/>
                <a:cs typeface="Arial MT"/>
              </a:rPr>
              <a:t> </a:t>
            </a:r>
            <a:r>
              <a:rPr sz="1500" spc="45" dirty="0">
                <a:latin typeface="Arial MT"/>
                <a:cs typeface="Arial MT"/>
              </a:rPr>
              <a:t>o</a:t>
            </a:r>
            <a:r>
              <a:rPr sz="1500" spc="5" dirty="0">
                <a:latin typeface="Arial MT"/>
                <a:cs typeface="Arial MT"/>
              </a:rPr>
              <a:t>f</a:t>
            </a:r>
            <a:r>
              <a:rPr sz="1500" spc="-120" dirty="0">
                <a:latin typeface="Arial MT"/>
                <a:cs typeface="Arial MT"/>
              </a:rPr>
              <a:t> </a:t>
            </a:r>
            <a:r>
              <a:rPr sz="1500" spc="60" dirty="0">
                <a:latin typeface="Arial MT"/>
                <a:cs typeface="Arial MT"/>
              </a:rPr>
              <a:t>I</a:t>
            </a:r>
            <a:r>
              <a:rPr sz="1500" spc="35" dirty="0">
                <a:latin typeface="Arial MT"/>
                <a:cs typeface="Arial MT"/>
              </a:rPr>
              <a:t>R</a:t>
            </a:r>
            <a:r>
              <a:rPr sz="1500" spc="40" dirty="0">
                <a:latin typeface="Arial MT"/>
                <a:cs typeface="Arial MT"/>
              </a:rPr>
              <a:t>A</a:t>
            </a:r>
            <a:r>
              <a:rPr sz="1500" spc="10" dirty="0">
                <a:latin typeface="Arial MT"/>
                <a:cs typeface="Arial MT"/>
              </a:rPr>
              <a:t>s</a:t>
            </a:r>
            <a:r>
              <a:rPr sz="1500" spc="-140" dirty="0">
                <a:latin typeface="Arial MT"/>
                <a:cs typeface="Arial MT"/>
              </a:rPr>
              <a:t> </a:t>
            </a:r>
            <a:r>
              <a:rPr sz="1500" spc="-45" dirty="0">
                <a:latin typeface="Arial MT"/>
                <a:cs typeface="Arial MT"/>
              </a:rPr>
              <a:t>w</a:t>
            </a:r>
            <a:r>
              <a:rPr sz="1500" spc="-20" dirty="0">
                <a:latin typeface="Arial MT"/>
                <a:cs typeface="Arial MT"/>
              </a:rPr>
              <a:t>it</a:t>
            </a:r>
            <a:r>
              <a:rPr sz="1500" spc="10" dirty="0">
                <a:latin typeface="Arial MT"/>
                <a:cs typeface="Arial MT"/>
              </a:rPr>
              <a:t>h</a:t>
            </a:r>
            <a:r>
              <a:rPr sz="1500" spc="20" dirty="0">
                <a:latin typeface="Arial MT"/>
                <a:cs typeface="Arial MT"/>
              </a:rPr>
              <a:t> </a:t>
            </a:r>
            <a:r>
              <a:rPr sz="1500" spc="-35" dirty="0">
                <a:latin typeface="Arial MT"/>
                <a:cs typeface="Arial MT"/>
              </a:rPr>
              <a:t>n</a:t>
            </a:r>
            <a:r>
              <a:rPr sz="1500" spc="45" dirty="0">
                <a:latin typeface="Arial MT"/>
                <a:cs typeface="Arial MT"/>
              </a:rPr>
              <a:t>o</a:t>
            </a:r>
            <a:r>
              <a:rPr sz="1500" spc="-55" dirty="0">
                <a:latin typeface="Arial MT"/>
                <a:cs typeface="Arial MT"/>
              </a:rPr>
              <a:t>n</a:t>
            </a:r>
            <a:r>
              <a:rPr sz="1500" spc="-25" dirty="0">
                <a:latin typeface="Arial MT"/>
                <a:cs typeface="Arial MT"/>
              </a:rPr>
              <a:t>-</a:t>
            </a:r>
            <a:r>
              <a:rPr sz="1500" spc="45" dirty="0">
                <a:latin typeface="Arial MT"/>
                <a:cs typeface="Arial MT"/>
              </a:rPr>
              <a:t>des</a:t>
            </a:r>
            <a:r>
              <a:rPr sz="1500" spc="-20" dirty="0">
                <a:latin typeface="Arial MT"/>
                <a:cs typeface="Arial MT"/>
              </a:rPr>
              <a:t>i</a:t>
            </a:r>
            <a:r>
              <a:rPr sz="1500" spc="45" dirty="0">
                <a:latin typeface="Arial MT"/>
                <a:cs typeface="Arial MT"/>
              </a:rPr>
              <a:t>g</a:t>
            </a:r>
            <a:r>
              <a:rPr sz="1500" spc="-40" dirty="0">
                <a:latin typeface="Arial MT"/>
                <a:cs typeface="Arial MT"/>
              </a:rPr>
              <a:t>na</a:t>
            </a:r>
            <a:r>
              <a:rPr sz="1500" spc="-20" dirty="0">
                <a:latin typeface="Arial MT"/>
                <a:cs typeface="Arial MT"/>
              </a:rPr>
              <a:t>t</a:t>
            </a:r>
            <a:r>
              <a:rPr sz="1500" spc="45" dirty="0">
                <a:latin typeface="Arial MT"/>
                <a:cs typeface="Arial MT"/>
              </a:rPr>
              <a:t>e</a:t>
            </a:r>
            <a:r>
              <a:rPr sz="1500" spc="5" dirty="0">
                <a:latin typeface="Arial MT"/>
                <a:cs typeface="Arial MT"/>
              </a:rPr>
              <a:t>d  </a:t>
            </a:r>
            <a:r>
              <a:rPr sz="1500" spc="45" dirty="0">
                <a:latin typeface="Arial MT"/>
                <a:cs typeface="Arial MT"/>
              </a:rPr>
              <a:t>be</a:t>
            </a:r>
            <a:r>
              <a:rPr sz="1500" spc="-35" dirty="0">
                <a:latin typeface="Arial MT"/>
                <a:cs typeface="Arial MT"/>
              </a:rPr>
              <a:t>n</a:t>
            </a:r>
            <a:r>
              <a:rPr sz="1500" spc="45" dirty="0">
                <a:latin typeface="Arial MT"/>
                <a:cs typeface="Arial MT"/>
              </a:rPr>
              <a:t>e</a:t>
            </a:r>
            <a:r>
              <a:rPr sz="1500" spc="60" dirty="0">
                <a:latin typeface="Arial MT"/>
                <a:cs typeface="Arial MT"/>
              </a:rPr>
              <a:t>f</a:t>
            </a:r>
            <a:r>
              <a:rPr sz="1500" spc="-20" dirty="0">
                <a:latin typeface="Arial MT"/>
                <a:cs typeface="Arial MT"/>
              </a:rPr>
              <a:t>i</a:t>
            </a:r>
            <a:r>
              <a:rPr sz="1500" spc="45" dirty="0">
                <a:latin typeface="Arial MT"/>
                <a:cs typeface="Arial MT"/>
              </a:rPr>
              <a:t>c</a:t>
            </a:r>
            <a:r>
              <a:rPr sz="1500" spc="-20" dirty="0">
                <a:latin typeface="Arial MT"/>
                <a:cs typeface="Arial MT"/>
              </a:rPr>
              <a:t>i</a:t>
            </a:r>
            <a:r>
              <a:rPr sz="1500" spc="-35" dirty="0">
                <a:latin typeface="Arial MT"/>
                <a:cs typeface="Arial MT"/>
              </a:rPr>
              <a:t>a</a:t>
            </a:r>
            <a:r>
              <a:rPr sz="1500" spc="-20" dirty="0">
                <a:latin typeface="Arial MT"/>
                <a:cs typeface="Arial MT"/>
              </a:rPr>
              <a:t>ri</a:t>
            </a:r>
            <a:r>
              <a:rPr sz="1500" spc="45" dirty="0">
                <a:latin typeface="Arial MT"/>
                <a:cs typeface="Arial MT"/>
              </a:rPr>
              <a:t>e</a:t>
            </a:r>
            <a:r>
              <a:rPr sz="1500" spc="10" dirty="0">
                <a:latin typeface="Arial MT"/>
                <a:cs typeface="Arial MT"/>
              </a:rPr>
              <a:t>s</a:t>
            </a:r>
            <a:r>
              <a:rPr sz="1500" spc="-140" dirty="0">
                <a:latin typeface="Arial MT"/>
                <a:cs typeface="Arial MT"/>
              </a:rPr>
              <a:t> </a:t>
            </a:r>
            <a:r>
              <a:rPr sz="1500" spc="-20" dirty="0">
                <a:latin typeface="Arial MT"/>
                <a:cs typeface="Arial MT"/>
              </a:rPr>
              <a:t>(</a:t>
            </a:r>
            <a:r>
              <a:rPr sz="1500" spc="45" dirty="0">
                <a:latin typeface="Arial MT"/>
                <a:cs typeface="Arial MT"/>
              </a:rPr>
              <a:t>es</a:t>
            </a:r>
            <a:r>
              <a:rPr sz="1500" spc="-20" dirty="0">
                <a:latin typeface="Arial MT"/>
                <a:cs typeface="Arial MT"/>
              </a:rPr>
              <a:t>t</a:t>
            </a:r>
            <a:r>
              <a:rPr sz="1500" spc="-35" dirty="0">
                <a:latin typeface="Arial MT"/>
                <a:cs typeface="Arial MT"/>
              </a:rPr>
              <a:t>a</a:t>
            </a:r>
            <a:r>
              <a:rPr sz="1500" spc="-20" dirty="0">
                <a:latin typeface="Arial MT"/>
                <a:cs typeface="Arial MT"/>
              </a:rPr>
              <a:t>t</a:t>
            </a:r>
            <a:r>
              <a:rPr sz="1500" spc="45" dirty="0">
                <a:latin typeface="Arial MT"/>
                <a:cs typeface="Arial MT"/>
              </a:rPr>
              <a:t>e</a:t>
            </a:r>
            <a:r>
              <a:rPr sz="1500" spc="5" dirty="0">
                <a:latin typeface="Arial MT"/>
                <a:cs typeface="Arial MT"/>
              </a:rPr>
              <a:t>,</a:t>
            </a:r>
            <a:r>
              <a:rPr sz="1500" spc="-120" dirty="0">
                <a:latin typeface="Arial MT"/>
                <a:cs typeface="Arial MT"/>
              </a:rPr>
              <a:t> </a:t>
            </a:r>
            <a:r>
              <a:rPr sz="1500" spc="45" dirty="0">
                <a:latin typeface="Arial MT"/>
                <a:cs typeface="Arial MT"/>
              </a:rPr>
              <a:t>c</a:t>
            </a:r>
            <a:r>
              <a:rPr sz="1500" spc="-35" dirty="0">
                <a:latin typeface="Arial MT"/>
                <a:cs typeface="Arial MT"/>
              </a:rPr>
              <a:t>ha</a:t>
            </a:r>
            <a:r>
              <a:rPr sz="1500" spc="-20" dirty="0">
                <a:latin typeface="Arial MT"/>
                <a:cs typeface="Arial MT"/>
              </a:rPr>
              <a:t>riti</a:t>
            </a:r>
            <a:r>
              <a:rPr sz="1500" spc="45" dirty="0">
                <a:latin typeface="Arial MT"/>
                <a:cs typeface="Arial MT"/>
              </a:rPr>
              <a:t>es</a:t>
            </a:r>
            <a:r>
              <a:rPr sz="1500" spc="5" dirty="0">
                <a:latin typeface="Arial MT"/>
                <a:cs typeface="Arial MT"/>
              </a:rPr>
              <a:t>,</a:t>
            </a:r>
            <a:r>
              <a:rPr sz="1500" spc="40" dirty="0">
                <a:latin typeface="Arial MT"/>
                <a:cs typeface="Arial MT"/>
              </a:rPr>
              <a:t> </a:t>
            </a:r>
            <a:r>
              <a:rPr sz="1500" spc="-20" dirty="0">
                <a:latin typeface="Arial MT"/>
                <a:cs typeface="Arial MT"/>
              </a:rPr>
              <a:t>tr</a:t>
            </a:r>
            <a:r>
              <a:rPr sz="1500" spc="-35" dirty="0">
                <a:latin typeface="Arial MT"/>
                <a:cs typeface="Arial MT"/>
              </a:rPr>
              <a:t>u</a:t>
            </a:r>
            <a:r>
              <a:rPr sz="1500" spc="45" dirty="0">
                <a:latin typeface="Arial MT"/>
                <a:cs typeface="Arial MT"/>
              </a:rPr>
              <a:t>s</a:t>
            </a:r>
            <a:r>
              <a:rPr sz="1500" spc="-20" dirty="0">
                <a:latin typeface="Arial MT"/>
                <a:cs typeface="Arial MT"/>
              </a:rPr>
              <a:t>t</a:t>
            </a:r>
            <a:r>
              <a:rPr sz="1500" spc="45" dirty="0">
                <a:latin typeface="Arial MT"/>
                <a:cs typeface="Arial MT"/>
              </a:rPr>
              <a:t>s</a:t>
            </a:r>
            <a:r>
              <a:rPr sz="1500" spc="5" dirty="0">
                <a:latin typeface="Arial MT"/>
                <a:cs typeface="Arial MT"/>
              </a:rPr>
              <a:t>)</a:t>
            </a:r>
            <a:endParaRPr sz="1500">
              <a:latin typeface="Arial MT"/>
              <a:cs typeface="Arial MT"/>
            </a:endParaRPr>
          </a:p>
          <a:p>
            <a:pPr marL="464820" indent="-285115">
              <a:lnSpc>
                <a:spcPts val="1775"/>
              </a:lnSpc>
              <a:buChar char="•"/>
              <a:tabLst>
                <a:tab pos="464184" algn="l"/>
                <a:tab pos="464820" algn="l"/>
              </a:tabLst>
            </a:pPr>
            <a:r>
              <a:rPr sz="1500" spc="10" dirty="0">
                <a:latin typeface="Arial MT"/>
                <a:cs typeface="Arial MT"/>
              </a:rPr>
              <a:t>Eligible</a:t>
            </a:r>
            <a:r>
              <a:rPr sz="1500" spc="-65" dirty="0">
                <a:latin typeface="Arial MT"/>
                <a:cs typeface="Arial MT"/>
              </a:rPr>
              <a:t> </a:t>
            </a:r>
            <a:r>
              <a:rPr sz="1500" spc="10" dirty="0">
                <a:latin typeface="Arial MT"/>
                <a:cs typeface="Arial MT"/>
              </a:rPr>
              <a:t>designated</a:t>
            </a:r>
            <a:r>
              <a:rPr sz="1500" spc="-145" dirty="0">
                <a:latin typeface="Arial MT"/>
                <a:cs typeface="Arial MT"/>
              </a:rPr>
              <a:t> </a:t>
            </a:r>
            <a:r>
              <a:rPr sz="1500" spc="10" dirty="0">
                <a:latin typeface="Arial MT"/>
                <a:cs typeface="Arial MT"/>
              </a:rPr>
              <a:t>beneficiaries</a:t>
            </a:r>
            <a:r>
              <a:rPr sz="1500" spc="-135" dirty="0">
                <a:latin typeface="Arial MT"/>
                <a:cs typeface="Arial MT"/>
              </a:rPr>
              <a:t> </a:t>
            </a:r>
            <a:r>
              <a:rPr sz="1500" spc="20" dirty="0">
                <a:latin typeface="Arial MT"/>
                <a:cs typeface="Arial MT"/>
              </a:rPr>
              <a:t>(EDB)</a:t>
            </a:r>
            <a:endParaRPr sz="1500">
              <a:latin typeface="Arial MT"/>
              <a:cs typeface="Arial MT"/>
            </a:endParaRPr>
          </a:p>
          <a:p>
            <a:pPr marL="1034415" lvl="1" indent="-346075">
              <a:lnSpc>
                <a:spcPts val="1780"/>
              </a:lnSpc>
              <a:buFont typeface="Calibri"/>
              <a:buChar char="—"/>
              <a:tabLst>
                <a:tab pos="1033780" algn="l"/>
                <a:tab pos="1034415" algn="l"/>
              </a:tabLst>
            </a:pPr>
            <a:r>
              <a:rPr sz="1500" spc="25" dirty="0">
                <a:latin typeface="Arial MT"/>
                <a:cs typeface="Arial MT"/>
              </a:rPr>
              <a:t>Spouse</a:t>
            </a:r>
            <a:endParaRPr sz="1500">
              <a:latin typeface="Arial MT"/>
              <a:cs typeface="Arial MT"/>
            </a:endParaRPr>
          </a:p>
          <a:p>
            <a:pPr marL="1034415" lvl="1" indent="-346075">
              <a:lnSpc>
                <a:spcPts val="1780"/>
              </a:lnSpc>
              <a:spcBef>
                <a:spcPts val="40"/>
              </a:spcBef>
              <a:buFont typeface="Calibri"/>
              <a:buChar char="—"/>
              <a:tabLst>
                <a:tab pos="1033780" algn="l"/>
                <a:tab pos="1034415" algn="l"/>
              </a:tabLst>
            </a:pPr>
            <a:r>
              <a:rPr sz="1500" spc="-10" dirty="0">
                <a:latin typeface="Arial MT"/>
                <a:cs typeface="Arial MT"/>
              </a:rPr>
              <a:t>Minor </a:t>
            </a:r>
            <a:r>
              <a:rPr sz="1500" spc="5" dirty="0">
                <a:latin typeface="Arial MT"/>
                <a:cs typeface="Arial MT"/>
              </a:rPr>
              <a:t>children</a:t>
            </a:r>
            <a:endParaRPr sz="1500">
              <a:latin typeface="Arial MT"/>
              <a:cs typeface="Arial MT"/>
            </a:endParaRPr>
          </a:p>
          <a:p>
            <a:pPr marL="1034415" lvl="1" indent="-346075">
              <a:lnSpc>
                <a:spcPts val="1780"/>
              </a:lnSpc>
              <a:buFont typeface="Calibri"/>
              <a:buChar char="—"/>
              <a:tabLst>
                <a:tab pos="1033780" algn="l"/>
                <a:tab pos="1034415" algn="l"/>
              </a:tabLst>
            </a:pPr>
            <a:r>
              <a:rPr sz="1500" spc="15" dirty="0">
                <a:latin typeface="Arial MT"/>
                <a:cs typeface="Arial MT"/>
              </a:rPr>
              <a:t>Disabled</a:t>
            </a:r>
            <a:endParaRPr sz="1500">
              <a:latin typeface="Arial MT"/>
              <a:cs typeface="Arial MT"/>
            </a:endParaRPr>
          </a:p>
          <a:p>
            <a:pPr marL="1034415" lvl="1" indent="-346075">
              <a:lnSpc>
                <a:spcPts val="1780"/>
              </a:lnSpc>
              <a:spcBef>
                <a:spcPts val="40"/>
              </a:spcBef>
              <a:buFont typeface="Calibri"/>
              <a:buChar char="—"/>
              <a:tabLst>
                <a:tab pos="1033780" algn="l"/>
                <a:tab pos="1034415" algn="l"/>
              </a:tabLst>
            </a:pPr>
            <a:r>
              <a:rPr sz="1500" spc="-5" dirty="0">
                <a:latin typeface="Arial MT"/>
                <a:cs typeface="Arial MT"/>
              </a:rPr>
              <a:t>Chronically</a:t>
            </a:r>
            <a:r>
              <a:rPr sz="1500" spc="-25" dirty="0">
                <a:latin typeface="Arial MT"/>
                <a:cs typeface="Arial MT"/>
              </a:rPr>
              <a:t> </a:t>
            </a:r>
            <a:r>
              <a:rPr sz="1500" spc="-10" dirty="0">
                <a:latin typeface="Arial MT"/>
                <a:cs typeface="Arial MT"/>
              </a:rPr>
              <a:t>ill</a:t>
            </a:r>
            <a:endParaRPr sz="1500">
              <a:latin typeface="Arial MT"/>
              <a:cs typeface="Arial MT"/>
            </a:endParaRPr>
          </a:p>
          <a:p>
            <a:pPr marL="1034415" marR="740410" lvl="1" indent="-346075">
              <a:lnSpc>
                <a:spcPts val="1839"/>
              </a:lnSpc>
              <a:spcBef>
                <a:spcPts val="10"/>
              </a:spcBef>
              <a:buFont typeface="Calibri"/>
              <a:buChar char="—"/>
              <a:tabLst>
                <a:tab pos="1033780" algn="l"/>
                <a:tab pos="1034415" algn="l"/>
              </a:tabLst>
            </a:pPr>
            <a:r>
              <a:rPr sz="1500" spc="35" dirty="0">
                <a:latin typeface="Arial MT"/>
                <a:cs typeface="Arial MT"/>
              </a:rPr>
              <a:t>B</a:t>
            </a:r>
            <a:r>
              <a:rPr sz="1500" spc="45" dirty="0">
                <a:latin typeface="Arial MT"/>
                <a:cs typeface="Arial MT"/>
              </a:rPr>
              <a:t>e</a:t>
            </a:r>
            <a:r>
              <a:rPr sz="1500" spc="-40" dirty="0">
                <a:latin typeface="Arial MT"/>
                <a:cs typeface="Arial MT"/>
              </a:rPr>
              <a:t>n</a:t>
            </a:r>
            <a:r>
              <a:rPr sz="1500" spc="45" dirty="0">
                <a:latin typeface="Arial MT"/>
                <a:cs typeface="Arial MT"/>
              </a:rPr>
              <a:t>e</a:t>
            </a:r>
            <a:r>
              <a:rPr sz="1500" spc="60" dirty="0">
                <a:latin typeface="Arial MT"/>
                <a:cs typeface="Arial MT"/>
              </a:rPr>
              <a:t>f</a:t>
            </a:r>
            <a:r>
              <a:rPr sz="1500" spc="-20" dirty="0">
                <a:latin typeface="Arial MT"/>
                <a:cs typeface="Arial MT"/>
              </a:rPr>
              <a:t>i</a:t>
            </a:r>
            <a:r>
              <a:rPr sz="1500" spc="45" dirty="0">
                <a:latin typeface="Arial MT"/>
                <a:cs typeface="Arial MT"/>
              </a:rPr>
              <a:t>c</a:t>
            </a:r>
            <a:r>
              <a:rPr sz="1500" spc="-20" dirty="0">
                <a:latin typeface="Arial MT"/>
                <a:cs typeface="Arial MT"/>
              </a:rPr>
              <a:t>i</a:t>
            </a:r>
            <a:r>
              <a:rPr sz="1500" spc="-40" dirty="0">
                <a:latin typeface="Arial MT"/>
                <a:cs typeface="Arial MT"/>
              </a:rPr>
              <a:t>a</a:t>
            </a:r>
            <a:r>
              <a:rPr sz="1500" spc="-25" dirty="0">
                <a:latin typeface="Arial MT"/>
                <a:cs typeface="Arial MT"/>
              </a:rPr>
              <a:t>r</a:t>
            </a:r>
            <a:r>
              <a:rPr sz="1500" spc="10" dirty="0">
                <a:latin typeface="Arial MT"/>
                <a:cs typeface="Arial MT"/>
              </a:rPr>
              <a:t>y</a:t>
            </a:r>
            <a:r>
              <a:rPr sz="1500" spc="-140" dirty="0">
                <a:latin typeface="Arial MT"/>
                <a:cs typeface="Arial MT"/>
              </a:rPr>
              <a:t> </a:t>
            </a:r>
            <a:r>
              <a:rPr sz="1500" spc="-20" dirty="0">
                <a:latin typeface="Arial MT"/>
                <a:cs typeface="Arial MT"/>
              </a:rPr>
              <a:t>l</a:t>
            </a:r>
            <a:r>
              <a:rPr sz="1500" spc="45" dirty="0">
                <a:latin typeface="Arial MT"/>
                <a:cs typeface="Arial MT"/>
              </a:rPr>
              <a:t>es</a:t>
            </a:r>
            <a:r>
              <a:rPr sz="1500" spc="10" dirty="0">
                <a:latin typeface="Arial MT"/>
                <a:cs typeface="Arial MT"/>
              </a:rPr>
              <a:t>s</a:t>
            </a:r>
            <a:r>
              <a:rPr sz="1500" spc="-60" dirty="0">
                <a:latin typeface="Arial MT"/>
                <a:cs typeface="Arial MT"/>
              </a:rPr>
              <a:t> </a:t>
            </a:r>
            <a:r>
              <a:rPr sz="1500" spc="-20" dirty="0">
                <a:latin typeface="Arial MT"/>
                <a:cs typeface="Arial MT"/>
              </a:rPr>
              <a:t>t</a:t>
            </a:r>
            <a:r>
              <a:rPr sz="1500" spc="-40" dirty="0">
                <a:latin typeface="Arial MT"/>
                <a:cs typeface="Arial MT"/>
              </a:rPr>
              <a:t>ha</a:t>
            </a:r>
            <a:r>
              <a:rPr sz="1500" spc="10" dirty="0">
                <a:latin typeface="Arial MT"/>
                <a:cs typeface="Arial MT"/>
              </a:rPr>
              <a:t>n</a:t>
            </a:r>
            <a:r>
              <a:rPr sz="1500" spc="15" dirty="0">
                <a:latin typeface="Arial MT"/>
                <a:cs typeface="Arial MT"/>
              </a:rPr>
              <a:t> </a:t>
            </a:r>
            <a:r>
              <a:rPr sz="1500" spc="45" dirty="0">
                <a:latin typeface="Arial MT"/>
                <a:cs typeface="Arial MT"/>
              </a:rPr>
              <a:t>1</a:t>
            </a:r>
            <a:r>
              <a:rPr sz="1500" spc="10" dirty="0">
                <a:latin typeface="Arial MT"/>
                <a:cs typeface="Arial MT"/>
              </a:rPr>
              <a:t>0</a:t>
            </a:r>
            <a:r>
              <a:rPr sz="1500" spc="15" dirty="0">
                <a:latin typeface="Arial MT"/>
                <a:cs typeface="Arial MT"/>
              </a:rPr>
              <a:t> </a:t>
            </a:r>
            <a:r>
              <a:rPr sz="1500" spc="-30" dirty="0">
                <a:latin typeface="Arial MT"/>
                <a:cs typeface="Arial MT"/>
              </a:rPr>
              <a:t>y</a:t>
            </a:r>
            <a:r>
              <a:rPr sz="1500" spc="45" dirty="0">
                <a:latin typeface="Arial MT"/>
                <a:cs typeface="Arial MT"/>
              </a:rPr>
              <a:t>e</a:t>
            </a:r>
            <a:r>
              <a:rPr sz="1500" spc="-40" dirty="0">
                <a:latin typeface="Arial MT"/>
                <a:cs typeface="Arial MT"/>
              </a:rPr>
              <a:t>a</a:t>
            </a:r>
            <a:r>
              <a:rPr sz="1500" spc="-25" dirty="0">
                <a:latin typeface="Arial MT"/>
                <a:cs typeface="Arial MT"/>
              </a:rPr>
              <a:t>r</a:t>
            </a:r>
            <a:r>
              <a:rPr sz="1500" spc="5" dirty="0">
                <a:latin typeface="Arial MT"/>
                <a:cs typeface="Arial MT"/>
              </a:rPr>
              <a:t>s  younger</a:t>
            </a:r>
            <a:r>
              <a:rPr sz="1500" spc="-50" dirty="0">
                <a:latin typeface="Arial MT"/>
                <a:cs typeface="Arial MT"/>
              </a:rPr>
              <a:t> </a:t>
            </a:r>
            <a:r>
              <a:rPr sz="1500" spc="-25" dirty="0">
                <a:latin typeface="Arial MT"/>
                <a:cs typeface="Arial MT"/>
              </a:rPr>
              <a:t>than</a:t>
            </a:r>
            <a:r>
              <a:rPr sz="1500" spc="90" dirty="0">
                <a:latin typeface="Arial MT"/>
                <a:cs typeface="Arial MT"/>
              </a:rPr>
              <a:t> </a:t>
            </a:r>
            <a:r>
              <a:rPr sz="1500" dirty="0">
                <a:latin typeface="Arial MT"/>
                <a:cs typeface="Arial MT"/>
              </a:rPr>
              <a:t>owner</a:t>
            </a:r>
            <a:endParaRPr sz="1500">
              <a:latin typeface="Arial MT"/>
              <a:cs typeface="Arial MT"/>
            </a:endParaRPr>
          </a:p>
        </p:txBody>
      </p:sp>
      <p:sp>
        <p:nvSpPr>
          <p:cNvPr id="10" name="object 10"/>
          <p:cNvSpPr txBox="1"/>
          <p:nvPr/>
        </p:nvSpPr>
        <p:spPr>
          <a:xfrm>
            <a:off x="426719" y="3119120"/>
            <a:ext cx="4328160" cy="538480"/>
          </a:xfrm>
          <a:prstGeom prst="rect">
            <a:avLst/>
          </a:prstGeom>
          <a:solidFill>
            <a:srgbClr val="005486"/>
          </a:solidFill>
        </p:spPr>
        <p:txBody>
          <a:bodyPr vert="horz" wrap="square" lIns="0" tIns="142875" rIns="0" bIns="0" rtlCol="0">
            <a:spAutoFit/>
          </a:bodyPr>
          <a:lstStyle/>
          <a:p>
            <a:pPr algn="ctr">
              <a:lnSpc>
                <a:spcPct val="100000"/>
              </a:lnSpc>
              <a:spcBef>
                <a:spcPts val="1125"/>
              </a:spcBef>
            </a:pPr>
            <a:r>
              <a:rPr sz="1600" b="1" spc="-20" dirty="0">
                <a:solidFill>
                  <a:srgbClr val="FFFFFF"/>
                </a:solidFill>
                <a:latin typeface="Arial"/>
                <a:cs typeface="Arial"/>
              </a:rPr>
              <a:t>Not</a:t>
            </a:r>
            <a:r>
              <a:rPr sz="1600" b="1" spc="15" dirty="0">
                <a:solidFill>
                  <a:srgbClr val="FFFFFF"/>
                </a:solidFill>
                <a:latin typeface="Arial"/>
                <a:cs typeface="Arial"/>
              </a:rPr>
              <a:t> </a:t>
            </a:r>
            <a:r>
              <a:rPr sz="1600" b="1" spc="-20" dirty="0">
                <a:solidFill>
                  <a:srgbClr val="FFFFFF"/>
                </a:solidFill>
                <a:latin typeface="Arial"/>
                <a:cs typeface="Arial"/>
              </a:rPr>
              <a:t>impacted</a:t>
            </a:r>
            <a:endParaRPr sz="1600">
              <a:latin typeface="Arial"/>
              <a:cs typeface="Arial"/>
            </a:endParaRPr>
          </a:p>
        </p:txBody>
      </p:sp>
      <p:grpSp>
        <p:nvGrpSpPr>
          <p:cNvPr id="11" name="object 11"/>
          <p:cNvGrpSpPr/>
          <p:nvPr/>
        </p:nvGrpSpPr>
        <p:grpSpPr>
          <a:xfrm>
            <a:off x="5049508" y="3799821"/>
            <a:ext cx="4338955" cy="2886075"/>
            <a:chOff x="5049508" y="3799821"/>
            <a:chExt cx="4338955" cy="2886075"/>
          </a:xfrm>
        </p:grpSpPr>
        <p:pic>
          <p:nvPicPr>
            <p:cNvPr id="12" name="object 12"/>
            <p:cNvPicPr/>
            <p:nvPr/>
          </p:nvPicPr>
          <p:blipFill>
            <a:blip r:embed="rId4" cstate="print"/>
            <a:stretch>
              <a:fillRect/>
            </a:stretch>
          </p:blipFill>
          <p:spPr>
            <a:xfrm>
              <a:off x="5049508" y="3799821"/>
              <a:ext cx="4333263" cy="2829596"/>
            </a:xfrm>
            <a:prstGeom prst="rect">
              <a:avLst/>
            </a:prstGeom>
          </p:spPr>
        </p:pic>
        <p:pic>
          <p:nvPicPr>
            <p:cNvPr id="13" name="object 13"/>
            <p:cNvPicPr/>
            <p:nvPr/>
          </p:nvPicPr>
          <p:blipFill>
            <a:blip r:embed="rId5" cstate="print"/>
            <a:stretch>
              <a:fillRect/>
            </a:stretch>
          </p:blipFill>
          <p:spPr>
            <a:xfrm>
              <a:off x="5110479" y="3810000"/>
              <a:ext cx="4201160" cy="2707640"/>
            </a:xfrm>
            <a:prstGeom prst="rect">
              <a:avLst/>
            </a:prstGeom>
          </p:spPr>
        </p:pic>
        <p:sp>
          <p:nvSpPr>
            <p:cNvPr id="14" name="object 14"/>
            <p:cNvSpPr/>
            <p:nvPr/>
          </p:nvSpPr>
          <p:spPr>
            <a:xfrm>
              <a:off x="5054599" y="3855720"/>
              <a:ext cx="4328160" cy="2824480"/>
            </a:xfrm>
            <a:custGeom>
              <a:avLst/>
              <a:gdLst/>
              <a:ahLst/>
              <a:cxnLst/>
              <a:rect l="l" t="t" r="r" b="b"/>
              <a:pathLst>
                <a:path w="4328159" h="2824479">
                  <a:moveTo>
                    <a:pt x="4328159" y="0"/>
                  </a:moveTo>
                  <a:lnTo>
                    <a:pt x="0" y="0"/>
                  </a:lnTo>
                  <a:lnTo>
                    <a:pt x="0" y="2824479"/>
                  </a:lnTo>
                  <a:lnTo>
                    <a:pt x="4328159" y="2824479"/>
                  </a:lnTo>
                  <a:lnTo>
                    <a:pt x="4328159" y="0"/>
                  </a:lnTo>
                  <a:close/>
                </a:path>
              </a:pathLst>
            </a:custGeom>
            <a:solidFill>
              <a:srgbClr val="FFFFFF"/>
            </a:solidFill>
          </p:spPr>
          <p:txBody>
            <a:bodyPr wrap="square" lIns="0" tIns="0" rIns="0" bIns="0" rtlCol="0"/>
            <a:lstStyle/>
            <a:p>
              <a:endParaRPr/>
            </a:p>
          </p:txBody>
        </p:sp>
        <p:sp>
          <p:nvSpPr>
            <p:cNvPr id="15" name="object 15"/>
            <p:cNvSpPr/>
            <p:nvPr/>
          </p:nvSpPr>
          <p:spPr>
            <a:xfrm>
              <a:off x="5054599" y="3855720"/>
              <a:ext cx="4328160" cy="2824480"/>
            </a:xfrm>
            <a:custGeom>
              <a:avLst/>
              <a:gdLst/>
              <a:ahLst/>
              <a:cxnLst/>
              <a:rect l="l" t="t" r="r" b="b"/>
              <a:pathLst>
                <a:path w="4328159" h="2824479">
                  <a:moveTo>
                    <a:pt x="0" y="2824479"/>
                  </a:moveTo>
                  <a:lnTo>
                    <a:pt x="4328159" y="2824479"/>
                  </a:lnTo>
                  <a:lnTo>
                    <a:pt x="4328159" y="0"/>
                  </a:lnTo>
                  <a:lnTo>
                    <a:pt x="0" y="0"/>
                  </a:lnTo>
                  <a:lnTo>
                    <a:pt x="0" y="2824479"/>
                  </a:lnTo>
                  <a:close/>
                </a:path>
              </a:pathLst>
            </a:custGeom>
            <a:ln w="10160">
              <a:solidFill>
                <a:srgbClr val="789D49"/>
              </a:solidFill>
            </a:ln>
          </p:spPr>
          <p:txBody>
            <a:bodyPr wrap="square" lIns="0" tIns="0" rIns="0" bIns="0" rtlCol="0"/>
            <a:lstStyle/>
            <a:p>
              <a:endParaRPr/>
            </a:p>
          </p:txBody>
        </p:sp>
      </p:grpSp>
      <p:sp>
        <p:nvSpPr>
          <p:cNvPr id="16" name="object 16"/>
          <p:cNvSpPr txBox="1"/>
          <p:nvPr/>
        </p:nvSpPr>
        <p:spPr>
          <a:xfrm>
            <a:off x="5234940" y="3922077"/>
            <a:ext cx="3940175" cy="2546985"/>
          </a:xfrm>
          <a:prstGeom prst="rect">
            <a:avLst/>
          </a:prstGeom>
        </p:spPr>
        <p:txBody>
          <a:bodyPr vert="horz" wrap="square" lIns="0" tIns="15240" rIns="0" bIns="0" rtlCol="0">
            <a:spAutoFit/>
          </a:bodyPr>
          <a:lstStyle/>
          <a:p>
            <a:pPr marL="345440" marR="149860" indent="-346075">
              <a:lnSpc>
                <a:spcPct val="100099"/>
              </a:lnSpc>
              <a:spcBef>
                <a:spcPts val="120"/>
              </a:spcBef>
              <a:buChar char="•"/>
              <a:tabLst>
                <a:tab pos="345440" algn="l"/>
                <a:tab pos="346075" algn="l"/>
              </a:tabLst>
            </a:pPr>
            <a:r>
              <a:rPr sz="1500" spc="35" dirty="0">
                <a:latin typeface="Arial MT"/>
                <a:cs typeface="Arial MT"/>
              </a:rPr>
              <a:t>A</a:t>
            </a:r>
            <a:r>
              <a:rPr sz="1500" spc="-15" dirty="0">
                <a:latin typeface="Arial MT"/>
                <a:cs typeface="Arial MT"/>
              </a:rPr>
              <a:t>l</a:t>
            </a:r>
            <a:r>
              <a:rPr sz="1500" spc="5" dirty="0">
                <a:latin typeface="Arial MT"/>
                <a:cs typeface="Arial MT"/>
              </a:rPr>
              <a:t>l</a:t>
            </a:r>
            <a:r>
              <a:rPr sz="1500" spc="-35" dirty="0">
                <a:latin typeface="Arial MT"/>
                <a:cs typeface="Arial MT"/>
              </a:rPr>
              <a:t> </a:t>
            </a:r>
            <a:r>
              <a:rPr sz="1500" spc="40" dirty="0">
                <a:latin typeface="Arial MT"/>
                <a:cs typeface="Arial MT"/>
              </a:rPr>
              <a:t>o</a:t>
            </a:r>
            <a:r>
              <a:rPr sz="1500" spc="-20" dirty="0">
                <a:latin typeface="Arial MT"/>
                <a:cs typeface="Arial MT"/>
              </a:rPr>
              <a:t>t</a:t>
            </a:r>
            <a:r>
              <a:rPr sz="1500" spc="-40" dirty="0">
                <a:latin typeface="Arial MT"/>
                <a:cs typeface="Arial MT"/>
              </a:rPr>
              <a:t>h</a:t>
            </a:r>
            <a:r>
              <a:rPr sz="1500" spc="40" dirty="0">
                <a:latin typeface="Arial MT"/>
                <a:cs typeface="Arial MT"/>
              </a:rPr>
              <a:t>e</a:t>
            </a:r>
            <a:r>
              <a:rPr sz="1500" spc="5" dirty="0">
                <a:latin typeface="Arial MT"/>
                <a:cs typeface="Arial MT"/>
              </a:rPr>
              <a:t>r</a:t>
            </a:r>
            <a:r>
              <a:rPr sz="1500" spc="-45" dirty="0">
                <a:latin typeface="Arial MT"/>
                <a:cs typeface="Arial MT"/>
              </a:rPr>
              <a:t> </a:t>
            </a:r>
            <a:r>
              <a:rPr sz="1500" spc="55" dirty="0">
                <a:latin typeface="Arial MT"/>
                <a:cs typeface="Arial MT"/>
              </a:rPr>
              <a:t>“</a:t>
            </a:r>
            <a:r>
              <a:rPr sz="1500" spc="40" dirty="0">
                <a:latin typeface="Arial MT"/>
                <a:cs typeface="Arial MT"/>
              </a:rPr>
              <a:t>p</a:t>
            </a:r>
            <a:r>
              <a:rPr sz="1500" spc="-25" dirty="0">
                <a:latin typeface="Arial MT"/>
                <a:cs typeface="Arial MT"/>
              </a:rPr>
              <a:t>r</a:t>
            </a:r>
            <a:r>
              <a:rPr sz="1500" spc="-15" dirty="0">
                <a:latin typeface="Arial MT"/>
                <a:cs typeface="Arial MT"/>
              </a:rPr>
              <a:t>i</a:t>
            </a:r>
            <a:r>
              <a:rPr sz="1500" spc="25" dirty="0">
                <a:latin typeface="Arial MT"/>
                <a:cs typeface="Arial MT"/>
              </a:rPr>
              <a:t>m</a:t>
            </a:r>
            <a:r>
              <a:rPr sz="1500" spc="-40" dirty="0">
                <a:latin typeface="Arial MT"/>
                <a:cs typeface="Arial MT"/>
              </a:rPr>
              <a:t>a</a:t>
            </a:r>
            <a:r>
              <a:rPr sz="1500" spc="-25" dirty="0">
                <a:latin typeface="Arial MT"/>
                <a:cs typeface="Arial MT"/>
              </a:rPr>
              <a:t>r</a:t>
            </a:r>
            <a:r>
              <a:rPr sz="1500" spc="-35" dirty="0">
                <a:latin typeface="Arial MT"/>
                <a:cs typeface="Arial MT"/>
              </a:rPr>
              <a:t>y</a:t>
            </a:r>
            <a:r>
              <a:rPr sz="1500" spc="5" dirty="0">
                <a:latin typeface="Arial MT"/>
                <a:cs typeface="Arial MT"/>
              </a:rPr>
              <a:t>”</a:t>
            </a:r>
            <a:r>
              <a:rPr sz="1500" spc="-50" dirty="0">
                <a:latin typeface="Arial MT"/>
                <a:cs typeface="Arial MT"/>
              </a:rPr>
              <a:t> </a:t>
            </a:r>
            <a:r>
              <a:rPr sz="1500" spc="40" dirty="0">
                <a:latin typeface="Arial MT"/>
                <a:cs typeface="Arial MT"/>
              </a:rPr>
              <a:t>be</a:t>
            </a:r>
            <a:r>
              <a:rPr sz="1500" spc="-40" dirty="0">
                <a:latin typeface="Arial MT"/>
                <a:cs typeface="Arial MT"/>
              </a:rPr>
              <a:t>n</a:t>
            </a:r>
            <a:r>
              <a:rPr sz="1500" spc="40" dirty="0">
                <a:latin typeface="Arial MT"/>
                <a:cs typeface="Arial MT"/>
              </a:rPr>
              <a:t>e</a:t>
            </a:r>
            <a:r>
              <a:rPr sz="1500" spc="60" dirty="0">
                <a:latin typeface="Arial MT"/>
                <a:cs typeface="Arial MT"/>
              </a:rPr>
              <a:t>f</a:t>
            </a:r>
            <a:r>
              <a:rPr sz="1500" spc="-15" dirty="0">
                <a:latin typeface="Arial MT"/>
                <a:cs typeface="Arial MT"/>
              </a:rPr>
              <a:t>i</a:t>
            </a:r>
            <a:r>
              <a:rPr sz="1500" spc="45" dirty="0">
                <a:latin typeface="Arial MT"/>
                <a:cs typeface="Arial MT"/>
              </a:rPr>
              <a:t>c</a:t>
            </a:r>
            <a:r>
              <a:rPr sz="1500" spc="-15" dirty="0">
                <a:latin typeface="Arial MT"/>
                <a:cs typeface="Arial MT"/>
              </a:rPr>
              <a:t>i</a:t>
            </a:r>
            <a:r>
              <a:rPr sz="1500" spc="-40" dirty="0">
                <a:latin typeface="Arial MT"/>
                <a:cs typeface="Arial MT"/>
              </a:rPr>
              <a:t>a</a:t>
            </a:r>
            <a:r>
              <a:rPr sz="1500" spc="-25" dirty="0">
                <a:latin typeface="Arial MT"/>
                <a:cs typeface="Arial MT"/>
              </a:rPr>
              <a:t>r</a:t>
            </a:r>
            <a:r>
              <a:rPr sz="1500" spc="-15" dirty="0">
                <a:latin typeface="Arial MT"/>
                <a:cs typeface="Arial MT"/>
              </a:rPr>
              <a:t>i</a:t>
            </a:r>
            <a:r>
              <a:rPr sz="1500" spc="40" dirty="0">
                <a:latin typeface="Arial MT"/>
                <a:cs typeface="Arial MT"/>
              </a:rPr>
              <a:t>e</a:t>
            </a:r>
            <a:r>
              <a:rPr sz="1500" spc="10" dirty="0">
                <a:latin typeface="Arial MT"/>
                <a:cs typeface="Arial MT"/>
              </a:rPr>
              <a:t>s</a:t>
            </a:r>
            <a:r>
              <a:rPr sz="1500" spc="-140" dirty="0">
                <a:latin typeface="Arial MT"/>
                <a:cs typeface="Arial MT"/>
              </a:rPr>
              <a:t> </a:t>
            </a:r>
            <a:r>
              <a:rPr sz="1500" spc="-15" dirty="0">
                <a:latin typeface="Arial MT"/>
                <a:cs typeface="Arial MT"/>
              </a:rPr>
              <a:t>i</a:t>
            </a:r>
            <a:r>
              <a:rPr sz="1500" spc="-40" dirty="0">
                <a:latin typeface="Arial MT"/>
                <a:cs typeface="Arial MT"/>
              </a:rPr>
              <a:t>n</a:t>
            </a:r>
            <a:r>
              <a:rPr sz="1500" spc="45" dirty="0">
                <a:latin typeface="Arial MT"/>
                <a:cs typeface="Arial MT"/>
              </a:rPr>
              <a:t>c</a:t>
            </a:r>
            <a:r>
              <a:rPr sz="1500" spc="-15" dirty="0">
                <a:latin typeface="Arial MT"/>
                <a:cs typeface="Arial MT"/>
              </a:rPr>
              <a:t>l</a:t>
            </a:r>
            <a:r>
              <a:rPr sz="1500" spc="-40" dirty="0">
                <a:latin typeface="Arial MT"/>
                <a:cs typeface="Arial MT"/>
              </a:rPr>
              <a:t>u</a:t>
            </a:r>
            <a:r>
              <a:rPr sz="1500" spc="40" dirty="0">
                <a:latin typeface="Arial MT"/>
                <a:cs typeface="Arial MT"/>
              </a:rPr>
              <a:t>d</a:t>
            </a:r>
            <a:r>
              <a:rPr sz="1500" spc="-15" dirty="0">
                <a:latin typeface="Arial MT"/>
                <a:cs typeface="Arial MT"/>
              </a:rPr>
              <a:t>i</a:t>
            </a:r>
            <a:r>
              <a:rPr sz="1500" spc="-40" dirty="0">
                <a:latin typeface="Arial MT"/>
                <a:cs typeface="Arial MT"/>
              </a:rPr>
              <a:t>n</a:t>
            </a:r>
            <a:r>
              <a:rPr sz="1500" spc="5" dirty="0">
                <a:latin typeface="Arial MT"/>
                <a:cs typeface="Arial MT"/>
              </a:rPr>
              <a:t>g  </a:t>
            </a:r>
            <a:r>
              <a:rPr sz="1500" dirty="0">
                <a:latin typeface="Arial MT"/>
                <a:cs typeface="Arial MT"/>
              </a:rPr>
              <a:t>minors</a:t>
            </a:r>
            <a:r>
              <a:rPr sz="1500" spc="15" dirty="0">
                <a:latin typeface="Arial MT"/>
                <a:cs typeface="Arial MT"/>
              </a:rPr>
              <a:t> </a:t>
            </a:r>
            <a:r>
              <a:rPr sz="1500" spc="-25" dirty="0">
                <a:latin typeface="Arial MT"/>
                <a:cs typeface="Arial MT"/>
              </a:rPr>
              <a:t>that</a:t>
            </a:r>
            <a:r>
              <a:rPr sz="1500" spc="35" dirty="0">
                <a:latin typeface="Arial MT"/>
                <a:cs typeface="Arial MT"/>
              </a:rPr>
              <a:t> </a:t>
            </a:r>
            <a:r>
              <a:rPr sz="1500" spc="-20" dirty="0">
                <a:latin typeface="Arial MT"/>
                <a:cs typeface="Arial MT"/>
              </a:rPr>
              <a:t>are</a:t>
            </a:r>
            <a:r>
              <a:rPr sz="1500" spc="10" dirty="0">
                <a:latin typeface="Arial MT"/>
                <a:cs typeface="Arial MT"/>
              </a:rPr>
              <a:t> </a:t>
            </a:r>
            <a:r>
              <a:rPr sz="1500" spc="-5" dirty="0">
                <a:latin typeface="Arial MT"/>
                <a:cs typeface="Arial MT"/>
              </a:rPr>
              <a:t>NOT</a:t>
            </a:r>
            <a:r>
              <a:rPr sz="1500" spc="10" dirty="0">
                <a:latin typeface="Arial MT"/>
                <a:cs typeface="Arial MT"/>
              </a:rPr>
              <a:t> </a:t>
            </a:r>
            <a:r>
              <a:rPr sz="1500" spc="-15" dirty="0">
                <a:latin typeface="Arial MT"/>
                <a:cs typeface="Arial MT"/>
              </a:rPr>
              <a:t>the</a:t>
            </a:r>
            <a:r>
              <a:rPr sz="1500" spc="10" dirty="0">
                <a:latin typeface="Arial MT"/>
                <a:cs typeface="Arial MT"/>
              </a:rPr>
              <a:t> </a:t>
            </a:r>
            <a:r>
              <a:rPr sz="1500" spc="-5" dirty="0">
                <a:latin typeface="Arial MT"/>
                <a:cs typeface="Arial MT"/>
              </a:rPr>
              <a:t>child</a:t>
            </a:r>
            <a:r>
              <a:rPr sz="1500" spc="15" dirty="0">
                <a:latin typeface="Arial MT"/>
                <a:cs typeface="Arial MT"/>
              </a:rPr>
              <a:t> </a:t>
            </a:r>
            <a:r>
              <a:rPr sz="1500" spc="20" dirty="0">
                <a:latin typeface="Arial MT"/>
                <a:cs typeface="Arial MT"/>
              </a:rPr>
              <a:t>of</a:t>
            </a:r>
            <a:r>
              <a:rPr sz="1500" spc="-45" dirty="0">
                <a:latin typeface="Arial MT"/>
                <a:cs typeface="Arial MT"/>
              </a:rPr>
              <a:t> </a:t>
            </a:r>
            <a:r>
              <a:rPr sz="1500" spc="-15" dirty="0">
                <a:latin typeface="Arial MT"/>
                <a:cs typeface="Arial MT"/>
              </a:rPr>
              <a:t>the </a:t>
            </a:r>
            <a:r>
              <a:rPr sz="1500" spc="-10" dirty="0">
                <a:latin typeface="Arial MT"/>
                <a:cs typeface="Arial MT"/>
              </a:rPr>
              <a:t> </a:t>
            </a:r>
            <a:r>
              <a:rPr sz="1500" dirty="0">
                <a:latin typeface="Arial MT"/>
                <a:cs typeface="Arial MT"/>
              </a:rPr>
              <a:t>account</a:t>
            </a:r>
            <a:r>
              <a:rPr sz="1500" spc="-40" dirty="0">
                <a:latin typeface="Arial MT"/>
                <a:cs typeface="Arial MT"/>
              </a:rPr>
              <a:t> </a:t>
            </a:r>
            <a:r>
              <a:rPr sz="1500" dirty="0">
                <a:latin typeface="Arial MT"/>
                <a:cs typeface="Arial MT"/>
              </a:rPr>
              <a:t>owner</a:t>
            </a:r>
            <a:r>
              <a:rPr sz="1500" spc="-45" dirty="0">
                <a:latin typeface="Arial MT"/>
                <a:cs typeface="Arial MT"/>
              </a:rPr>
              <a:t> </a:t>
            </a:r>
            <a:r>
              <a:rPr sz="1500" spc="5" dirty="0">
                <a:latin typeface="Arial MT"/>
                <a:cs typeface="Arial MT"/>
              </a:rPr>
              <a:t>(e.g.,</a:t>
            </a:r>
            <a:r>
              <a:rPr sz="1500" spc="-40" dirty="0">
                <a:latin typeface="Arial MT"/>
                <a:cs typeface="Arial MT"/>
              </a:rPr>
              <a:t> </a:t>
            </a:r>
            <a:r>
              <a:rPr sz="1500" spc="-5" dirty="0">
                <a:latin typeface="Arial MT"/>
                <a:cs typeface="Arial MT"/>
              </a:rPr>
              <a:t>grandchildren)</a:t>
            </a:r>
            <a:endParaRPr sz="1500">
              <a:latin typeface="Arial MT"/>
              <a:cs typeface="Arial MT"/>
            </a:endParaRPr>
          </a:p>
          <a:p>
            <a:pPr marL="345440" marR="173990" indent="-346075">
              <a:lnSpc>
                <a:spcPct val="100099"/>
              </a:lnSpc>
              <a:spcBef>
                <a:spcPts val="40"/>
              </a:spcBef>
              <a:buChar char="•"/>
              <a:tabLst>
                <a:tab pos="345440" algn="l"/>
                <a:tab pos="346075" algn="l"/>
              </a:tabLst>
            </a:pPr>
            <a:r>
              <a:rPr sz="1500" spc="35" dirty="0">
                <a:latin typeface="Arial MT"/>
                <a:cs typeface="Arial MT"/>
              </a:rPr>
              <a:t>E</a:t>
            </a:r>
            <a:r>
              <a:rPr sz="1500" spc="-20" dirty="0">
                <a:latin typeface="Arial MT"/>
                <a:cs typeface="Arial MT"/>
              </a:rPr>
              <a:t>li</a:t>
            </a:r>
            <a:r>
              <a:rPr sz="1500" spc="40" dirty="0">
                <a:latin typeface="Arial MT"/>
                <a:cs typeface="Arial MT"/>
              </a:rPr>
              <a:t>g</a:t>
            </a:r>
            <a:r>
              <a:rPr sz="1500" spc="-20" dirty="0">
                <a:latin typeface="Arial MT"/>
                <a:cs typeface="Arial MT"/>
              </a:rPr>
              <a:t>i</a:t>
            </a:r>
            <a:r>
              <a:rPr sz="1500" spc="40" dirty="0">
                <a:latin typeface="Arial MT"/>
                <a:cs typeface="Arial MT"/>
              </a:rPr>
              <a:t>b</a:t>
            </a:r>
            <a:r>
              <a:rPr sz="1500" spc="-20" dirty="0">
                <a:latin typeface="Arial MT"/>
                <a:cs typeface="Arial MT"/>
              </a:rPr>
              <a:t>l</a:t>
            </a:r>
            <a:r>
              <a:rPr sz="1500" spc="10" dirty="0">
                <a:latin typeface="Arial MT"/>
                <a:cs typeface="Arial MT"/>
              </a:rPr>
              <a:t>e</a:t>
            </a:r>
            <a:r>
              <a:rPr sz="1500" spc="-70" dirty="0">
                <a:latin typeface="Arial MT"/>
                <a:cs typeface="Arial MT"/>
              </a:rPr>
              <a:t> </a:t>
            </a:r>
            <a:r>
              <a:rPr sz="1500" spc="40" dirty="0">
                <a:latin typeface="Arial MT"/>
                <a:cs typeface="Arial MT"/>
              </a:rPr>
              <a:t>de</a:t>
            </a:r>
            <a:r>
              <a:rPr sz="1500" spc="45" dirty="0">
                <a:latin typeface="Arial MT"/>
                <a:cs typeface="Arial MT"/>
              </a:rPr>
              <a:t>s</a:t>
            </a:r>
            <a:r>
              <a:rPr sz="1500" spc="-20" dirty="0">
                <a:latin typeface="Arial MT"/>
                <a:cs typeface="Arial MT"/>
              </a:rPr>
              <a:t>i</a:t>
            </a:r>
            <a:r>
              <a:rPr sz="1500" spc="40" dirty="0">
                <a:latin typeface="Arial MT"/>
                <a:cs typeface="Arial MT"/>
              </a:rPr>
              <a:t>g</a:t>
            </a:r>
            <a:r>
              <a:rPr sz="1500" spc="-40" dirty="0">
                <a:latin typeface="Arial MT"/>
                <a:cs typeface="Arial MT"/>
              </a:rPr>
              <a:t>na</a:t>
            </a:r>
            <a:r>
              <a:rPr sz="1500" spc="-20" dirty="0">
                <a:latin typeface="Arial MT"/>
                <a:cs typeface="Arial MT"/>
              </a:rPr>
              <a:t>t</a:t>
            </a:r>
            <a:r>
              <a:rPr sz="1500" spc="40" dirty="0">
                <a:latin typeface="Arial MT"/>
                <a:cs typeface="Arial MT"/>
              </a:rPr>
              <a:t>e</a:t>
            </a:r>
            <a:r>
              <a:rPr sz="1500" spc="10" dirty="0">
                <a:latin typeface="Arial MT"/>
                <a:cs typeface="Arial MT"/>
              </a:rPr>
              <a:t>d</a:t>
            </a:r>
            <a:r>
              <a:rPr sz="1500" spc="-145" dirty="0">
                <a:latin typeface="Arial MT"/>
                <a:cs typeface="Arial MT"/>
              </a:rPr>
              <a:t> </a:t>
            </a:r>
            <a:r>
              <a:rPr sz="1500" spc="40" dirty="0">
                <a:latin typeface="Arial MT"/>
                <a:cs typeface="Arial MT"/>
              </a:rPr>
              <a:t>be</a:t>
            </a:r>
            <a:r>
              <a:rPr sz="1500" spc="-40" dirty="0">
                <a:latin typeface="Arial MT"/>
                <a:cs typeface="Arial MT"/>
              </a:rPr>
              <a:t>n</a:t>
            </a:r>
            <a:r>
              <a:rPr sz="1500" spc="40" dirty="0">
                <a:latin typeface="Arial MT"/>
                <a:cs typeface="Arial MT"/>
              </a:rPr>
              <a:t>e</a:t>
            </a:r>
            <a:r>
              <a:rPr sz="1500" spc="55" dirty="0">
                <a:latin typeface="Arial MT"/>
                <a:cs typeface="Arial MT"/>
              </a:rPr>
              <a:t>f</a:t>
            </a:r>
            <a:r>
              <a:rPr sz="1500" spc="-20" dirty="0">
                <a:latin typeface="Arial MT"/>
                <a:cs typeface="Arial MT"/>
              </a:rPr>
              <a:t>i</a:t>
            </a:r>
            <a:r>
              <a:rPr sz="1500" spc="45" dirty="0">
                <a:latin typeface="Arial MT"/>
                <a:cs typeface="Arial MT"/>
              </a:rPr>
              <a:t>c</a:t>
            </a:r>
            <a:r>
              <a:rPr sz="1500" spc="-20" dirty="0">
                <a:latin typeface="Arial MT"/>
                <a:cs typeface="Arial MT"/>
              </a:rPr>
              <a:t>i</a:t>
            </a:r>
            <a:r>
              <a:rPr sz="1500" spc="-40" dirty="0">
                <a:latin typeface="Arial MT"/>
                <a:cs typeface="Arial MT"/>
              </a:rPr>
              <a:t>a</a:t>
            </a:r>
            <a:r>
              <a:rPr sz="1500" spc="-25" dirty="0">
                <a:latin typeface="Arial MT"/>
                <a:cs typeface="Arial MT"/>
              </a:rPr>
              <a:t>r</a:t>
            </a:r>
            <a:r>
              <a:rPr sz="1500" spc="-20" dirty="0">
                <a:latin typeface="Arial MT"/>
                <a:cs typeface="Arial MT"/>
              </a:rPr>
              <a:t>i</a:t>
            </a:r>
            <a:r>
              <a:rPr sz="1500" spc="40" dirty="0">
                <a:latin typeface="Arial MT"/>
                <a:cs typeface="Arial MT"/>
              </a:rPr>
              <a:t>e</a:t>
            </a:r>
            <a:r>
              <a:rPr sz="1500" spc="10" dirty="0">
                <a:latin typeface="Arial MT"/>
                <a:cs typeface="Arial MT"/>
              </a:rPr>
              <a:t>s</a:t>
            </a:r>
            <a:r>
              <a:rPr sz="1500" spc="-140" dirty="0">
                <a:latin typeface="Arial MT"/>
                <a:cs typeface="Arial MT"/>
              </a:rPr>
              <a:t> </a:t>
            </a:r>
            <a:r>
              <a:rPr sz="1500" spc="-25" dirty="0">
                <a:latin typeface="Arial MT"/>
                <a:cs typeface="Arial MT"/>
              </a:rPr>
              <a:t>(</a:t>
            </a:r>
            <a:r>
              <a:rPr sz="1500" spc="35" dirty="0">
                <a:latin typeface="Arial MT"/>
                <a:cs typeface="Arial MT"/>
              </a:rPr>
              <a:t>E</a:t>
            </a:r>
            <a:r>
              <a:rPr sz="1500" spc="30" dirty="0">
                <a:latin typeface="Arial MT"/>
                <a:cs typeface="Arial MT"/>
              </a:rPr>
              <a:t>D</a:t>
            </a:r>
            <a:r>
              <a:rPr sz="1500" spc="35" dirty="0">
                <a:latin typeface="Arial MT"/>
                <a:cs typeface="Arial MT"/>
              </a:rPr>
              <a:t>B</a:t>
            </a:r>
            <a:r>
              <a:rPr sz="1500" spc="45" dirty="0">
                <a:latin typeface="Arial MT"/>
                <a:cs typeface="Arial MT"/>
              </a:rPr>
              <a:t>s</a:t>
            </a:r>
            <a:r>
              <a:rPr sz="1500" spc="5" dirty="0">
                <a:latin typeface="Arial MT"/>
                <a:cs typeface="Arial MT"/>
              </a:rPr>
              <a:t>)  </a:t>
            </a:r>
            <a:r>
              <a:rPr sz="1500" spc="-45" dirty="0">
                <a:latin typeface="Arial MT"/>
                <a:cs typeface="Arial MT"/>
              </a:rPr>
              <a:t>w</a:t>
            </a:r>
            <a:r>
              <a:rPr sz="1500" spc="-40" dirty="0">
                <a:latin typeface="Arial MT"/>
                <a:cs typeface="Arial MT"/>
              </a:rPr>
              <a:t>h</a:t>
            </a:r>
            <a:r>
              <a:rPr sz="1500" spc="10" dirty="0">
                <a:latin typeface="Arial MT"/>
                <a:cs typeface="Arial MT"/>
              </a:rPr>
              <a:t>o</a:t>
            </a:r>
            <a:r>
              <a:rPr sz="1500" spc="90" dirty="0">
                <a:latin typeface="Arial MT"/>
                <a:cs typeface="Arial MT"/>
              </a:rPr>
              <a:t> </a:t>
            </a:r>
            <a:r>
              <a:rPr sz="1500" spc="-20" dirty="0">
                <a:latin typeface="Arial MT"/>
                <a:cs typeface="Arial MT"/>
              </a:rPr>
              <a:t>l</a:t>
            </a:r>
            <a:r>
              <a:rPr sz="1500" spc="40" dirty="0">
                <a:latin typeface="Arial MT"/>
                <a:cs typeface="Arial MT"/>
              </a:rPr>
              <a:t>o</a:t>
            </a:r>
            <a:r>
              <a:rPr sz="1500" spc="45" dirty="0">
                <a:latin typeface="Arial MT"/>
                <a:cs typeface="Arial MT"/>
              </a:rPr>
              <a:t>s</a:t>
            </a:r>
            <a:r>
              <a:rPr sz="1500" spc="10" dirty="0">
                <a:latin typeface="Arial MT"/>
                <a:cs typeface="Arial MT"/>
              </a:rPr>
              <a:t>e</a:t>
            </a:r>
            <a:r>
              <a:rPr sz="1500" spc="-145" dirty="0">
                <a:latin typeface="Arial MT"/>
                <a:cs typeface="Arial MT"/>
              </a:rPr>
              <a:t> </a:t>
            </a:r>
            <a:r>
              <a:rPr sz="1500" spc="-20" dirty="0">
                <a:latin typeface="Arial MT"/>
                <a:cs typeface="Arial MT"/>
              </a:rPr>
              <a:t>t</a:t>
            </a:r>
            <a:r>
              <a:rPr sz="1500" spc="-40" dirty="0">
                <a:latin typeface="Arial MT"/>
                <a:cs typeface="Arial MT"/>
              </a:rPr>
              <a:t>h</a:t>
            </a:r>
            <a:r>
              <a:rPr sz="1500" spc="40" dirty="0">
                <a:latin typeface="Arial MT"/>
                <a:cs typeface="Arial MT"/>
              </a:rPr>
              <a:t>e</a:t>
            </a:r>
            <a:r>
              <a:rPr sz="1500" spc="-20" dirty="0">
                <a:latin typeface="Arial MT"/>
                <a:cs typeface="Arial MT"/>
              </a:rPr>
              <a:t>i</a:t>
            </a:r>
            <a:r>
              <a:rPr sz="1500" spc="5" dirty="0">
                <a:latin typeface="Arial MT"/>
                <a:cs typeface="Arial MT"/>
              </a:rPr>
              <a:t>r</a:t>
            </a:r>
            <a:r>
              <a:rPr sz="1500" spc="30" dirty="0">
                <a:latin typeface="Arial MT"/>
                <a:cs typeface="Arial MT"/>
              </a:rPr>
              <a:t> </a:t>
            </a:r>
            <a:r>
              <a:rPr sz="1500" spc="45" dirty="0">
                <a:latin typeface="Arial MT"/>
                <a:cs typeface="Arial MT"/>
              </a:rPr>
              <a:t>s</a:t>
            </a:r>
            <a:r>
              <a:rPr sz="1500" spc="-20" dirty="0">
                <a:latin typeface="Arial MT"/>
                <a:cs typeface="Arial MT"/>
              </a:rPr>
              <a:t>t</a:t>
            </a:r>
            <a:r>
              <a:rPr sz="1500" spc="-40" dirty="0">
                <a:latin typeface="Arial MT"/>
                <a:cs typeface="Arial MT"/>
              </a:rPr>
              <a:t>a</a:t>
            </a:r>
            <a:r>
              <a:rPr sz="1500" spc="-20" dirty="0">
                <a:latin typeface="Arial MT"/>
                <a:cs typeface="Arial MT"/>
              </a:rPr>
              <a:t>t</a:t>
            </a:r>
            <a:r>
              <a:rPr sz="1500" spc="-40" dirty="0">
                <a:latin typeface="Arial MT"/>
                <a:cs typeface="Arial MT"/>
              </a:rPr>
              <a:t>u</a:t>
            </a:r>
            <a:r>
              <a:rPr sz="1500" spc="10" dirty="0">
                <a:latin typeface="Arial MT"/>
                <a:cs typeface="Arial MT"/>
              </a:rPr>
              <a:t>s</a:t>
            </a:r>
            <a:r>
              <a:rPr sz="1500" spc="20" dirty="0">
                <a:latin typeface="Arial MT"/>
                <a:cs typeface="Arial MT"/>
              </a:rPr>
              <a:t> </a:t>
            </a:r>
            <a:r>
              <a:rPr sz="1500" spc="-25" dirty="0">
                <a:latin typeface="Arial MT"/>
                <a:cs typeface="Arial MT"/>
              </a:rPr>
              <a:t>(</a:t>
            </a:r>
            <a:r>
              <a:rPr sz="1500" spc="40" dirty="0">
                <a:latin typeface="Arial MT"/>
                <a:cs typeface="Arial MT"/>
              </a:rPr>
              <a:t>e</a:t>
            </a:r>
            <a:r>
              <a:rPr sz="1500" spc="-20" dirty="0">
                <a:latin typeface="Arial MT"/>
                <a:cs typeface="Arial MT"/>
              </a:rPr>
              <a:t>.</a:t>
            </a:r>
            <a:r>
              <a:rPr sz="1500" spc="40" dirty="0">
                <a:latin typeface="Arial MT"/>
                <a:cs typeface="Arial MT"/>
              </a:rPr>
              <a:t>g</a:t>
            </a:r>
            <a:r>
              <a:rPr sz="1500" spc="-20" dirty="0">
                <a:latin typeface="Arial MT"/>
                <a:cs typeface="Arial MT"/>
              </a:rPr>
              <a:t>.</a:t>
            </a:r>
            <a:r>
              <a:rPr sz="1500" spc="5" dirty="0">
                <a:latin typeface="Arial MT"/>
                <a:cs typeface="Arial MT"/>
              </a:rPr>
              <a:t>,</a:t>
            </a:r>
            <a:r>
              <a:rPr sz="1500" spc="-40" dirty="0">
                <a:latin typeface="Arial MT"/>
                <a:cs typeface="Arial MT"/>
              </a:rPr>
              <a:t> </a:t>
            </a:r>
            <a:r>
              <a:rPr sz="1500" spc="25" dirty="0">
                <a:latin typeface="Arial MT"/>
                <a:cs typeface="Arial MT"/>
              </a:rPr>
              <a:t>m</a:t>
            </a:r>
            <a:r>
              <a:rPr sz="1500" spc="-20" dirty="0">
                <a:latin typeface="Arial MT"/>
                <a:cs typeface="Arial MT"/>
              </a:rPr>
              <a:t>i</a:t>
            </a:r>
            <a:r>
              <a:rPr sz="1500" spc="-40" dirty="0">
                <a:latin typeface="Arial MT"/>
                <a:cs typeface="Arial MT"/>
              </a:rPr>
              <a:t>n</a:t>
            </a:r>
            <a:r>
              <a:rPr sz="1500" spc="40" dirty="0">
                <a:latin typeface="Arial MT"/>
                <a:cs typeface="Arial MT"/>
              </a:rPr>
              <a:t>o</a:t>
            </a:r>
            <a:r>
              <a:rPr sz="1500" spc="-25" dirty="0">
                <a:latin typeface="Arial MT"/>
                <a:cs typeface="Arial MT"/>
              </a:rPr>
              <a:t>r</a:t>
            </a:r>
            <a:r>
              <a:rPr sz="1500" spc="10" dirty="0">
                <a:latin typeface="Arial MT"/>
                <a:cs typeface="Arial MT"/>
              </a:rPr>
              <a:t>s</a:t>
            </a:r>
            <a:r>
              <a:rPr sz="1500" spc="20" dirty="0">
                <a:latin typeface="Arial MT"/>
                <a:cs typeface="Arial MT"/>
              </a:rPr>
              <a:t> </a:t>
            </a:r>
            <a:r>
              <a:rPr sz="1500" spc="-45" dirty="0">
                <a:latin typeface="Arial MT"/>
                <a:cs typeface="Arial MT"/>
              </a:rPr>
              <a:t>w</a:t>
            </a:r>
            <a:r>
              <a:rPr sz="1500" spc="-40" dirty="0">
                <a:latin typeface="Arial MT"/>
                <a:cs typeface="Arial MT"/>
              </a:rPr>
              <a:t>h</a:t>
            </a:r>
            <a:r>
              <a:rPr sz="1500" spc="5" dirty="0">
                <a:latin typeface="Arial MT"/>
                <a:cs typeface="Arial MT"/>
              </a:rPr>
              <a:t>o  reach</a:t>
            </a:r>
            <a:r>
              <a:rPr sz="1500" spc="-70" dirty="0">
                <a:latin typeface="Arial MT"/>
                <a:cs typeface="Arial MT"/>
              </a:rPr>
              <a:t> </a:t>
            </a:r>
            <a:r>
              <a:rPr sz="1500" spc="-15" dirty="0">
                <a:latin typeface="Arial MT"/>
                <a:cs typeface="Arial MT"/>
              </a:rPr>
              <a:t>the</a:t>
            </a:r>
            <a:r>
              <a:rPr sz="1500" spc="15" dirty="0">
                <a:latin typeface="Arial MT"/>
                <a:cs typeface="Arial MT"/>
              </a:rPr>
              <a:t> </a:t>
            </a:r>
            <a:r>
              <a:rPr sz="1500" spc="5" dirty="0">
                <a:latin typeface="Arial MT"/>
                <a:cs typeface="Arial MT"/>
              </a:rPr>
              <a:t>age</a:t>
            </a:r>
            <a:r>
              <a:rPr sz="1500" spc="15" dirty="0">
                <a:latin typeface="Arial MT"/>
                <a:cs typeface="Arial MT"/>
              </a:rPr>
              <a:t> </a:t>
            </a:r>
            <a:r>
              <a:rPr sz="1500" spc="20" dirty="0">
                <a:latin typeface="Arial MT"/>
                <a:cs typeface="Arial MT"/>
              </a:rPr>
              <a:t>of</a:t>
            </a:r>
            <a:r>
              <a:rPr sz="1500" spc="-50" dirty="0">
                <a:latin typeface="Arial MT"/>
                <a:cs typeface="Arial MT"/>
              </a:rPr>
              <a:t> </a:t>
            </a:r>
            <a:r>
              <a:rPr sz="1500" spc="-10" dirty="0">
                <a:latin typeface="Arial MT"/>
                <a:cs typeface="Arial MT"/>
              </a:rPr>
              <a:t>majority)</a:t>
            </a:r>
            <a:endParaRPr sz="1500">
              <a:latin typeface="Arial MT"/>
              <a:cs typeface="Arial MT"/>
            </a:endParaRPr>
          </a:p>
          <a:p>
            <a:pPr marL="345440" indent="-346075">
              <a:lnSpc>
                <a:spcPts val="1764"/>
              </a:lnSpc>
              <a:buChar char="•"/>
              <a:tabLst>
                <a:tab pos="345440" algn="l"/>
                <a:tab pos="346075" algn="l"/>
              </a:tabLst>
            </a:pPr>
            <a:r>
              <a:rPr sz="1500" spc="5" dirty="0">
                <a:latin typeface="Arial MT"/>
                <a:cs typeface="Arial MT"/>
              </a:rPr>
              <a:t>All</a:t>
            </a:r>
            <a:r>
              <a:rPr sz="1500" spc="-35" dirty="0">
                <a:latin typeface="Arial MT"/>
                <a:cs typeface="Arial MT"/>
              </a:rPr>
              <a:t> </a:t>
            </a:r>
            <a:r>
              <a:rPr sz="1500" spc="20" dirty="0">
                <a:latin typeface="Arial MT"/>
                <a:cs typeface="Arial MT"/>
              </a:rPr>
              <a:t>successor</a:t>
            </a:r>
            <a:r>
              <a:rPr sz="1500" spc="-204" dirty="0">
                <a:latin typeface="Arial MT"/>
                <a:cs typeface="Arial MT"/>
              </a:rPr>
              <a:t> </a:t>
            </a:r>
            <a:r>
              <a:rPr sz="1500" spc="10" dirty="0">
                <a:latin typeface="Arial MT"/>
                <a:cs typeface="Arial MT"/>
              </a:rPr>
              <a:t>beneficiaries,</a:t>
            </a:r>
            <a:r>
              <a:rPr sz="1500" spc="-200" dirty="0">
                <a:latin typeface="Arial MT"/>
                <a:cs typeface="Arial MT"/>
              </a:rPr>
              <a:t> </a:t>
            </a:r>
            <a:r>
              <a:rPr sz="1500" spc="-5" dirty="0">
                <a:latin typeface="Arial MT"/>
                <a:cs typeface="Arial MT"/>
              </a:rPr>
              <a:t>including:</a:t>
            </a:r>
            <a:endParaRPr sz="1500">
              <a:latin typeface="Arial MT"/>
              <a:cs typeface="Arial MT"/>
            </a:endParaRPr>
          </a:p>
          <a:p>
            <a:pPr marL="854075" lvl="1" indent="-346075">
              <a:lnSpc>
                <a:spcPts val="1780"/>
              </a:lnSpc>
              <a:spcBef>
                <a:spcPts val="40"/>
              </a:spcBef>
              <a:buFont typeface="Calibri"/>
              <a:buChar char="—"/>
              <a:tabLst>
                <a:tab pos="853440" algn="l"/>
                <a:tab pos="854075" algn="l"/>
              </a:tabLst>
            </a:pPr>
            <a:r>
              <a:rPr sz="1500" spc="40" dirty="0">
                <a:latin typeface="Arial MT"/>
                <a:cs typeface="Arial MT"/>
              </a:rPr>
              <a:t>T</a:t>
            </a:r>
            <a:r>
              <a:rPr sz="1500" spc="-35" dirty="0">
                <a:latin typeface="Arial MT"/>
                <a:cs typeface="Arial MT"/>
              </a:rPr>
              <a:t>h</a:t>
            </a:r>
            <a:r>
              <a:rPr sz="1500" spc="45" dirty="0">
                <a:latin typeface="Arial MT"/>
                <a:cs typeface="Arial MT"/>
              </a:rPr>
              <a:t>os</a:t>
            </a:r>
            <a:r>
              <a:rPr sz="1500" spc="10" dirty="0">
                <a:latin typeface="Arial MT"/>
                <a:cs typeface="Arial MT"/>
              </a:rPr>
              <a:t>e</a:t>
            </a:r>
            <a:r>
              <a:rPr sz="1500" spc="-140" dirty="0">
                <a:latin typeface="Arial MT"/>
                <a:cs typeface="Arial MT"/>
              </a:rPr>
              <a:t> </a:t>
            </a:r>
            <a:r>
              <a:rPr sz="1500" spc="-45" dirty="0">
                <a:latin typeface="Arial MT"/>
                <a:cs typeface="Arial MT"/>
              </a:rPr>
              <a:t>w</a:t>
            </a:r>
            <a:r>
              <a:rPr sz="1500" spc="-35" dirty="0">
                <a:latin typeface="Arial MT"/>
                <a:cs typeface="Arial MT"/>
              </a:rPr>
              <a:t>h</a:t>
            </a:r>
            <a:r>
              <a:rPr sz="1500" spc="10" dirty="0">
                <a:latin typeface="Arial MT"/>
                <a:cs typeface="Arial MT"/>
              </a:rPr>
              <a:t>o</a:t>
            </a:r>
            <a:r>
              <a:rPr sz="1500" spc="95" dirty="0">
                <a:latin typeface="Arial MT"/>
                <a:cs typeface="Arial MT"/>
              </a:rPr>
              <a:t> </a:t>
            </a:r>
            <a:r>
              <a:rPr sz="1500" spc="-45" dirty="0">
                <a:latin typeface="Arial MT"/>
                <a:cs typeface="Arial MT"/>
              </a:rPr>
              <a:t>w</a:t>
            </a:r>
            <a:r>
              <a:rPr sz="1500" spc="45" dirty="0">
                <a:latin typeface="Arial MT"/>
                <a:cs typeface="Arial MT"/>
              </a:rPr>
              <a:t>o</a:t>
            </a:r>
            <a:r>
              <a:rPr sz="1500" spc="-35" dirty="0">
                <a:latin typeface="Arial MT"/>
                <a:cs typeface="Arial MT"/>
              </a:rPr>
              <a:t>u</a:t>
            </a:r>
            <a:r>
              <a:rPr sz="1500" spc="-20" dirty="0">
                <a:latin typeface="Arial MT"/>
                <a:cs typeface="Arial MT"/>
              </a:rPr>
              <a:t>l</a:t>
            </a:r>
            <a:r>
              <a:rPr sz="1500" spc="10" dirty="0">
                <a:latin typeface="Arial MT"/>
                <a:cs typeface="Arial MT"/>
              </a:rPr>
              <a:t>d</a:t>
            </a:r>
            <a:r>
              <a:rPr sz="1500" spc="20" dirty="0">
                <a:latin typeface="Arial MT"/>
                <a:cs typeface="Arial MT"/>
              </a:rPr>
              <a:t> </a:t>
            </a:r>
            <a:r>
              <a:rPr sz="1500" spc="45" dirty="0">
                <a:latin typeface="Arial MT"/>
                <a:cs typeface="Arial MT"/>
              </a:rPr>
              <a:t>q</a:t>
            </a:r>
            <a:r>
              <a:rPr sz="1500" spc="-35" dirty="0">
                <a:latin typeface="Arial MT"/>
                <a:cs typeface="Arial MT"/>
              </a:rPr>
              <a:t>ua</a:t>
            </a:r>
            <a:r>
              <a:rPr sz="1500" spc="-20" dirty="0">
                <a:latin typeface="Arial MT"/>
                <a:cs typeface="Arial MT"/>
              </a:rPr>
              <a:t>li</a:t>
            </a:r>
            <a:r>
              <a:rPr sz="1500" spc="60" dirty="0">
                <a:latin typeface="Arial MT"/>
                <a:cs typeface="Arial MT"/>
              </a:rPr>
              <a:t>f</a:t>
            </a:r>
            <a:r>
              <a:rPr sz="1500" spc="10" dirty="0">
                <a:latin typeface="Arial MT"/>
                <a:cs typeface="Arial MT"/>
              </a:rPr>
              <a:t>y</a:t>
            </a:r>
            <a:r>
              <a:rPr sz="1500" spc="25" dirty="0">
                <a:latin typeface="Arial MT"/>
                <a:cs typeface="Arial MT"/>
              </a:rPr>
              <a:t> </a:t>
            </a:r>
            <a:r>
              <a:rPr sz="1500" spc="-35" dirty="0">
                <a:latin typeface="Arial MT"/>
                <a:cs typeface="Arial MT"/>
              </a:rPr>
              <a:t>a</a:t>
            </a:r>
            <a:r>
              <a:rPr sz="1500" spc="10" dirty="0">
                <a:latin typeface="Arial MT"/>
                <a:cs typeface="Arial MT"/>
              </a:rPr>
              <a:t>s</a:t>
            </a:r>
            <a:r>
              <a:rPr sz="1500" spc="20" dirty="0">
                <a:latin typeface="Arial MT"/>
                <a:cs typeface="Arial MT"/>
              </a:rPr>
              <a:t> </a:t>
            </a:r>
            <a:r>
              <a:rPr sz="1500" spc="-35" dirty="0">
                <a:latin typeface="Arial MT"/>
                <a:cs typeface="Arial MT"/>
              </a:rPr>
              <a:t>a</a:t>
            </a:r>
            <a:r>
              <a:rPr sz="1500" spc="10" dirty="0">
                <a:latin typeface="Arial MT"/>
                <a:cs typeface="Arial MT"/>
              </a:rPr>
              <a:t>n</a:t>
            </a:r>
            <a:r>
              <a:rPr sz="1500" spc="20" dirty="0">
                <a:latin typeface="Arial MT"/>
                <a:cs typeface="Arial MT"/>
              </a:rPr>
              <a:t> </a:t>
            </a:r>
            <a:r>
              <a:rPr sz="1500" spc="40" dirty="0">
                <a:latin typeface="Arial MT"/>
                <a:cs typeface="Arial MT"/>
              </a:rPr>
              <a:t>E</a:t>
            </a:r>
            <a:r>
              <a:rPr sz="1500" spc="35" dirty="0">
                <a:latin typeface="Arial MT"/>
                <a:cs typeface="Arial MT"/>
              </a:rPr>
              <a:t>D</a:t>
            </a:r>
            <a:r>
              <a:rPr sz="1500" spc="15" dirty="0">
                <a:latin typeface="Arial MT"/>
                <a:cs typeface="Arial MT"/>
              </a:rPr>
              <a:t>B</a:t>
            </a:r>
            <a:endParaRPr sz="1500">
              <a:latin typeface="Arial MT"/>
              <a:cs typeface="Arial MT"/>
            </a:endParaRPr>
          </a:p>
          <a:p>
            <a:pPr marL="854075">
              <a:lnSpc>
                <a:spcPts val="1780"/>
              </a:lnSpc>
            </a:pPr>
            <a:r>
              <a:rPr sz="1500" spc="25" dirty="0">
                <a:latin typeface="Arial MT"/>
                <a:cs typeface="Arial MT"/>
              </a:rPr>
              <a:t>on</a:t>
            </a:r>
            <a:r>
              <a:rPr sz="1500" spc="-85" dirty="0">
                <a:latin typeface="Arial MT"/>
                <a:cs typeface="Arial MT"/>
              </a:rPr>
              <a:t> </a:t>
            </a:r>
            <a:r>
              <a:rPr sz="1500" spc="-5" dirty="0">
                <a:latin typeface="Arial MT"/>
                <a:cs typeface="Arial MT"/>
              </a:rPr>
              <a:t>their</a:t>
            </a:r>
            <a:r>
              <a:rPr sz="1500" spc="10" dirty="0">
                <a:latin typeface="Arial MT"/>
                <a:cs typeface="Arial MT"/>
              </a:rPr>
              <a:t> </a:t>
            </a:r>
            <a:r>
              <a:rPr sz="1500" spc="5" dirty="0">
                <a:latin typeface="Arial MT"/>
                <a:cs typeface="Arial MT"/>
              </a:rPr>
              <a:t>own</a:t>
            </a:r>
            <a:endParaRPr sz="1500">
              <a:latin typeface="Arial MT"/>
              <a:cs typeface="Arial MT"/>
            </a:endParaRPr>
          </a:p>
          <a:p>
            <a:pPr marL="854075" marR="1033780" lvl="1" indent="-346075">
              <a:lnSpc>
                <a:spcPts val="1760"/>
              </a:lnSpc>
              <a:spcBef>
                <a:spcPts val="135"/>
              </a:spcBef>
              <a:buFont typeface="Calibri"/>
              <a:buChar char="—"/>
              <a:tabLst>
                <a:tab pos="853440" algn="l"/>
                <a:tab pos="854075" algn="l"/>
              </a:tabLst>
            </a:pPr>
            <a:r>
              <a:rPr sz="1500" spc="35" dirty="0">
                <a:latin typeface="Arial MT"/>
                <a:cs typeface="Arial MT"/>
              </a:rPr>
              <a:t>S</a:t>
            </a:r>
            <a:r>
              <a:rPr sz="1500" spc="-35" dirty="0">
                <a:latin typeface="Arial MT"/>
                <a:cs typeface="Arial MT"/>
              </a:rPr>
              <a:t>u</a:t>
            </a:r>
            <a:r>
              <a:rPr sz="1500" spc="50" dirty="0">
                <a:latin typeface="Arial MT"/>
                <a:cs typeface="Arial MT"/>
              </a:rPr>
              <a:t>cc</a:t>
            </a:r>
            <a:r>
              <a:rPr sz="1500" spc="45" dirty="0">
                <a:latin typeface="Arial MT"/>
                <a:cs typeface="Arial MT"/>
              </a:rPr>
              <a:t>e</a:t>
            </a:r>
            <a:r>
              <a:rPr sz="1500" spc="50" dirty="0">
                <a:latin typeface="Arial MT"/>
                <a:cs typeface="Arial MT"/>
              </a:rPr>
              <a:t>ss</a:t>
            </a:r>
            <a:r>
              <a:rPr sz="1500" spc="-35" dirty="0">
                <a:latin typeface="Arial MT"/>
                <a:cs typeface="Arial MT"/>
              </a:rPr>
              <a:t>o</a:t>
            </a:r>
            <a:r>
              <a:rPr sz="1500" spc="-20" dirty="0">
                <a:latin typeface="Arial MT"/>
                <a:cs typeface="Arial MT"/>
              </a:rPr>
              <a:t>r</a:t>
            </a:r>
            <a:r>
              <a:rPr sz="1500" spc="10" dirty="0">
                <a:latin typeface="Arial MT"/>
                <a:cs typeface="Arial MT"/>
              </a:rPr>
              <a:t>s</a:t>
            </a:r>
            <a:r>
              <a:rPr sz="1500" spc="-135" dirty="0">
                <a:latin typeface="Arial MT"/>
                <a:cs typeface="Arial MT"/>
              </a:rPr>
              <a:t> </a:t>
            </a:r>
            <a:r>
              <a:rPr sz="1500" spc="45" dirty="0">
                <a:latin typeface="Arial MT"/>
                <a:cs typeface="Arial MT"/>
              </a:rPr>
              <a:t>o</a:t>
            </a:r>
            <a:r>
              <a:rPr sz="1500" spc="5" dirty="0">
                <a:latin typeface="Arial MT"/>
                <a:cs typeface="Arial MT"/>
              </a:rPr>
              <a:t>f</a:t>
            </a:r>
            <a:r>
              <a:rPr sz="1500" spc="-120" dirty="0">
                <a:latin typeface="Arial MT"/>
                <a:cs typeface="Arial MT"/>
              </a:rPr>
              <a:t> </a:t>
            </a:r>
            <a:r>
              <a:rPr sz="1500" spc="45" dirty="0">
                <a:latin typeface="Arial MT"/>
                <a:cs typeface="Arial MT"/>
              </a:rPr>
              <a:t>p</a:t>
            </a:r>
            <a:r>
              <a:rPr sz="1500" spc="-20" dirty="0">
                <a:latin typeface="Arial MT"/>
                <a:cs typeface="Arial MT"/>
              </a:rPr>
              <a:t>r</a:t>
            </a:r>
            <a:r>
              <a:rPr sz="1500" spc="30" dirty="0">
                <a:latin typeface="Arial MT"/>
                <a:cs typeface="Arial MT"/>
              </a:rPr>
              <a:t>e</a:t>
            </a:r>
            <a:r>
              <a:rPr sz="1500" spc="-20" dirty="0">
                <a:latin typeface="Arial MT"/>
                <a:cs typeface="Arial MT"/>
              </a:rPr>
              <a:t>-</a:t>
            </a:r>
            <a:r>
              <a:rPr sz="1500" spc="35" dirty="0">
                <a:latin typeface="Arial MT"/>
                <a:cs typeface="Arial MT"/>
              </a:rPr>
              <a:t>2020  </a:t>
            </a:r>
            <a:r>
              <a:rPr sz="1500" spc="10" dirty="0">
                <a:latin typeface="Arial MT"/>
                <a:cs typeface="Arial MT"/>
              </a:rPr>
              <a:t>beneficiaries</a:t>
            </a:r>
            <a:endParaRPr sz="1500">
              <a:latin typeface="Arial MT"/>
              <a:cs typeface="Arial MT"/>
            </a:endParaRPr>
          </a:p>
        </p:txBody>
      </p:sp>
      <p:sp>
        <p:nvSpPr>
          <p:cNvPr id="18" name="object 18"/>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22</a:t>
            </a:fld>
            <a:endParaRPr spc="-5" dirty="0"/>
          </a:p>
        </p:txBody>
      </p:sp>
      <p:sp>
        <p:nvSpPr>
          <p:cNvPr id="17" name="object 17"/>
          <p:cNvSpPr txBox="1"/>
          <p:nvPr/>
        </p:nvSpPr>
        <p:spPr>
          <a:xfrm>
            <a:off x="5049520" y="3119120"/>
            <a:ext cx="4328160" cy="538480"/>
          </a:xfrm>
          <a:prstGeom prst="rect">
            <a:avLst/>
          </a:prstGeom>
          <a:solidFill>
            <a:srgbClr val="789D49"/>
          </a:solidFill>
        </p:spPr>
        <p:txBody>
          <a:bodyPr vert="horz" wrap="square" lIns="0" tIns="140335" rIns="0" bIns="0" rtlCol="0">
            <a:spAutoFit/>
          </a:bodyPr>
          <a:lstStyle/>
          <a:p>
            <a:pPr marL="10795" algn="ctr">
              <a:lnSpc>
                <a:spcPct val="100000"/>
              </a:lnSpc>
              <a:spcBef>
                <a:spcPts val="1105"/>
              </a:spcBef>
            </a:pPr>
            <a:r>
              <a:rPr sz="1600" b="1" spc="-20" dirty="0">
                <a:solidFill>
                  <a:srgbClr val="FFFFFF"/>
                </a:solidFill>
                <a:latin typeface="Arial"/>
                <a:cs typeface="Arial"/>
              </a:rPr>
              <a:t>Impacted</a:t>
            </a:r>
            <a:endParaRPr sz="16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242" y="616267"/>
            <a:ext cx="510095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Segoe UI Symbol"/>
                <a:cs typeface="Segoe UI Symbol"/>
              </a:rPr>
              <a:t>☑</a:t>
            </a:r>
            <a:r>
              <a:rPr sz="2000" spc="-30" dirty="0">
                <a:latin typeface="Segoe UI Symbol"/>
                <a:cs typeface="Segoe UI Symbol"/>
              </a:rPr>
              <a:t> </a:t>
            </a:r>
            <a:r>
              <a:rPr sz="2000" b="1" dirty="0">
                <a:latin typeface="Arial"/>
                <a:cs typeface="Arial"/>
              </a:rPr>
              <a:t>Make</a:t>
            </a:r>
            <a:r>
              <a:rPr sz="2000" b="1" spc="15" dirty="0">
                <a:latin typeface="Arial"/>
                <a:cs typeface="Arial"/>
              </a:rPr>
              <a:t> </a:t>
            </a:r>
            <a:r>
              <a:rPr sz="2000" b="1" spc="-10" dirty="0">
                <a:latin typeface="Arial"/>
                <a:cs typeface="Arial"/>
              </a:rPr>
              <a:t>strategic</a:t>
            </a:r>
            <a:r>
              <a:rPr sz="2000" b="1" spc="15" dirty="0">
                <a:latin typeface="Arial"/>
                <a:cs typeface="Arial"/>
              </a:rPr>
              <a:t> </a:t>
            </a:r>
            <a:r>
              <a:rPr sz="2000" b="1" spc="-5" dirty="0">
                <a:latin typeface="Arial"/>
                <a:cs typeface="Arial"/>
              </a:rPr>
              <a:t>beneficiary</a:t>
            </a:r>
            <a:r>
              <a:rPr sz="2000" b="1" spc="-70" dirty="0">
                <a:latin typeface="Arial"/>
                <a:cs typeface="Arial"/>
              </a:rPr>
              <a:t> </a:t>
            </a:r>
            <a:r>
              <a:rPr sz="2000" b="1" spc="-15" dirty="0">
                <a:latin typeface="Arial"/>
                <a:cs typeface="Arial"/>
              </a:rPr>
              <a:t>designations</a:t>
            </a:r>
            <a:endParaRPr sz="2000">
              <a:latin typeface="Arial"/>
              <a:cs typeface="Arial"/>
            </a:endParaRPr>
          </a:p>
        </p:txBody>
      </p:sp>
      <p:sp>
        <p:nvSpPr>
          <p:cNvPr id="3" name="object 3"/>
          <p:cNvSpPr txBox="1"/>
          <p:nvPr/>
        </p:nvSpPr>
        <p:spPr>
          <a:xfrm>
            <a:off x="289242" y="1070292"/>
            <a:ext cx="4020185" cy="306705"/>
          </a:xfrm>
          <a:prstGeom prst="rect">
            <a:avLst/>
          </a:prstGeom>
        </p:spPr>
        <p:txBody>
          <a:bodyPr vert="horz" wrap="square" lIns="0" tIns="11430" rIns="0" bIns="0" rtlCol="0">
            <a:spAutoFit/>
          </a:bodyPr>
          <a:lstStyle/>
          <a:p>
            <a:pPr marL="12700">
              <a:lnSpc>
                <a:spcPct val="100000"/>
              </a:lnSpc>
              <a:spcBef>
                <a:spcPts val="90"/>
              </a:spcBef>
            </a:pPr>
            <a:r>
              <a:rPr sz="1850" spc="-25" dirty="0">
                <a:solidFill>
                  <a:srgbClr val="52555A"/>
                </a:solidFill>
                <a:latin typeface="Arial MT"/>
                <a:cs typeface="Arial MT"/>
              </a:rPr>
              <a:t>Reducing</a:t>
            </a:r>
            <a:r>
              <a:rPr sz="1850" spc="-100" dirty="0">
                <a:solidFill>
                  <a:srgbClr val="52555A"/>
                </a:solidFill>
                <a:latin typeface="Arial MT"/>
                <a:cs typeface="Arial MT"/>
              </a:rPr>
              <a:t> </a:t>
            </a:r>
            <a:r>
              <a:rPr sz="1850" spc="-20" dirty="0">
                <a:solidFill>
                  <a:srgbClr val="52555A"/>
                </a:solidFill>
                <a:latin typeface="Arial MT"/>
                <a:cs typeface="Arial MT"/>
              </a:rPr>
              <a:t>taxes</a:t>
            </a:r>
            <a:r>
              <a:rPr sz="1850" spc="-75" dirty="0">
                <a:solidFill>
                  <a:srgbClr val="52555A"/>
                </a:solidFill>
                <a:latin typeface="Arial MT"/>
                <a:cs typeface="Arial MT"/>
              </a:rPr>
              <a:t> </a:t>
            </a:r>
            <a:r>
              <a:rPr sz="1850" dirty="0">
                <a:solidFill>
                  <a:srgbClr val="52555A"/>
                </a:solidFill>
                <a:latin typeface="Arial MT"/>
                <a:cs typeface="Arial MT"/>
              </a:rPr>
              <a:t>on</a:t>
            </a:r>
            <a:r>
              <a:rPr sz="1850" spc="-95" dirty="0">
                <a:solidFill>
                  <a:srgbClr val="52555A"/>
                </a:solidFill>
                <a:latin typeface="Arial MT"/>
                <a:cs typeface="Arial MT"/>
              </a:rPr>
              <a:t> </a:t>
            </a:r>
            <a:r>
              <a:rPr sz="1850" spc="-30" dirty="0">
                <a:solidFill>
                  <a:srgbClr val="52555A"/>
                </a:solidFill>
                <a:latin typeface="Arial MT"/>
                <a:cs typeface="Arial MT"/>
              </a:rPr>
              <a:t>distributions</a:t>
            </a:r>
            <a:r>
              <a:rPr sz="1850" spc="90" dirty="0">
                <a:solidFill>
                  <a:srgbClr val="52555A"/>
                </a:solidFill>
                <a:latin typeface="Arial MT"/>
                <a:cs typeface="Arial MT"/>
              </a:rPr>
              <a:t> </a:t>
            </a:r>
            <a:r>
              <a:rPr sz="1850" spc="-25" dirty="0">
                <a:solidFill>
                  <a:srgbClr val="52555A"/>
                </a:solidFill>
                <a:latin typeface="Arial MT"/>
                <a:cs typeface="Arial MT"/>
              </a:rPr>
              <a:t>to</a:t>
            </a:r>
            <a:r>
              <a:rPr sz="1850" spc="-20" dirty="0">
                <a:solidFill>
                  <a:srgbClr val="52555A"/>
                </a:solidFill>
                <a:latin typeface="Arial MT"/>
                <a:cs typeface="Arial MT"/>
              </a:rPr>
              <a:t> </a:t>
            </a:r>
            <a:r>
              <a:rPr sz="1850" spc="-15" dirty="0">
                <a:solidFill>
                  <a:srgbClr val="52555A"/>
                </a:solidFill>
                <a:latin typeface="Arial MT"/>
                <a:cs typeface="Arial MT"/>
              </a:rPr>
              <a:t>heirs</a:t>
            </a:r>
            <a:endParaRPr sz="1850">
              <a:latin typeface="Arial MT"/>
              <a:cs typeface="Arial MT"/>
            </a:endParaRPr>
          </a:p>
        </p:txBody>
      </p:sp>
      <p:sp>
        <p:nvSpPr>
          <p:cNvPr id="4" name="object 4"/>
          <p:cNvSpPr txBox="1"/>
          <p:nvPr/>
        </p:nvSpPr>
        <p:spPr>
          <a:xfrm>
            <a:off x="289242" y="6783069"/>
            <a:ext cx="5101590" cy="249554"/>
          </a:xfrm>
          <a:prstGeom prst="rect">
            <a:avLst/>
          </a:prstGeom>
        </p:spPr>
        <p:txBody>
          <a:bodyPr vert="horz" wrap="square" lIns="0" tIns="12700" rIns="0" bIns="0" rtlCol="0">
            <a:spAutoFit/>
          </a:bodyPr>
          <a:lstStyle/>
          <a:p>
            <a:pPr marL="12700">
              <a:lnSpc>
                <a:spcPts val="880"/>
              </a:lnSpc>
              <a:spcBef>
                <a:spcPts val="100"/>
              </a:spcBef>
            </a:pPr>
            <a:r>
              <a:rPr sz="800" spc="-135" dirty="0">
                <a:latin typeface="Arial MT"/>
                <a:cs typeface="Arial MT"/>
              </a:rPr>
              <a:t>S</a:t>
            </a:r>
            <a:r>
              <a:rPr sz="800" spc="-50" dirty="0">
                <a:latin typeface="Arial MT"/>
                <a:cs typeface="Arial MT"/>
              </a:rPr>
              <a:t>ou</a:t>
            </a:r>
            <a:r>
              <a:rPr sz="800" spc="-30" dirty="0">
                <a:latin typeface="Arial MT"/>
                <a:cs typeface="Arial MT"/>
              </a:rPr>
              <a:t>r</a:t>
            </a:r>
            <a:r>
              <a:rPr sz="800" spc="-85" dirty="0">
                <a:latin typeface="Arial MT"/>
                <a:cs typeface="Arial MT"/>
              </a:rPr>
              <a:t>c</a:t>
            </a:r>
            <a:r>
              <a:rPr sz="800" spc="-50" dirty="0">
                <a:latin typeface="Arial MT"/>
                <a:cs typeface="Arial MT"/>
              </a:rPr>
              <a:t>e</a:t>
            </a:r>
            <a:r>
              <a:rPr sz="800" spc="-40" dirty="0">
                <a:latin typeface="Arial MT"/>
                <a:cs typeface="Arial MT"/>
              </a:rPr>
              <a:t>:</a:t>
            </a:r>
            <a:r>
              <a:rPr sz="800" spc="-90" dirty="0">
                <a:latin typeface="Arial MT"/>
                <a:cs typeface="Arial MT"/>
              </a:rPr>
              <a:t> </a:t>
            </a:r>
            <a:r>
              <a:rPr sz="800" spc="-135" dirty="0">
                <a:latin typeface="Arial MT"/>
                <a:cs typeface="Arial MT"/>
              </a:rPr>
              <a:t>P</a:t>
            </a:r>
            <a:r>
              <a:rPr sz="800" spc="-65" dirty="0">
                <a:latin typeface="Arial MT"/>
                <a:cs typeface="Arial MT"/>
              </a:rPr>
              <a:t>I</a:t>
            </a:r>
            <a:r>
              <a:rPr sz="800" spc="-190" dirty="0">
                <a:latin typeface="Arial MT"/>
                <a:cs typeface="Arial MT"/>
              </a:rPr>
              <a:t>M</a:t>
            </a:r>
            <a:r>
              <a:rPr sz="800" spc="-105" dirty="0">
                <a:latin typeface="Arial MT"/>
                <a:cs typeface="Arial MT"/>
              </a:rPr>
              <a:t>C</a:t>
            </a:r>
            <a:r>
              <a:rPr sz="800" spc="-114" dirty="0">
                <a:latin typeface="Arial MT"/>
                <a:cs typeface="Arial MT"/>
              </a:rPr>
              <a:t>O</a:t>
            </a:r>
            <a:endParaRPr sz="800">
              <a:latin typeface="Arial MT"/>
              <a:cs typeface="Arial MT"/>
            </a:endParaRPr>
          </a:p>
          <a:p>
            <a:pPr marL="12700">
              <a:lnSpc>
                <a:spcPts val="880"/>
              </a:lnSpc>
            </a:pPr>
            <a:r>
              <a:rPr sz="800" spc="-125" dirty="0">
                <a:latin typeface="Arial MT"/>
                <a:cs typeface="Arial MT"/>
              </a:rPr>
              <a:t>PIMCO</a:t>
            </a:r>
            <a:r>
              <a:rPr sz="800" spc="-5" dirty="0">
                <a:latin typeface="Arial MT"/>
                <a:cs typeface="Arial MT"/>
              </a:rPr>
              <a:t> </a:t>
            </a:r>
            <a:r>
              <a:rPr sz="800" spc="-60" dirty="0">
                <a:latin typeface="Arial MT"/>
                <a:cs typeface="Arial MT"/>
              </a:rPr>
              <a:t>does</a:t>
            </a:r>
            <a:r>
              <a:rPr sz="800" spc="-70" dirty="0">
                <a:latin typeface="Arial MT"/>
                <a:cs typeface="Arial MT"/>
              </a:rPr>
              <a:t> </a:t>
            </a:r>
            <a:r>
              <a:rPr sz="800" spc="-50" dirty="0">
                <a:latin typeface="Arial MT"/>
                <a:cs typeface="Arial MT"/>
              </a:rPr>
              <a:t>not</a:t>
            </a:r>
            <a:r>
              <a:rPr sz="800" spc="-75" dirty="0">
                <a:latin typeface="Arial MT"/>
                <a:cs typeface="Arial MT"/>
              </a:rPr>
              <a:t> </a:t>
            </a:r>
            <a:r>
              <a:rPr sz="800" spc="-55" dirty="0">
                <a:latin typeface="Arial MT"/>
                <a:cs typeface="Arial MT"/>
              </a:rPr>
              <a:t>provide</a:t>
            </a:r>
            <a:r>
              <a:rPr sz="800" spc="-20" dirty="0">
                <a:latin typeface="Arial MT"/>
                <a:cs typeface="Arial MT"/>
              </a:rPr>
              <a:t> </a:t>
            </a:r>
            <a:r>
              <a:rPr sz="800" spc="-60" dirty="0">
                <a:latin typeface="Arial MT"/>
                <a:cs typeface="Arial MT"/>
              </a:rPr>
              <a:t>legal</a:t>
            </a:r>
            <a:r>
              <a:rPr sz="800" spc="-40" dirty="0">
                <a:latin typeface="Arial MT"/>
                <a:cs typeface="Arial MT"/>
              </a:rPr>
              <a:t> </a:t>
            </a:r>
            <a:r>
              <a:rPr sz="800" spc="-90" dirty="0">
                <a:latin typeface="Arial MT"/>
                <a:cs typeface="Arial MT"/>
              </a:rPr>
              <a:t>or</a:t>
            </a:r>
            <a:r>
              <a:rPr sz="800" spc="-35" dirty="0">
                <a:latin typeface="Arial MT"/>
                <a:cs typeface="Arial MT"/>
              </a:rPr>
              <a:t> </a:t>
            </a:r>
            <a:r>
              <a:rPr sz="800" spc="-65" dirty="0">
                <a:latin typeface="Arial MT"/>
                <a:cs typeface="Arial MT"/>
              </a:rPr>
              <a:t>tax</a:t>
            </a:r>
            <a:r>
              <a:rPr sz="800" spc="-70" dirty="0">
                <a:latin typeface="Arial MT"/>
                <a:cs typeface="Arial MT"/>
              </a:rPr>
              <a:t> </a:t>
            </a:r>
            <a:r>
              <a:rPr sz="800" spc="-65" dirty="0">
                <a:latin typeface="Arial MT"/>
                <a:cs typeface="Arial MT"/>
              </a:rPr>
              <a:t>advice.</a:t>
            </a:r>
            <a:r>
              <a:rPr sz="800" spc="-75" dirty="0">
                <a:latin typeface="Arial MT"/>
                <a:cs typeface="Arial MT"/>
              </a:rPr>
              <a:t> </a:t>
            </a:r>
            <a:r>
              <a:rPr sz="800" spc="-70" dirty="0">
                <a:latin typeface="Arial MT"/>
                <a:cs typeface="Arial MT"/>
              </a:rPr>
              <a:t>Please</a:t>
            </a:r>
            <a:r>
              <a:rPr sz="800" spc="-20" dirty="0">
                <a:latin typeface="Arial MT"/>
                <a:cs typeface="Arial MT"/>
              </a:rPr>
              <a:t> </a:t>
            </a:r>
            <a:r>
              <a:rPr sz="800" spc="-65" dirty="0">
                <a:latin typeface="Arial MT"/>
                <a:cs typeface="Arial MT"/>
              </a:rPr>
              <a:t>consult</a:t>
            </a:r>
            <a:r>
              <a:rPr sz="800" spc="-80" dirty="0">
                <a:latin typeface="Arial MT"/>
                <a:cs typeface="Arial MT"/>
              </a:rPr>
              <a:t> </a:t>
            </a:r>
            <a:r>
              <a:rPr sz="800" spc="-60" dirty="0">
                <a:latin typeface="Arial MT"/>
                <a:cs typeface="Arial MT"/>
              </a:rPr>
              <a:t>your</a:t>
            </a:r>
            <a:r>
              <a:rPr sz="800" spc="-120" dirty="0">
                <a:latin typeface="Arial MT"/>
                <a:cs typeface="Arial MT"/>
              </a:rPr>
              <a:t> </a:t>
            </a:r>
            <a:r>
              <a:rPr sz="800" spc="-65" dirty="0">
                <a:latin typeface="Arial MT"/>
                <a:cs typeface="Arial MT"/>
              </a:rPr>
              <a:t>tax</a:t>
            </a:r>
            <a:r>
              <a:rPr sz="800" spc="20" dirty="0">
                <a:latin typeface="Arial MT"/>
                <a:cs typeface="Arial MT"/>
              </a:rPr>
              <a:t> </a:t>
            </a:r>
            <a:r>
              <a:rPr sz="800" spc="-80" dirty="0">
                <a:latin typeface="Arial MT"/>
                <a:cs typeface="Arial MT"/>
              </a:rPr>
              <a:t>and/or</a:t>
            </a:r>
            <a:r>
              <a:rPr sz="800" spc="-35" dirty="0">
                <a:latin typeface="Arial MT"/>
                <a:cs typeface="Arial MT"/>
              </a:rPr>
              <a:t> </a:t>
            </a:r>
            <a:r>
              <a:rPr sz="800" spc="-60" dirty="0">
                <a:latin typeface="Arial MT"/>
                <a:cs typeface="Arial MT"/>
              </a:rPr>
              <a:t>legal</a:t>
            </a:r>
            <a:r>
              <a:rPr sz="800" spc="-40" dirty="0">
                <a:latin typeface="Arial MT"/>
                <a:cs typeface="Arial MT"/>
              </a:rPr>
              <a:t> </a:t>
            </a:r>
            <a:r>
              <a:rPr sz="800" spc="-80" dirty="0">
                <a:latin typeface="Arial MT"/>
                <a:cs typeface="Arial MT"/>
              </a:rPr>
              <a:t>counsel</a:t>
            </a:r>
            <a:r>
              <a:rPr sz="800" spc="-45" dirty="0">
                <a:latin typeface="Arial MT"/>
                <a:cs typeface="Arial MT"/>
              </a:rPr>
              <a:t> </a:t>
            </a:r>
            <a:r>
              <a:rPr sz="800" spc="-55" dirty="0">
                <a:latin typeface="Arial MT"/>
                <a:cs typeface="Arial MT"/>
              </a:rPr>
              <a:t>for</a:t>
            </a:r>
            <a:r>
              <a:rPr sz="800" spc="-35" dirty="0">
                <a:latin typeface="Arial MT"/>
                <a:cs typeface="Arial MT"/>
              </a:rPr>
              <a:t> </a:t>
            </a:r>
            <a:r>
              <a:rPr sz="800" spc="-60" dirty="0">
                <a:latin typeface="Arial MT"/>
                <a:cs typeface="Arial MT"/>
              </a:rPr>
              <a:t>specific</a:t>
            </a:r>
            <a:r>
              <a:rPr sz="800" spc="-65" dirty="0">
                <a:latin typeface="Arial MT"/>
                <a:cs typeface="Arial MT"/>
              </a:rPr>
              <a:t> tax </a:t>
            </a:r>
            <a:r>
              <a:rPr sz="800" spc="-50" dirty="0">
                <a:latin typeface="Arial MT"/>
                <a:cs typeface="Arial MT"/>
              </a:rPr>
              <a:t>or</a:t>
            </a:r>
            <a:r>
              <a:rPr sz="800" spc="-35" dirty="0">
                <a:latin typeface="Arial MT"/>
                <a:cs typeface="Arial MT"/>
              </a:rPr>
              <a:t> </a:t>
            </a:r>
            <a:r>
              <a:rPr sz="800" spc="-75" dirty="0">
                <a:latin typeface="Arial MT"/>
                <a:cs typeface="Arial MT"/>
              </a:rPr>
              <a:t>legal</a:t>
            </a:r>
            <a:r>
              <a:rPr sz="800" spc="-45" dirty="0">
                <a:latin typeface="Arial MT"/>
                <a:cs typeface="Arial MT"/>
              </a:rPr>
              <a:t> </a:t>
            </a:r>
            <a:r>
              <a:rPr sz="800" spc="-65" dirty="0">
                <a:latin typeface="Arial MT"/>
                <a:cs typeface="Arial MT"/>
              </a:rPr>
              <a:t>questions </a:t>
            </a:r>
            <a:r>
              <a:rPr sz="800" spc="-90" dirty="0">
                <a:latin typeface="Arial MT"/>
                <a:cs typeface="Arial MT"/>
              </a:rPr>
              <a:t>and</a:t>
            </a:r>
            <a:r>
              <a:rPr sz="800" spc="-20" dirty="0">
                <a:latin typeface="Arial MT"/>
                <a:cs typeface="Arial MT"/>
              </a:rPr>
              <a:t> </a:t>
            </a:r>
            <a:r>
              <a:rPr sz="800" spc="-85" dirty="0">
                <a:latin typeface="Arial MT"/>
                <a:cs typeface="Arial MT"/>
              </a:rPr>
              <a:t>co</a:t>
            </a:r>
            <a:r>
              <a:rPr sz="800" spc="-100" dirty="0">
                <a:latin typeface="Arial MT"/>
                <a:cs typeface="Arial MT"/>
              </a:rPr>
              <a:t> </a:t>
            </a:r>
            <a:r>
              <a:rPr sz="800" spc="-85" dirty="0">
                <a:latin typeface="Arial MT"/>
                <a:cs typeface="Arial MT"/>
              </a:rPr>
              <a:t>ncerns</a:t>
            </a:r>
            <a:endParaRPr sz="800">
              <a:latin typeface="Arial MT"/>
              <a:cs typeface="Arial MT"/>
            </a:endParaRPr>
          </a:p>
        </p:txBody>
      </p:sp>
      <p:sp>
        <p:nvSpPr>
          <p:cNvPr id="5" name="object 5"/>
          <p:cNvSpPr txBox="1"/>
          <p:nvPr/>
        </p:nvSpPr>
        <p:spPr>
          <a:xfrm>
            <a:off x="304800" y="1676400"/>
            <a:ext cx="9448800" cy="2286000"/>
          </a:xfrm>
          <a:prstGeom prst="rect">
            <a:avLst/>
          </a:prstGeom>
          <a:solidFill>
            <a:srgbClr val="F1F1F1"/>
          </a:solidFill>
        </p:spPr>
        <p:txBody>
          <a:bodyPr vert="horz" wrap="square" lIns="0" tIns="80645" rIns="0" bIns="0" rtlCol="0">
            <a:spAutoFit/>
          </a:bodyPr>
          <a:lstStyle/>
          <a:p>
            <a:pPr marL="271780" indent="-183515">
              <a:lnSpc>
                <a:spcPct val="100000"/>
              </a:lnSpc>
              <a:spcBef>
                <a:spcPts val="635"/>
              </a:spcBef>
              <a:buChar char="•"/>
              <a:tabLst>
                <a:tab pos="271780" algn="l"/>
              </a:tabLst>
            </a:pPr>
            <a:r>
              <a:rPr sz="1600" spc="-15" dirty="0">
                <a:latin typeface="Arial MT"/>
                <a:cs typeface="Arial MT"/>
              </a:rPr>
              <a:t>Allocate</a:t>
            </a:r>
            <a:r>
              <a:rPr sz="1600" spc="100" dirty="0">
                <a:latin typeface="Arial MT"/>
                <a:cs typeface="Arial MT"/>
              </a:rPr>
              <a:t> </a:t>
            </a:r>
            <a:r>
              <a:rPr sz="1600" dirty="0">
                <a:latin typeface="Arial MT"/>
                <a:cs typeface="Arial MT"/>
              </a:rPr>
              <a:t>assets</a:t>
            </a:r>
            <a:r>
              <a:rPr sz="1600" spc="-45" dirty="0">
                <a:latin typeface="Arial MT"/>
                <a:cs typeface="Arial MT"/>
              </a:rPr>
              <a:t> </a:t>
            </a:r>
            <a:r>
              <a:rPr sz="1600" spc="15" dirty="0">
                <a:latin typeface="Arial MT"/>
                <a:cs typeface="Arial MT"/>
              </a:rPr>
              <a:t>to</a:t>
            </a:r>
            <a:r>
              <a:rPr sz="1600" spc="-60" dirty="0">
                <a:latin typeface="Arial MT"/>
                <a:cs typeface="Arial MT"/>
              </a:rPr>
              <a:t> </a:t>
            </a:r>
            <a:r>
              <a:rPr sz="1600" spc="-30" dirty="0">
                <a:latin typeface="Arial MT"/>
                <a:cs typeface="Arial MT"/>
              </a:rPr>
              <a:t>heirs</a:t>
            </a:r>
            <a:r>
              <a:rPr sz="1600" spc="110" dirty="0">
                <a:latin typeface="Arial MT"/>
                <a:cs typeface="Arial MT"/>
              </a:rPr>
              <a:t> </a:t>
            </a:r>
            <a:r>
              <a:rPr sz="1600" spc="-10" dirty="0">
                <a:latin typeface="Arial MT"/>
                <a:cs typeface="Arial MT"/>
              </a:rPr>
              <a:t>based</a:t>
            </a:r>
            <a:r>
              <a:rPr sz="1600" spc="25" dirty="0">
                <a:latin typeface="Arial MT"/>
                <a:cs typeface="Arial MT"/>
              </a:rPr>
              <a:t> </a:t>
            </a:r>
            <a:r>
              <a:rPr sz="1600" spc="-10" dirty="0">
                <a:latin typeface="Arial MT"/>
                <a:cs typeface="Arial MT"/>
              </a:rPr>
              <a:t>on</a:t>
            </a:r>
            <a:r>
              <a:rPr sz="1600" spc="20" dirty="0">
                <a:latin typeface="Arial MT"/>
                <a:cs typeface="Arial MT"/>
              </a:rPr>
              <a:t> </a:t>
            </a:r>
            <a:r>
              <a:rPr sz="1600" spc="5" dirty="0">
                <a:latin typeface="Arial MT"/>
                <a:cs typeface="Arial MT"/>
              </a:rPr>
              <a:t>tax</a:t>
            </a:r>
            <a:r>
              <a:rPr sz="1600" spc="-45" dirty="0">
                <a:latin typeface="Arial MT"/>
                <a:cs typeface="Arial MT"/>
              </a:rPr>
              <a:t> </a:t>
            </a:r>
            <a:r>
              <a:rPr sz="1600" spc="-20" dirty="0">
                <a:latin typeface="Arial MT"/>
                <a:cs typeface="Arial MT"/>
              </a:rPr>
              <a:t>efficiency,</a:t>
            </a:r>
            <a:r>
              <a:rPr sz="1600" spc="65" dirty="0">
                <a:latin typeface="Arial MT"/>
                <a:cs typeface="Arial MT"/>
              </a:rPr>
              <a:t> </a:t>
            </a:r>
            <a:r>
              <a:rPr sz="1600" spc="-40" dirty="0">
                <a:latin typeface="Arial MT"/>
                <a:cs typeface="Arial MT"/>
              </a:rPr>
              <a:t>not</a:t>
            </a:r>
            <a:r>
              <a:rPr sz="1600" spc="150" dirty="0">
                <a:latin typeface="Arial MT"/>
                <a:cs typeface="Arial MT"/>
              </a:rPr>
              <a:t> </a:t>
            </a:r>
            <a:r>
              <a:rPr sz="1600" spc="-30" dirty="0">
                <a:latin typeface="Arial MT"/>
                <a:cs typeface="Arial MT"/>
              </a:rPr>
              <a:t>equal</a:t>
            </a:r>
            <a:r>
              <a:rPr sz="1600" spc="80" dirty="0">
                <a:latin typeface="Arial MT"/>
                <a:cs typeface="Arial MT"/>
              </a:rPr>
              <a:t> </a:t>
            </a:r>
            <a:r>
              <a:rPr sz="1600" spc="-45" dirty="0">
                <a:latin typeface="Arial MT"/>
                <a:cs typeface="Arial MT"/>
              </a:rPr>
              <a:t>values</a:t>
            </a:r>
            <a:endParaRPr sz="1600">
              <a:latin typeface="Arial MT"/>
              <a:cs typeface="Arial MT"/>
            </a:endParaRPr>
          </a:p>
          <a:p>
            <a:pPr marL="271780" indent="-183515">
              <a:lnSpc>
                <a:spcPct val="100000"/>
              </a:lnSpc>
              <a:spcBef>
                <a:spcPts val="640"/>
              </a:spcBef>
              <a:buChar char="•"/>
              <a:tabLst>
                <a:tab pos="271780" algn="l"/>
              </a:tabLst>
            </a:pPr>
            <a:r>
              <a:rPr sz="1600" spc="-25" dirty="0">
                <a:latin typeface="Arial MT"/>
                <a:cs typeface="Arial MT"/>
              </a:rPr>
              <a:t>Leave</a:t>
            </a:r>
            <a:r>
              <a:rPr sz="1600" spc="100" dirty="0">
                <a:latin typeface="Arial MT"/>
                <a:cs typeface="Arial MT"/>
              </a:rPr>
              <a:t> </a:t>
            </a:r>
            <a:r>
              <a:rPr sz="1600" spc="-5" dirty="0">
                <a:latin typeface="Arial MT"/>
                <a:cs typeface="Arial MT"/>
              </a:rPr>
              <a:t>Roth</a:t>
            </a:r>
            <a:r>
              <a:rPr sz="1600" spc="25" dirty="0">
                <a:latin typeface="Arial MT"/>
                <a:cs typeface="Arial MT"/>
              </a:rPr>
              <a:t> </a:t>
            </a:r>
            <a:r>
              <a:rPr sz="1600" spc="-20" dirty="0">
                <a:latin typeface="Arial MT"/>
                <a:cs typeface="Arial MT"/>
              </a:rPr>
              <a:t>accounts,</a:t>
            </a:r>
            <a:r>
              <a:rPr sz="1600" spc="150" dirty="0">
                <a:latin typeface="Arial MT"/>
                <a:cs typeface="Arial MT"/>
              </a:rPr>
              <a:t> </a:t>
            </a:r>
            <a:r>
              <a:rPr sz="1600" spc="-20" dirty="0">
                <a:latin typeface="Arial MT"/>
                <a:cs typeface="Arial MT"/>
              </a:rPr>
              <a:t>taxable</a:t>
            </a:r>
            <a:r>
              <a:rPr sz="1600" spc="105" dirty="0">
                <a:latin typeface="Arial MT"/>
                <a:cs typeface="Arial MT"/>
              </a:rPr>
              <a:t> </a:t>
            </a:r>
            <a:r>
              <a:rPr sz="1600" spc="-40" dirty="0">
                <a:latin typeface="Arial MT"/>
                <a:cs typeface="Arial MT"/>
              </a:rPr>
              <a:t>investment</a:t>
            </a:r>
            <a:r>
              <a:rPr sz="1600" spc="310" dirty="0">
                <a:latin typeface="Arial MT"/>
                <a:cs typeface="Arial MT"/>
              </a:rPr>
              <a:t> </a:t>
            </a:r>
            <a:r>
              <a:rPr sz="1600" spc="-10" dirty="0">
                <a:latin typeface="Arial MT"/>
                <a:cs typeface="Arial MT"/>
              </a:rPr>
              <a:t>portfolio,</a:t>
            </a:r>
            <a:r>
              <a:rPr sz="1600" spc="70" dirty="0">
                <a:latin typeface="Arial MT"/>
                <a:cs typeface="Arial MT"/>
              </a:rPr>
              <a:t> </a:t>
            </a:r>
            <a:r>
              <a:rPr sz="1600" spc="-15" dirty="0">
                <a:latin typeface="Arial MT"/>
                <a:cs typeface="Arial MT"/>
              </a:rPr>
              <a:t>life</a:t>
            </a:r>
            <a:r>
              <a:rPr sz="1600" spc="25" dirty="0">
                <a:latin typeface="Arial MT"/>
                <a:cs typeface="Arial MT"/>
              </a:rPr>
              <a:t> </a:t>
            </a:r>
            <a:r>
              <a:rPr sz="1600" spc="-35" dirty="0">
                <a:latin typeface="Arial MT"/>
                <a:cs typeface="Arial MT"/>
              </a:rPr>
              <a:t>insurance</a:t>
            </a:r>
            <a:r>
              <a:rPr sz="1600" spc="265" dirty="0">
                <a:latin typeface="Arial MT"/>
                <a:cs typeface="Arial MT"/>
              </a:rPr>
              <a:t> </a:t>
            </a:r>
            <a:r>
              <a:rPr sz="1600" spc="15" dirty="0">
                <a:latin typeface="Arial MT"/>
                <a:cs typeface="Arial MT"/>
              </a:rPr>
              <a:t>to</a:t>
            </a:r>
            <a:r>
              <a:rPr sz="1600" spc="-60" dirty="0">
                <a:latin typeface="Arial MT"/>
                <a:cs typeface="Arial MT"/>
              </a:rPr>
              <a:t> </a:t>
            </a:r>
            <a:r>
              <a:rPr sz="1600" spc="-25" dirty="0">
                <a:latin typeface="Arial MT"/>
                <a:cs typeface="Arial MT"/>
              </a:rPr>
              <a:t>higher-income</a:t>
            </a:r>
            <a:r>
              <a:rPr sz="1600" spc="15" dirty="0">
                <a:latin typeface="Arial MT"/>
                <a:cs typeface="Arial MT"/>
              </a:rPr>
              <a:t> </a:t>
            </a:r>
            <a:r>
              <a:rPr sz="1600" spc="-30" dirty="0">
                <a:latin typeface="Arial MT"/>
                <a:cs typeface="Arial MT"/>
              </a:rPr>
              <a:t>heirs</a:t>
            </a:r>
            <a:endParaRPr sz="1600">
              <a:latin typeface="Arial MT"/>
              <a:cs typeface="Arial MT"/>
            </a:endParaRPr>
          </a:p>
          <a:p>
            <a:pPr marL="271780" indent="-183515">
              <a:lnSpc>
                <a:spcPct val="100000"/>
              </a:lnSpc>
              <a:spcBef>
                <a:spcPts val="565"/>
              </a:spcBef>
              <a:buChar char="•"/>
              <a:tabLst>
                <a:tab pos="271780" algn="l"/>
              </a:tabLst>
            </a:pPr>
            <a:r>
              <a:rPr sz="1600" spc="-25" dirty="0">
                <a:latin typeface="Arial MT"/>
                <a:cs typeface="Arial MT"/>
              </a:rPr>
              <a:t>Leave</a:t>
            </a:r>
            <a:r>
              <a:rPr sz="1600" spc="100" dirty="0">
                <a:latin typeface="Arial MT"/>
                <a:cs typeface="Arial MT"/>
              </a:rPr>
              <a:t> </a:t>
            </a:r>
            <a:r>
              <a:rPr sz="1600" spc="-15" dirty="0">
                <a:latin typeface="Arial MT"/>
                <a:cs typeface="Arial MT"/>
              </a:rPr>
              <a:t>traditional</a:t>
            </a:r>
            <a:r>
              <a:rPr sz="1600" spc="80" dirty="0">
                <a:latin typeface="Arial MT"/>
                <a:cs typeface="Arial MT"/>
              </a:rPr>
              <a:t> </a:t>
            </a:r>
            <a:r>
              <a:rPr sz="1600" spc="-10" dirty="0">
                <a:latin typeface="Arial MT"/>
                <a:cs typeface="Arial MT"/>
              </a:rPr>
              <a:t>IRAs</a:t>
            </a:r>
            <a:r>
              <a:rPr sz="1600" spc="35" dirty="0">
                <a:latin typeface="Arial MT"/>
                <a:cs typeface="Arial MT"/>
              </a:rPr>
              <a:t> </a:t>
            </a:r>
            <a:r>
              <a:rPr sz="1600" spc="15" dirty="0">
                <a:latin typeface="Arial MT"/>
                <a:cs typeface="Arial MT"/>
              </a:rPr>
              <a:t>to</a:t>
            </a:r>
            <a:r>
              <a:rPr sz="1600" spc="-55" dirty="0">
                <a:latin typeface="Arial MT"/>
                <a:cs typeface="Arial MT"/>
              </a:rPr>
              <a:t> </a:t>
            </a:r>
            <a:r>
              <a:rPr sz="1600" spc="-15" dirty="0">
                <a:latin typeface="Arial MT"/>
                <a:cs typeface="Arial MT"/>
              </a:rPr>
              <a:t>lower-income</a:t>
            </a:r>
            <a:r>
              <a:rPr sz="1600" spc="185" dirty="0">
                <a:latin typeface="Arial MT"/>
                <a:cs typeface="Arial MT"/>
              </a:rPr>
              <a:t> </a:t>
            </a:r>
            <a:r>
              <a:rPr sz="1600" spc="-30" dirty="0">
                <a:latin typeface="Arial MT"/>
                <a:cs typeface="Arial MT"/>
              </a:rPr>
              <a:t>heirs</a:t>
            </a:r>
            <a:r>
              <a:rPr sz="1600" spc="114" dirty="0">
                <a:latin typeface="Arial MT"/>
                <a:cs typeface="Arial MT"/>
              </a:rPr>
              <a:t> </a:t>
            </a:r>
            <a:r>
              <a:rPr sz="1600" spc="-10" dirty="0">
                <a:latin typeface="Arial MT"/>
                <a:cs typeface="Arial MT"/>
              </a:rPr>
              <a:t>or</a:t>
            </a:r>
            <a:r>
              <a:rPr sz="1600" spc="-20" dirty="0">
                <a:latin typeface="Arial MT"/>
                <a:cs typeface="Arial MT"/>
              </a:rPr>
              <a:t> </a:t>
            </a:r>
            <a:r>
              <a:rPr sz="1600" spc="15" dirty="0">
                <a:latin typeface="Arial MT"/>
                <a:cs typeface="Arial MT"/>
              </a:rPr>
              <a:t>to</a:t>
            </a:r>
            <a:r>
              <a:rPr sz="1600" spc="-55" dirty="0">
                <a:latin typeface="Arial MT"/>
                <a:cs typeface="Arial MT"/>
              </a:rPr>
              <a:t> </a:t>
            </a:r>
            <a:r>
              <a:rPr sz="1600" spc="-20" dirty="0">
                <a:latin typeface="Arial MT"/>
                <a:cs typeface="Arial MT"/>
              </a:rPr>
              <a:t>charities</a:t>
            </a:r>
            <a:endParaRPr sz="1600">
              <a:latin typeface="Arial MT"/>
              <a:cs typeface="Arial MT"/>
            </a:endParaRPr>
          </a:p>
        </p:txBody>
      </p:sp>
      <p:grpSp>
        <p:nvGrpSpPr>
          <p:cNvPr id="6" name="object 6"/>
          <p:cNvGrpSpPr/>
          <p:nvPr/>
        </p:nvGrpSpPr>
        <p:grpSpPr>
          <a:xfrm>
            <a:off x="304788" y="4185897"/>
            <a:ext cx="4526915" cy="2301875"/>
            <a:chOff x="304788" y="4185897"/>
            <a:chExt cx="4526915" cy="2301875"/>
          </a:xfrm>
        </p:grpSpPr>
        <p:pic>
          <p:nvPicPr>
            <p:cNvPr id="7" name="object 7"/>
            <p:cNvPicPr/>
            <p:nvPr/>
          </p:nvPicPr>
          <p:blipFill>
            <a:blip r:embed="rId2" cstate="print"/>
            <a:stretch>
              <a:fillRect/>
            </a:stretch>
          </p:blipFill>
          <p:spPr>
            <a:xfrm>
              <a:off x="304788" y="4185897"/>
              <a:ext cx="4526302" cy="2250485"/>
            </a:xfrm>
            <a:prstGeom prst="rect">
              <a:avLst/>
            </a:prstGeom>
          </p:spPr>
        </p:pic>
        <p:sp>
          <p:nvSpPr>
            <p:cNvPr id="8" name="object 8"/>
            <p:cNvSpPr/>
            <p:nvPr/>
          </p:nvSpPr>
          <p:spPr>
            <a:xfrm>
              <a:off x="309880" y="4241799"/>
              <a:ext cx="4521200" cy="2245360"/>
            </a:xfrm>
            <a:custGeom>
              <a:avLst/>
              <a:gdLst/>
              <a:ahLst/>
              <a:cxnLst/>
              <a:rect l="l" t="t" r="r" b="b"/>
              <a:pathLst>
                <a:path w="4521200" h="2245360">
                  <a:moveTo>
                    <a:pt x="4521200" y="0"/>
                  </a:moveTo>
                  <a:lnTo>
                    <a:pt x="0" y="0"/>
                  </a:lnTo>
                  <a:lnTo>
                    <a:pt x="0" y="2245360"/>
                  </a:lnTo>
                  <a:lnTo>
                    <a:pt x="4521200" y="2245360"/>
                  </a:lnTo>
                  <a:lnTo>
                    <a:pt x="4521200" y="0"/>
                  </a:lnTo>
                  <a:close/>
                </a:path>
              </a:pathLst>
            </a:custGeom>
            <a:solidFill>
              <a:srgbClr val="FFFFFF"/>
            </a:solidFill>
          </p:spPr>
          <p:txBody>
            <a:bodyPr wrap="square" lIns="0" tIns="0" rIns="0" bIns="0" rtlCol="0"/>
            <a:lstStyle/>
            <a:p>
              <a:endParaRPr/>
            </a:p>
          </p:txBody>
        </p:sp>
      </p:grpSp>
      <p:sp>
        <p:nvSpPr>
          <p:cNvPr id="9" name="object 9"/>
          <p:cNvSpPr txBox="1"/>
          <p:nvPr/>
        </p:nvSpPr>
        <p:spPr>
          <a:xfrm>
            <a:off x="309879" y="4241800"/>
            <a:ext cx="4521200" cy="2245360"/>
          </a:xfrm>
          <a:prstGeom prst="rect">
            <a:avLst/>
          </a:prstGeom>
          <a:ln w="10159">
            <a:solidFill>
              <a:srgbClr val="789D49"/>
            </a:solidFill>
          </a:ln>
        </p:spPr>
        <p:txBody>
          <a:bodyPr vert="horz" wrap="square" lIns="0" tIns="176530" rIns="0" bIns="0" rtlCol="0">
            <a:spAutoFit/>
          </a:bodyPr>
          <a:lstStyle/>
          <a:p>
            <a:pPr marL="175260">
              <a:lnSpc>
                <a:spcPct val="100000"/>
              </a:lnSpc>
              <a:spcBef>
                <a:spcPts val="1390"/>
              </a:spcBef>
            </a:pPr>
            <a:r>
              <a:rPr sz="1500" b="1" spc="5" dirty="0">
                <a:solidFill>
                  <a:srgbClr val="789D49"/>
                </a:solidFill>
                <a:latin typeface="Arial"/>
                <a:cs typeface="Arial"/>
              </a:rPr>
              <a:t>ADVANTAGES</a:t>
            </a:r>
            <a:endParaRPr sz="1500">
              <a:latin typeface="Arial"/>
              <a:cs typeface="Arial"/>
            </a:endParaRPr>
          </a:p>
          <a:p>
            <a:pPr marL="459740" marR="972819" indent="-284480">
              <a:lnSpc>
                <a:spcPct val="100000"/>
              </a:lnSpc>
              <a:spcBef>
                <a:spcPts val="20"/>
              </a:spcBef>
              <a:buChar char="•"/>
              <a:tabLst>
                <a:tab pos="459105" algn="l"/>
                <a:tab pos="459740" algn="l"/>
              </a:tabLst>
            </a:pPr>
            <a:r>
              <a:rPr sz="1600" spc="-65" dirty="0">
                <a:latin typeface="Arial MT"/>
                <a:cs typeface="Arial MT"/>
              </a:rPr>
              <a:t>Tax</a:t>
            </a:r>
            <a:r>
              <a:rPr sz="1600" spc="25" dirty="0">
                <a:latin typeface="Arial MT"/>
                <a:cs typeface="Arial MT"/>
              </a:rPr>
              <a:t> </a:t>
            </a:r>
            <a:r>
              <a:rPr sz="1600" spc="-20" dirty="0">
                <a:latin typeface="Arial MT"/>
                <a:cs typeface="Arial MT"/>
              </a:rPr>
              <a:t>impact</a:t>
            </a:r>
            <a:r>
              <a:rPr sz="1600" spc="65" dirty="0">
                <a:latin typeface="Arial MT"/>
                <a:cs typeface="Arial MT"/>
              </a:rPr>
              <a:t> </a:t>
            </a:r>
            <a:r>
              <a:rPr sz="1600" spc="15" dirty="0">
                <a:latin typeface="Arial MT"/>
                <a:cs typeface="Arial MT"/>
              </a:rPr>
              <a:t>to</a:t>
            </a:r>
            <a:r>
              <a:rPr sz="1600" spc="20" dirty="0">
                <a:latin typeface="Arial MT"/>
                <a:cs typeface="Arial MT"/>
              </a:rPr>
              <a:t> </a:t>
            </a:r>
            <a:r>
              <a:rPr sz="1600" spc="-15" dirty="0">
                <a:latin typeface="Arial MT"/>
                <a:cs typeface="Arial MT"/>
              </a:rPr>
              <a:t>beneficiaries</a:t>
            </a:r>
            <a:r>
              <a:rPr sz="1600" spc="110" dirty="0">
                <a:latin typeface="Arial MT"/>
                <a:cs typeface="Arial MT"/>
              </a:rPr>
              <a:t> </a:t>
            </a:r>
            <a:r>
              <a:rPr sz="1600" spc="-5" dirty="0">
                <a:latin typeface="Arial MT"/>
                <a:cs typeface="Arial MT"/>
              </a:rPr>
              <a:t>on</a:t>
            </a:r>
            <a:r>
              <a:rPr sz="1600" spc="20" dirty="0">
                <a:latin typeface="Arial MT"/>
                <a:cs typeface="Arial MT"/>
              </a:rPr>
              <a:t> </a:t>
            </a:r>
            <a:r>
              <a:rPr sz="1600" spc="-5" dirty="0">
                <a:latin typeface="Arial MT"/>
                <a:cs typeface="Arial MT"/>
              </a:rPr>
              <a:t>IRA </a:t>
            </a:r>
            <a:r>
              <a:rPr sz="1600" spc="-430" dirty="0">
                <a:latin typeface="Arial MT"/>
                <a:cs typeface="Arial MT"/>
              </a:rPr>
              <a:t> </a:t>
            </a:r>
            <a:r>
              <a:rPr sz="1600" spc="-20" dirty="0">
                <a:latin typeface="Arial MT"/>
                <a:cs typeface="Arial MT"/>
              </a:rPr>
              <a:t>distributions</a:t>
            </a:r>
            <a:r>
              <a:rPr sz="1600" spc="190" dirty="0">
                <a:latin typeface="Arial MT"/>
                <a:cs typeface="Arial MT"/>
              </a:rPr>
              <a:t> </a:t>
            </a:r>
            <a:r>
              <a:rPr sz="1600" spc="-20" dirty="0">
                <a:latin typeface="Arial MT"/>
                <a:cs typeface="Arial MT"/>
              </a:rPr>
              <a:t>is</a:t>
            </a:r>
            <a:r>
              <a:rPr sz="1600" spc="35" dirty="0">
                <a:latin typeface="Arial MT"/>
                <a:cs typeface="Arial MT"/>
              </a:rPr>
              <a:t> </a:t>
            </a:r>
            <a:r>
              <a:rPr sz="1600" spc="-15" dirty="0">
                <a:latin typeface="Arial MT"/>
                <a:cs typeface="Arial MT"/>
              </a:rPr>
              <a:t>reduced</a:t>
            </a:r>
            <a:endParaRPr sz="1600">
              <a:latin typeface="Arial MT"/>
              <a:cs typeface="Arial MT"/>
            </a:endParaRPr>
          </a:p>
          <a:p>
            <a:pPr marL="459740" marR="687070" indent="-284480">
              <a:lnSpc>
                <a:spcPct val="100000"/>
              </a:lnSpc>
              <a:spcBef>
                <a:spcPts val="5"/>
              </a:spcBef>
              <a:buChar char="•"/>
              <a:tabLst>
                <a:tab pos="459105" algn="l"/>
                <a:tab pos="459740" algn="l"/>
              </a:tabLst>
            </a:pPr>
            <a:r>
              <a:rPr sz="1600" spc="-30" dirty="0">
                <a:latin typeface="Arial MT"/>
                <a:cs typeface="Arial MT"/>
              </a:rPr>
              <a:t>Heirs</a:t>
            </a:r>
            <a:r>
              <a:rPr sz="1600" spc="114" dirty="0">
                <a:latin typeface="Arial MT"/>
                <a:cs typeface="Arial MT"/>
              </a:rPr>
              <a:t> </a:t>
            </a:r>
            <a:r>
              <a:rPr sz="1600" spc="-25" dirty="0">
                <a:latin typeface="Arial MT"/>
                <a:cs typeface="Arial MT"/>
              </a:rPr>
              <a:t>may</a:t>
            </a:r>
            <a:r>
              <a:rPr sz="1600" spc="114" dirty="0">
                <a:latin typeface="Arial MT"/>
                <a:cs typeface="Arial MT"/>
              </a:rPr>
              <a:t> </a:t>
            </a:r>
            <a:r>
              <a:rPr sz="1600" spc="-15" dirty="0">
                <a:latin typeface="Arial MT"/>
                <a:cs typeface="Arial MT"/>
              </a:rPr>
              <a:t>receive</a:t>
            </a:r>
            <a:r>
              <a:rPr sz="1600" spc="110" dirty="0">
                <a:latin typeface="Arial MT"/>
                <a:cs typeface="Arial MT"/>
              </a:rPr>
              <a:t> </a:t>
            </a:r>
            <a:r>
              <a:rPr sz="1600" spc="-10" dirty="0">
                <a:latin typeface="Arial MT"/>
                <a:cs typeface="Arial MT"/>
              </a:rPr>
              <a:t>larger</a:t>
            </a:r>
            <a:r>
              <a:rPr sz="1600" spc="-20" dirty="0">
                <a:latin typeface="Arial MT"/>
                <a:cs typeface="Arial MT"/>
              </a:rPr>
              <a:t> </a:t>
            </a:r>
            <a:r>
              <a:rPr sz="1600" spc="-35" dirty="0">
                <a:latin typeface="Arial MT"/>
                <a:cs typeface="Arial MT"/>
              </a:rPr>
              <a:t>net</a:t>
            </a:r>
            <a:r>
              <a:rPr sz="1600" spc="150" dirty="0">
                <a:latin typeface="Arial MT"/>
                <a:cs typeface="Arial MT"/>
              </a:rPr>
              <a:t> </a:t>
            </a:r>
            <a:r>
              <a:rPr sz="1600" spc="5" dirty="0">
                <a:latin typeface="Arial MT"/>
                <a:cs typeface="Arial MT"/>
              </a:rPr>
              <a:t>after-tax </a:t>
            </a:r>
            <a:r>
              <a:rPr sz="1600" spc="-430" dirty="0">
                <a:latin typeface="Arial MT"/>
                <a:cs typeface="Arial MT"/>
              </a:rPr>
              <a:t> </a:t>
            </a:r>
            <a:r>
              <a:rPr sz="1600" spc="-30" dirty="0">
                <a:latin typeface="Arial MT"/>
                <a:cs typeface="Arial MT"/>
              </a:rPr>
              <a:t>inheritance</a:t>
            </a:r>
            <a:endParaRPr sz="1600">
              <a:latin typeface="Arial MT"/>
              <a:cs typeface="Arial MT"/>
            </a:endParaRPr>
          </a:p>
        </p:txBody>
      </p:sp>
      <p:grpSp>
        <p:nvGrpSpPr>
          <p:cNvPr id="10" name="object 10"/>
          <p:cNvGrpSpPr/>
          <p:nvPr/>
        </p:nvGrpSpPr>
        <p:grpSpPr>
          <a:xfrm>
            <a:off x="5232388" y="4185897"/>
            <a:ext cx="4526915" cy="2301875"/>
            <a:chOff x="5232388" y="4185897"/>
            <a:chExt cx="4526915" cy="2301875"/>
          </a:xfrm>
        </p:grpSpPr>
        <p:pic>
          <p:nvPicPr>
            <p:cNvPr id="11" name="object 11"/>
            <p:cNvPicPr/>
            <p:nvPr/>
          </p:nvPicPr>
          <p:blipFill>
            <a:blip r:embed="rId3" cstate="print"/>
            <a:stretch>
              <a:fillRect/>
            </a:stretch>
          </p:blipFill>
          <p:spPr>
            <a:xfrm>
              <a:off x="5232388" y="4185897"/>
              <a:ext cx="4526302" cy="2250485"/>
            </a:xfrm>
            <a:prstGeom prst="rect">
              <a:avLst/>
            </a:prstGeom>
          </p:spPr>
        </p:pic>
        <p:sp>
          <p:nvSpPr>
            <p:cNvPr id="12" name="object 12"/>
            <p:cNvSpPr/>
            <p:nvPr/>
          </p:nvSpPr>
          <p:spPr>
            <a:xfrm>
              <a:off x="5237480" y="4241799"/>
              <a:ext cx="4521200" cy="2245360"/>
            </a:xfrm>
            <a:custGeom>
              <a:avLst/>
              <a:gdLst/>
              <a:ahLst/>
              <a:cxnLst/>
              <a:rect l="l" t="t" r="r" b="b"/>
              <a:pathLst>
                <a:path w="4521200" h="2245360">
                  <a:moveTo>
                    <a:pt x="4521200" y="0"/>
                  </a:moveTo>
                  <a:lnTo>
                    <a:pt x="0" y="0"/>
                  </a:lnTo>
                  <a:lnTo>
                    <a:pt x="0" y="2245360"/>
                  </a:lnTo>
                  <a:lnTo>
                    <a:pt x="4521200" y="2245360"/>
                  </a:lnTo>
                  <a:lnTo>
                    <a:pt x="4521200"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5237479" y="4241800"/>
            <a:ext cx="4521200" cy="2245360"/>
          </a:xfrm>
          <a:prstGeom prst="rect">
            <a:avLst/>
          </a:prstGeom>
          <a:ln w="10159">
            <a:solidFill>
              <a:srgbClr val="611244"/>
            </a:solidFill>
          </a:ln>
        </p:spPr>
        <p:txBody>
          <a:bodyPr vert="horz" wrap="square" lIns="0" tIns="176530" rIns="0" bIns="0" rtlCol="0">
            <a:spAutoFit/>
          </a:bodyPr>
          <a:lstStyle/>
          <a:p>
            <a:pPr marL="178435">
              <a:lnSpc>
                <a:spcPct val="100000"/>
              </a:lnSpc>
              <a:spcBef>
                <a:spcPts val="1390"/>
              </a:spcBef>
            </a:pPr>
            <a:r>
              <a:rPr sz="1500" b="1" spc="10" dirty="0">
                <a:solidFill>
                  <a:srgbClr val="611244"/>
                </a:solidFill>
                <a:latin typeface="Arial"/>
                <a:cs typeface="Arial"/>
              </a:rPr>
              <a:t>DISADVANTAGES</a:t>
            </a:r>
            <a:endParaRPr sz="1500">
              <a:latin typeface="Arial"/>
              <a:cs typeface="Arial"/>
            </a:endParaRPr>
          </a:p>
          <a:p>
            <a:pPr marL="462915" indent="-285115">
              <a:lnSpc>
                <a:spcPct val="100000"/>
              </a:lnSpc>
              <a:spcBef>
                <a:spcPts val="20"/>
              </a:spcBef>
              <a:buChar char="•"/>
              <a:tabLst>
                <a:tab pos="462915" algn="l"/>
                <a:tab pos="463550" algn="l"/>
              </a:tabLst>
            </a:pPr>
            <a:r>
              <a:rPr sz="1600" spc="-25" dirty="0">
                <a:latin typeface="Arial MT"/>
                <a:cs typeface="Arial MT"/>
              </a:rPr>
              <a:t>Difficult</a:t>
            </a:r>
            <a:r>
              <a:rPr sz="1600" spc="130" dirty="0">
                <a:latin typeface="Arial MT"/>
                <a:cs typeface="Arial MT"/>
              </a:rPr>
              <a:t> </a:t>
            </a:r>
            <a:r>
              <a:rPr sz="1600" spc="15" dirty="0">
                <a:latin typeface="Arial MT"/>
                <a:cs typeface="Arial MT"/>
              </a:rPr>
              <a:t>to</a:t>
            </a:r>
            <a:r>
              <a:rPr sz="1600" spc="-65" dirty="0">
                <a:latin typeface="Arial MT"/>
                <a:cs typeface="Arial MT"/>
              </a:rPr>
              <a:t> </a:t>
            </a:r>
            <a:r>
              <a:rPr sz="1600" spc="-20" dirty="0">
                <a:latin typeface="Arial MT"/>
                <a:cs typeface="Arial MT"/>
              </a:rPr>
              <a:t>determine</a:t>
            </a:r>
            <a:r>
              <a:rPr sz="1600" spc="165" dirty="0">
                <a:latin typeface="Arial MT"/>
                <a:cs typeface="Arial MT"/>
              </a:rPr>
              <a:t> </a:t>
            </a:r>
            <a:r>
              <a:rPr sz="1600" spc="-5" dirty="0">
                <a:latin typeface="Arial MT"/>
                <a:cs typeface="Arial MT"/>
              </a:rPr>
              <a:t>appropriate</a:t>
            </a:r>
            <a:r>
              <a:rPr sz="1600" spc="-65" dirty="0">
                <a:latin typeface="Arial MT"/>
                <a:cs typeface="Arial MT"/>
              </a:rPr>
              <a:t> </a:t>
            </a:r>
            <a:r>
              <a:rPr sz="1600" spc="-10" dirty="0">
                <a:latin typeface="Arial MT"/>
                <a:cs typeface="Arial MT"/>
              </a:rPr>
              <a:t>splits</a:t>
            </a:r>
            <a:endParaRPr sz="1600">
              <a:latin typeface="Arial MT"/>
              <a:cs typeface="Arial MT"/>
            </a:endParaRPr>
          </a:p>
          <a:p>
            <a:pPr marL="462915" marR="297180" indent="-285115">
              <a:lnSpc>
                <a:spcPct val="100000"/>
              </a:lnSpc>
              <a:spcBef>
                <a:spcPts val="5"/>
              </a:spcBef>
              <a:buChar char="•"/>
              <a:tabLst>
                <a:tab pos="462915" algn="l"/>
                <a:tab pos="463550" algn="l"/>
              </a:tabLst>
            </a:pPr>
            <a:r>
              <a:rPr sz="1600" spc="-25" dirty="0">
                <a:latin typeface="Arial MT"/>
                <a:cs typeface="Arial MT"/>
              </a:rPr>
              <a:t>Some</a:t>
            </a:r>
            <a:r>
              <a:rPr sz="1600" spc="95" dirty="0">
                <a:latin typeface="Arial MT"/>
                <a:cs typeface="Arial MT"/>
              </a:rPr>
              <a:t> </a:t>
            </a:r>
            <a:r>
              <a:rPr sz="1600" spc="-30" dirty="0">
                <a:latin typeface="Arial MT"/>
                <a:cs typeface="Arial MT"/>
              </a:rPr>
              <a:t>heirs</a:t>
            </a:r>
            <a:r>
              <a:rPr sz="1600" spc="110" dirty="0">
                <a:latin typeface="Arial MT"/>
                <a:cs typeface="Arial MT"/>
              </a:rPr>
              <a:t> </a:t>
            </a:r>
            <a:r>
              <a:rPr sz="1600" spc="-10" dirty="0">
                <a:latin typeface="Arial MT"/>
                <a:cs typeface="Arial MT"/>
              </a:rPr>
              <a:t>will </a:t>
            </a:r>
            <a:r>
              <a:rPr sz="1600" spc="-20" dirty="0">
                <a:latin typeface="Arial MT"/>
                <a:cs typeface="Arial MT"/>
              </a:rPr>
              <a:t>receive</a:t>
            </a:r>
            <a:r>
              <a:rPr sz="1600" spc="100" dirty="0">
                <a:latin typeface="Arial MT"/>
                <a:cs typeface="Arial MT"/>
              </a:rPr>
              <a:t> </a:t>
            </a:r>
            <a:r>
              <a:rPr sz="1600" spc="-15" dirty="0">
                <a:latin typeface="Arial MT"/>
                <a:cs typeface="Arial MT"/>
              </a:rPr>
              <a:t>more</a:t>
            </a:r>
            <a:r>
              <a:rPr sz="1600" spc="20" dirty="0">
                <a:latin typeface="Arial MT"/>
                <a:cs typeface="Arial MT"/>
              </a:rPr>
              <a:t> </a:t>
            </a:r>
            <a:r>
              <a:rPr sz="1600" spc="-10" dirty="0">
                <a:latin typeface="Arial MT"/>
                <a:cs typeface="Arial MT"/>
              </a:rPr>
              <a:t>on</a:t>
            </a:r>
            <a:r>
              <a:rPr sz="1600" spc="15" dirty="0">
                <a:latin typeface="Arial MT"/>
                <a:cs typeface="Arial MT"/>
              </a:rPr>
              <a:t> </a:t>
            </a:r>
            <a:r>
              <a:rPr sz="1600" dirty="0">
                <a:latin typeface="Arial MT"/>
                <a:cs typeface="Arial MT"/>
              </a:rPr>
              <a:t>a</a:t>
            </a:r>
            <a:r>
              <a:rPr sz="1600" spc="20" dirty="0">
                <a:latin typeface="Arial MT"/>
                <a:cs typeface="Arial MT"/>
              </a:rPr>
              <a:t> </a:t>
            </a:r>
            <a:r>
              <a:rPr sz="1600" spc="10" dirty="0">
                <a:latin typeface="Arial MT"/>
                <a:cs typeface="Arial MT"/>
              </a:rPr>
              <a:t>pre-tax </a:t>
            </a:r>
            <a:r>
              <a:rPr sz="1600" spc="-430" dirty="0">
                <a:latin typeface="Arial MT"/>
                <a:cs typeface="Arial MT"/>
              </a:rPr>
              <a:t> </a:t>
            </a:r>
            <a:r>
              <a:rPr sz="1600" spc="-15" dirty="0">
                <a:latin typeface="Arial MT"/>
                <a:cs typeface="Arial MT"/>
              </a:rPr>
              <a:t>basis</a:t>
            </a:r>
            <a:r>
              <a:rPr sz="1600" spc="25" dirty="0">
                <a:latin typeface="Arial MT"/>
                <a:cs typeface="Arial MT"/>
              </a:rPr>
              <a:t> </a:t>
            </a:r>
            <a:r>
              <a:rPr sz="1600" spc="-20" dirty="0">
                <a:latin typeface="Arial MT"/>
                <a:cs typeface="Arial MT"/>
              </a:rPr>
              <a:t>(equal</a:t>
            </a:r>
            <a:r>
              <a:rPr sz="1600" spc="75" dirty="0">
                <a:latin typeface="Arial MT"/>
                <a:cs typeface="Arial MT"/>
              </a:rPr>
              <a:t> </a:t>
            </a:r>
            <a:r>
              <a:rPr sz="1600" dirty="0">
                <a:latin typeface="Arial MT"/>
                <a:cs typeface="Arial MT"/>
              </a:rPr>
              <a:t>after-tax)</a:t>
            </a:r>
            <a:endParaRPr sz="1600">
              <a:latin typeface="Arial MT"/>
              <a:cs typeface="Arial MT"/>
            </a:endParaRPr>
          </a:p>
          <a:p>
            <a:pPr marL="462915" marR="688975" indent="-285115">
              <a:lnSpc>
                <a:spcPct val="100000"/>
              </a:lnSpc>
              <a:spcBef>
                <a:spcPts val="5"/>
              </a:spcBef>
              <a:buChar char="•"/>
              <a:tabLst>
                <a:tab pos="462915" algn="l"/>
                <a:tab pos="463550" algn="l"/>
              </a:tabLst>
            </a:pPr>
            <a:r>
              <a:rPr sz="1600" spc="-25" dirty="0">
                <a:latin typeface="Arial MT"/>
                <a:cs typeface="Arial MT"/>
              </a:rPr>
              <a:t>Requires</a:t>
            </a:r>
            <a:r>
              <a:rPr sz="1600" spc="105" dirty="0">
                <a:latin typeface="Arial MT"/>
                <a:cs typeface="Arial MT"/>
              </a:rPr>
              <a:t> </a:t>
            </a:r>
            <a:r>
              <a:rPr sz="1600" spc="-20" dirty="0">
                <a:latin typeface="Arial MT"/>
                <a:cs typeface="Arial MT"/>
              </a:rPr>
              <a:t>update</a:t>
            </a:r>
            <a:r>
              <a:rPr sz="1600" spc="95" dirty="0">
                <a:latin typeface="Arial MT"/>
                <a:cs typeface="Arial MT"/>
              </a:rPr>
              <a:t> </a:t>
            </a:r>
            <a:r>
              <a:rPr sz="1600" spc="-20" dirty="0">
                <a:latin typeface="Arial MT"/>
                <a:cs typeface="Arial MT"/>
              </a:rPr>
              <a:t>beneficiary</a:t>
            </a:r>
            <a:r>
              <a:rPr sz="1600" spc="110" dirty="0">
                <a:latin typeface="Arial MT"/>
                <a:cs typeface="Arial MT"/>
              </a:rPr>
              <a:t> </a:t>
            </a:r>
            <a:r>
              <a:rPr sz="1600" spc="-5" dirty="0">
                <a:latin typeface="Arial MT"/>
                <a:cs typeface="Arial MT"/>
              </a:rPr>
              <a:t>forms</a:t>
            </a:r>
            <a:r>
              <a:rPr sz="1600" spc="30" dirty="0">
                <a:latin typeface="Arial MT"/>
                <a:cs typeface="Arial MT"/>
              </a:rPr>
              <a:t> </a:t>
            </a:r>
            <a:r>
              <a:rPr sz="1600" spc="-10" dirty="0">
                <a:latin typeface="Arial MT"/>
                <a:cs typeface="Arial MT"/>
              </a:rPr>
              <a:t>as </a:t>
            </a:r>
            <a:r>
              <a:rPr sz="1600" spc="-430" dirty="0">
                <a:latin typeface="Arial MT"/>
                <a:cs typeface="Arial MT"/>
              </a:rPr>
              <a:t> </a:t>
            </a:r>
            <a:r>
              <a:rPr sz="1600" dirty="0">
                <a:latin typeface="Arial MT"/>
                <a:cs typeface="Arial MT"/>
              </a:rPr>
              <a:t>assets</a:t>
            </a:r>
            <a:r>
              <a:rPr sz="1600" spc="-55" dirty="0">
                <a:latin typeface="Arial MT"/>
                <a:cs typeface="Arial MT"/>
              </a:rPr>
              <a:t> </a:t>
            </a:r>
            <a:r>
              <a:rPr sz="1600" dirty="0">
                <a:latin typeface="Arial MT"/>
                <a:cs typeface="Arial MT"/>
              </a:rPr>
              <a:t>are</a:t>
            </a:r>
            <a:r>
              <a:rPr sz="1600" spc="15" dirty="0">
                <a:latin typeface="Arial MT"/>
                <a:cs typeface="Arial MT"/>
              </a:rPr>
              <a:t> </a:t>
            </a:r>
            <a:r>
              <a:rPr sz="1600" spc="-15" dirty="0">
                <a:latin typeface="Arial MT"/>
                <a:cs typeface="Arial MT"/>
              </a:rPr>
              <a:t>spent,</a:t>
            </a:r>
            <a:r>
              <a:rPr sz="1600" spc="60" dirty="0">
                <a:latin typeface="Arial MT"/>
                <a:cs typeface="Arial MT"/>
              </a:rPr>
              <a:t> </a:t>
            </a:r>
            <a:r>
              <a:rPr sz="1600" spc="-5" dirty="0">
                <a:latin typeface="Arial MT"/>
                <a:cs typeface="Arial MT"/>
              </a:rPr>
              <a:t>laws</a:t>
            </a:r>
            <a:r>
              <a:rPr sz="1600" spc="25" dirty="0">
                <a:latin typeface="Arial MT"/>
                <a:cs typeface="Arial MT"/>
              </a:rPr>
              <a:t> </a:t>
            </a:r>
            <a:r>
              <a:rPr sz="1600" spc="-35" dirty="0">
                <a:latin typeface="Arial MT"/>
                <a:cs typeface="Arial MT"/>
              </a:rPr>
              <a:t>change,</a:t>
            </a:r>
            <a:r>
              <a:rPr sz="1600" spc="140" dirty="0">
                <a:latin typeface="Arial MT"/>
                <a:cs typeface="Arial MT"/>
              </a:rPr>
              <a:t> </a:t>
            </a:r>
            <a:r>
              <a:rPr sz="1600" dirty="0">
                <a:latin typeface="Arial MT"/>
                <a:cs typeface="Arial MT"/>
              </a:rPr>
              <a:t>etc.</a:t>
            </a:r>
            <a:endParaRPr sz="1600">
              <a:latin typeface="Arial MT"/>
              <a:cs typeface="Arial MT"/>
            </a:endParaRPr>
          </a:p>
        </p:txBody>
      </p:sp>
      <p:sp>
        <p:nvSpPr>
          <p:cNvPr id="14" name="object 1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23</a:t>
            </a:fld>
            <a:endParaRPr spc="-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4828540" cy="330835"/>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Arial"/>
                <a:cs typeface="Arial"/>
              </a:rPr>
              <a:t>Make</a:t>
            </a:r>
            <a:r>
              <a:rPr sz="2000" b="1" spc="-80" dirty="0">
                <a:latin typeface="Arial"/>
                <a:cs typeface="Arial"/>
              </a:rPr>
              <a:t> </a:t>
            </a:r>
            <a:r>
              <a:rPr sz="2000" b="1" spc="-5" dirty="0">
                <a:latin typeface="Arial"/>
                <a:cs typeface="Arial"/>
              </a:rPr>
              <a:t>strategic</a:t>
            </a:r>
            <a:r>
              <a:rPr sz="2000" b="1" spc="5" dirty="0">
                <a:latin typeface="Arial"/>
                <a:cs typeface="Arial"/>
              </a:rPr>
              <a:t> </a:t>
            </a:r>
            <a:r>
              <a:rPr sz="2000" b="1" spc="-5" dirty="0">
                <a:latin typeface="Arial"/>
                <a:cs typeface="Arial"/>
              </a:rPr>
              <a:t>beneficiary</a:t>
            </a:r>
            <a:r>
              <a:rPr sz="2000" b="1" spc="10" dirty="0">
                <a:latin typeface="Arial"/>
                <a:cs typeface="Arial"/>
              </a:rPr>
              <a:t> </a:t>
            </a:r>
            <a:r>
              <a:rPr sz="2000" b="1" spc="-10" dirty="0">
                <a:latin typeface="Arial"/>
                <a:cs typeface="Arial"/>
              </a:rPr>
              <a:t>designations</a:t>
            </a:r>
            <a:endParaRPr sz="2000">
              <a:latin typeface="Arial"/>
              <a:cs typeface="Arial"/>
            </a:endParaRPr>
          </a:p>
        </p:txBody>
      </p:sp>
      <p:sp>
        <p:nvSpPr>
          <p:cNvPr id="3" name="object 3"/>
          <p:cNvSpPr txBox="1"/>
          <p:nvPr/>
        </p:nvSpPr>
        <p:spPr>
          <a:xfrm>
            <a:off x="289559" y="6476713"/>
            <a:ext cx="5103495" cy="554990"/>
          </a:xfrm>
          <a:prstGeom prst="rect">
            <a:avLst/>
          </a:prstGeom>
        </p:spPr>
        <p:txBody>
          <a:bodyPr vert="horz" wrap="square" lIns="0" tIns="23495" rIns="0" bIns="0" rtlCol="0">
            <a:spAutoFit/>
          </a:bodyPr>
          <a:lstStyle/>
          <a:p>
            <a:pPr marL="12700">
              <a:lnSpc>
                <a:spcPct val="100000"/>
              </a:lnSpc>
              <a:spcBef>
                <a:spcPts val="185"/>
              </a:spcBef>
            </a:pPr>
            <a:r>
              <a:rPr sz="800" spc="-135" dirty="0">
                <a:latin typeface="Arial MT"/>
                <a:cs typeface="Arial MT"/>
              </a:rPr>
              <a:t>S</a:t>
            </a:r>
            <a:r>
              <a:rPr sz="800" spc="-45" dirty="0">
                <a:latin typeface="Arial MT"/>
                <a:cs typeface="Arial MT"/>
              </a:rPr>
              <a:t>ou</a:t>
            </a:r>
            <a:r>
              <a:rPr sz="800" spc="-30" dirty="0">
                <a:latin typeface="Arial MT"/>
                <a:cs typeface="Arial MT"/>
              </a:rPr>
              <a:t>r</a:t>
            </a:r>
            <a:r>
              <a:rPr sz="800" spc="-85" dirty="0">
                <a:latin typeface="Arial MT"/>
                <a:cs typeface="Arial MT"/>
              </a:rPr>
              <a:t>c</a:t>
            </a:r>
            <a:r>
              <a:rPr sz="800" spc="-45" dirty="0">
                <a:latin typeface="Arial MT"/>
                <a:cs typeface="Arial MT"/>
              </a:rPr>
              <a:t>e</a:t>
            </a:r>
            <a:r>
              <a:rPr sz="800" spc="-40" dirty="0">
                <a:latin typeface="Arial MT"/>
                <a:cs typeface="Arial MT"/>
              </a:rPr>
              <a:t>:</a:t>
            </a:r>
            <a:r>
              <a:rPr sz="800" spc="-85" dirty="0">
                <a:latin typeface="Arial MT"/>
                <a:cs typeface="Arial MT"/>
              </a:rPr>
              <a:t> </a:t>
            </a:r>
            <a:r>
              <a:rPr sz="800" spc="-135" dirty="0">
                <a:latin typeface="Arial MT"/>
                <a:cs typeface="Arial MT"/>
              </a:rPr>
              <a:t>P</a:t>
            </a:r>
            <a:r>
              <a:rPr sz="800" spc="-65" dirty="0">
                <a:latin typeface="Arial MT"/>
                <a:cs typeface="Arial MT"/>
              </a:rPr>
              <a:t>I</a:t>
            </a:r>
            <a:r>
              <a:rPr sz="800" spc="-190" dirty="0">
                <a:latin typeface="Arial MT"/>
                <a:cs typeface="Arial MT"/>
              </a:rPr>
              <a:t>M</a:t>
            </a:r>
            <a:r>
              <a:rPr sz="800" spc="-100" dirty="0">
                <a:latin typeface="Arial MT"/>
                <a:cs typeface="Arial MT"/>
              </a:rPr>
              <a:t>C</a:t>
            </a:r>
            <a:r>
              <a:rPr sz="800" spc="-114" dirty="0">
                <a:latin typeface="Arial MT"/>
                <a:cs typeface="Arial MT"/>
              </a:rPr>
              <a:t>O</a:t>
            </a:r>
            <a:endParaRPr sz="800">
              <a:latin typeface="Arial MT"/>
              <a:cs typeface="Arial MT"/>
            </a:endParaRPr>
          </a:p>
          <a:p>
            <a:pPr marL="12700">
              <a:lnSpc>
                <a:spcPct val="100000"/>
              </a:lnSpc>
              <a:spcBef>
                <a:spcPts val="80"/>
              </a:spcBef>
            </a:pPr>
            <a:r>
              <a:rPr sz="800" spc="-60" dirty="0">
                <a:latin typeface="Arial MT"/>
                <a:cs typeface="Arial MT"/>
              </a:rPr>
              <a:t>*</a:t>
            </a:r>
            <a:r>
              <a:rPr sz="800" spc="-75" dirty="0">
                <a:latin typeface="Arial MT"/>
                <a:cs typeface="Arial MT"/>
              </a:rPr>
              <a:t> </a:t>
            </a:r>
            <a:r>
              <a:rPr sz="800" spc="-50" dirty="0">
                <a:latin typeface="Arial MT"/>
                <a:cs typeface="Arial MT"/>
              </a:rPr>
              <a:t>Higher</a:t>
            </a:r>
            <a:r>
              <a:rPr sz="800" spc="-40" dirty="0">
                <a:latin typeface="Arial MT"/>
                <a:cs typeface="Arial MT"/>
              </a:rPr>
              <a:t> </a:t>
            </a:r>
            <a:r>
              <a:rPr sz="800" spc="-60" dirty="0">
                <a:latin typeface="Arial MT"/>
                <a:cs typeface="Arial MT"/>
              </a:rPr>
              <a:t>tax</a:t>
            </a:r>
            <a:r>
              <a:rPr sz="800" spc="15" dirty="0">
                <a:latin typeface="Arial MT"/>
                <a:cs typeface="Arial MT"/>
              </a:rPr>
              <a:t> </a:t>
            </a:r>
            <a:r>
              <a:rPr sz="800" spc="-55" dirty="0">
                <a:latin typeface="Arial MT"/>
                <a:cs typeface="Arial MT"/>
              </a:rPr>
              <a:t>rate</a:t>
            </a:r>
            <a:r>
              <a:rPr sz="800" spc="-20" dirty="0">
                <a:latin typeface="Arial MT"/>
                <a:cs typeface="Arial MT"/>
              </a:rPr>
              <a:t> </a:t>
            </a:r>
            <a:r>
              <a:rPr sz="800" spc="-60" dirty="0">
                <a:latin typeface="Arial MT"/>
                <a:cs typeface="Arial MT"/>
              </a:rPr>
              <a:t>due</a:t>
            </a:r>
            <a:r>
              <a:rPr sz="800" spc="-105" dirty="0">
                <a:latin typeface="Arial MT"/>
                <a:cs typeface="Arial MT"/>
              </a:rPr>
              <a:t> </a:t>
            </a:r>
            <a:r>
              <a:rPr sz="800" spc="-70" dirty="0">
                <a:latin typeface="Arial MT"/>
                <a:cs typeface="Arial MT"/>
              </a:rPr>
              <a:t>to</a:t>
            </a:r>
            <a:r>
              <a:rPr sz="800" spc="-20" dirty="0">
                <a:latin typeface="Arial MT"/>
                <a:cs typeface="Arial MT"/>
              </a:rPr>
              <a:t> </a:t>
            </a:r>
            <a:r>
              <a:rPr sz="800" spc="-55" dirty="0">
                <a:latin typeface="Arial MT"/>
                <a:cs typeface="Arial MT"/>
              </a:rPr>
              <a:t>larger</a:t>
            </a:r>
            <a:r>
              <a:rPr sz="800" spc="-120" dirty="0">
                <a:latin typeface="Arial MT"/>
                <a:cs typeface="Arial MT"/>
              </a:rPr>
              <a:t> </a:t>
            </a:r>
            <a:r>
              <a:rPr sz="800" spc="-55" dirty="0">
                <a:latin typeface="Arial MT"/>
                <a:cs typeface="Arial MT"/>
              </a:rPr>
              <a:t>distributions</a:t>
            </a:r>
            <a:r>
              <a:rPr sz="800" spc="-70" dirty="0">
                <a:latin typeface="Arial MT"/>
                <a:cs typeface="Arial MT"/>
              </a:rPr>
              <a:t> </a:t>
            </a:r>
            <a:r>
              <a:rPr sz="800" spc="-85" dirty="0">
                <a:latin typeface="Arial MT"/>
                <a:cs typeface="Arial MT"/>
              </a:rPr>
              <a:t>from</a:t>
            </a:r>
            <a:r>
              <a:rPr sz="800" spc="-120" dirty="0">
                <a:latin typeface="Arial MT"/>
                <a:cs typeface="Arial MT"/>
              </a:rPr>
              <a:t> </a:t>
            </a:r>
            <a:r>
              <a:rPr sz="800" spc="-90" dirty="0">
                <a:latin typeface="Arial MT"/>
                <a:cs typeface="Arial MT"/>
              </a:rPr>
              <a:t>IRA</a:t>
            </a:r>
            <a:endParaRPr sz="800">
              <a:latin typeface="Arial MT"/>
              <a:cs typeface="Arial MT"/>
            </a:endParaRPr>
          </a:p>
          <a:p>
            <a:pPr marL="12700">
              <a:lnSpc>
                <a:spcPct val="100000"/>
              </a:lnSpc>
              <a:spcBef>
                <a:spcPts val="80"/>
              </a:spcBef>
            </a:pPr>
            <a:r>
              <a:rPr sz="800" spc="-120" dirty="0">
                <a:latin typeface="Arial MT"/>
                <a:cs typeface="Arial MT"/>
              </a:rPr>
              <a:t>PIMCO</a:t>
            </a:r>
            <a:r>
              <a:rPr sz="800" spc="-15"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80" dirty="0">
                <a:latin typeface="Arial MT"/>
                <a:cs typeface="Arial MT"/>
              </a:rPr>
              <a:t> </a:t>
            </a:r>
            <a:r>
              <a:rPr sz="800" spc="-50" dirty="0">
                <a:latin typeface="Arial MT"/>
                <a:cs typeface="Arial MT"/>
              </a:rPr>
              <a:t>provide</a:t>
            </a:r>
            <a:r>
              <a:rPr sz="800" spc="-15" dirty="0">
                <a:latin typeface="Arial MT"/>
                <a:cs typeface="Arial MT"/>
              </a:rPr>
              <a:t> </a:t>
            </a:r>
            <a:r>
              <a:rPr sz="800" spc="-55" dirty="0">
                <a:latin typeface="Arial MT"/>
                <a:cs typeface="Arial MT"/>
              </a:rPr>
              <a:t>legal</a:t>
            </a:r>
            <a:r>
              <a:rPr sz="800" spc="-35" dirty="0">
                <a:latin typeface="Arial MT"/>
                <a:cs typeface="Arial MT"/>
              </a:rPr>
              <a:t> </a:t>
            </a:r>
            <a:r>
              <a:rPr sz="800" spc="-90" dirty="0">
                <a:latin typeface="Arial MT"/>
                <a:cs typeface="Arial MT"/>
              </a:rPr>
              <a:t>or</a:t>
            </a:r>
            <a:r>
              <a:rPr sz="800" spc="-30" dirty="0">
                <a:latin typeface="Arial MT"/>
                <a:cs typeface="Arial MT"/>
              </a:rPr>
              <a:t> </a:t>
            </a:r>
            <a:r>
              <a:rPr sz="800" spc="-60" dirty="0">
                <a:latin typeface="Arial MT"/>
                <a:cs typeface="Arial MT"/>
              </a:rPr>
              <a:t>tax</a:t>
            </a:r>
            <a:r>
              <a:rPr sz="800" spc="-65" dirty="0">
                <a:latin typeface="Arial MT"/>
                <a:cs typeface="Arial MT"/>
              </a:rPr>
              <a:t> advice.</a:t>
            </a:r>
            <a:r>
              <a:rPr sz="800" spc="-75" dirty="0">
                <a:latin typeface="Arial MT"/>
                <a:cs typeface="Arial MT"/>
              </a:rPr>
              <a:t> </a:t>
            </a:r>
            <a:r>
              <a:rPr sz="800" spc="-70" dirty="0">
                <a:latin typeface="Arial MT"/>
                <a:cs typeface="Arial MT"/>
              </a:rPr>
              <a:t>Please</a:t>
            </a:r>
            <a:r>
              <a:rPr sz="800" spc="-20" dirty="0">
                <a:latin typeface="Arial MT"/>
                <a:cs typeface="Arial MT"/>
              </a:rPr>
              <a:t> </a:t>
            </a:r>
            <a:r>
              <a:rPr sz="800" spc="-65" dirty="0">
                <a:latin typeface="Arial MT"/>
                <a:cs typeface="Arial MT"/>
              </a:rPr>
              <a:t>consult</a:t>
            </a:r>
            <a:r>
              <a:rPr sz="800" spc="-75" dirty="0">
                <a:latin typeface="Arial MT"/>
                <a:cs typeface="Arial MT"/>
              </a:rPr>
              <a:t> </a:t>
            </a:r>
            <a:r>
              <a:rPr sz="800" spc="-55" dirty="0">
                <a:latin typeface="Arial MT"/>
                <a:cs typeface="Arial MT"/>
              </a:rPr>
              <a:t>your</a:t>
            </a:r>
            <a:r>
              <a:rPr sz="800" spc="-114" dirty="0">
                <a:latin typeface="Arial MT"/>
                <a:cs typeface="Arial MT"/>
              </a:rPr>
              <a:t> </a:t>
            </a:r>
            <a:r>
              <a:rPr sz="800" spc="-60" dirty="0">
                <a:latin typeface="Arial MT"/>
                <a:cs typeface="Arial MT"/>
              </a:rPr>
              <a:t>tax</a:t>
            </a:r>
            <a:r>
              <a:rPr sz="800" spc="20" dirty="0">
                <a:latin typeface="Arial MT"/>
                <a:cs typeface="Arial MT"/>
              </a:rPr>
              <a:t> </a:t>
            </a:r>
            <a:r>
              <a:rPr sz="800" spc="-75" dirty="0">
                <a:latin typeface="Arial MT"/>
                <a:cs typeface="Arial MT"/>
              </a:rPr>
              <a:t>and/or</a:t>
            </a:r>
            <a:r>
              <a:rPr sz="800" spc="-30" dirty="0">
                <a:latin typeface="Arial MT"/>
                <a:cs typeface="Arial MT"/>
              </a:rPr>
              <a:t> </a:t>
            </a:r>
            <a:r>
              <a:rPr sz="800" spc="-55" dirty="0">
                <a:latin typeface="Arial MT"/>
                <a:cs typeface="Arial MT"/>
              </a:rPr>
              <a:t>legal</a:t>
            </a:r>
            <a:r>
              <a:rPr sz="800" spc="-35" dirty="0">
                <a:latin typeface="Arial MT"/>
                <a:cs typeface="Arial MT"/>
              </a:rPr>
              <a:t> </a:t>
            </a:r>
            <a:r>
              <a:rPr sz="800" spc="-80" dirty="0">
                <a:latin typeface="Arial MT"/>
                <a:cs typeface="Arial MT"/>
              </a:rPr>
              <a:t>counsel</a:t>
            </a:r>
            <a:r>
              <a:rPr sz="800" spc="-40" dirty="0">
                <a:latin typeface="Arial MT"/>
                <a:cs typeface="Arial MT"/>
              </a:rPr>
              <a:t> </a:t>
            </a:r>
            <a:r>
              <a:rPr sz="800" spc="-55" dirty="0">
                <a:latin typeface="Arial MT"/>
                <a:cs typeface="Arial MT"/>
              </a:rPr>
              <a:t>for</a:t>
            </a:r>
            <a:r>
              <a:rPr sz="800" spc="-30" dirty="0">
                <a:latin typeface="Arial MT"/>
                <a:cs typeface="Arial MT"/>
              </a:rPr>
              <a:t> </a:t>
            </a:r>
            <a:r>
              <a:rPr sz="800" spc="-55" dirty="0">
                <a:latin typeface="Arial MT"/>
                <a:cs typeface="Arial MT"/>
              </a:rPr>
              <a:t>specific</a:t>
            </a:r>
            <a:r>
              <a:rPr sz="800" spc="-60" dirty="0">
                <a:latin typeface="Arial MT"/>
                <a:cs typeface="Arial MT"/>
              </a:rPr>
              <a:t> tax</a:t>
            </a:r>
            <a:r>
              <a:rPr sz="800" spc="-65" dirty="0">
                <a:latin typeface="Arial MT"/>
                <a:cs typeface="Arial MT"/>
              </a:rPr>
              <a:t> </a:t>
            </a:r>
            <a:r>
              <a:rPr sz="800" spc="-50" dirty="0">
                <a:latin typeface="Arial MT"/>
                <a:cs typeface="Arial MT"/>
              </a:rPr>
              <a:t>or</a:t>
            </a:r>
            <a:r>
              <a:rPr sz="800" spc="-30" dirty="0">
                <a:latin typeface="Arial MT"/>
                <a:cs typeface="Arial MT"/>
              </a:rPr>
              <a:t> </a:t>
            </a:r>
            <a:r>
              <a:rPr sz="800" spc="-70" dirty="0">
                <a:latin typeface="Arial MT"/>
                <a:cs typeface="Arial MT"/>
              </a:rPr>
              <a:t>legal</a:t>
            </a:r>
            <a:r>
              <a:rPr sz="800" spc="-35" dirty="0">
                <a:latin typeface="Arial MT"/>
                <a:cs typeface="Arial MT"/>
              </a:rPr>
              <a:t> </a:t>
            </a:r>
            <a:r>
              <a:rPr sz="800" spc="-75" dirty="0">
                <a:latin typeface="Arial MT"/>
                <a:cs typeface="Arial MT"/>
              </a:rPr>
              <a:t>questionsand</a:t>
            </a:r>
            <a:r>
              <a:rPr sz="800" spc="-25" dirty="0">
                <a:latin typeface="Arial MT"/>
                <a:cs typeface="Arial MT"/>
              </a:rPr>
              <a:t> </a:t>
            </a:r>
            <a:r>
              <a:rPr sz="800" spc="-75" dirty="0">
                <a:latin typeface="Arial MT"/>
                <a:cs typeface="Arial MT"/>
              </a:rPr>
              <a:t>concerns</a:t>
            </a:r>
            <a:endParaRPr sz="800">
              <a:latin typeface="Arial MT"/>
              <a:cs typeface="Arial MT"/>
            </a:endParaRPr>
          </a:p>
          <a:p>
            <a:pPr marL="12700">
              <a:lnSpc>
                <a:spcPct val="100000"/>
              </a:lnSpc>
              <a:spcBef>
                <a:spcPts val="85"/>
              </a:spcBef>
            </a:pPr>
            <a:r>
              <a:rPr sz="800" b="1" spc="-90" dirty="0">
                <a:latin typeface="Arial"/>
                <a:cs typeface="Arial"/>
              </a:rPr>
              <a:t>Fo</a:t>
            </a:r>
            <a:r>
              <a:rPr sz="800" b="1" spc="-60" dirty="0">
                <a:latin typeface="Arial"/>
                <a:cs typeface="Arial"/>
              </a:rPr>
              <a:t>r </a:t>
            </a:r>
            <a:r>
              <a:rPr sz="800" b="1" spc="-65" dirty="0">
                <a:latin typeface="Arial"/>
                <a:cs typeface="Arial"/>
              </a:rPr>
              <a:t>ill</a:t>
            </a:r>
            <a:r>
              <a:rPr sz="800" b="1" spc="-90" dirty="0">
                <a:latin typeface="Arial"/>
                <a:cs typeface="Arial"/>
              </a:rPr>
              <a:t>u</a:t>
            </a:r>
            <a:r>
              <a:rPr sz="800" b="1" spc="-55" dirty="0">
                <a:latin typeface="Arial"/>
                <a:cs typeface="Arial"/>
              </a:rPr>
              <a:t>s</a:t>
            </a:r>
            <a:r>
              <a:rPr sz="800" b="1" spc="-30" dirty="0">
                <a:latin typeface="Arial"/>
                <a:cs typeface="Arial"/>
              </a:rPr>
              <a:t>t</a:t>
            </a:r>
            <a:r>
              <a:rPr sz="800" b="1" dirty="0">
                <a:latin typeface="Arial"/>
                <a:cs typeface="Arial"/>
              </a:rPr>
              <a:t>r</a:t>
            </a:r>
            <a:r>
              <a:rPr sz="800" b="1" spc="-55" dirty="0">
                <a:latin typeface="Arial"/>
                <a:cs typeface="Arial"/>
              </a:rPr>
              <a:t>a</a:t>
            </a:r>
            <a:r>
              <a:rPr sz="800" b="1" spc="-30" dirty="0">
                <a:latin typeface="Arial"/>
                <a:cs typeface="Arial"/>
              </a:rPr>
              <a:t>t</a:t>
            </a:r>
            <a:r>
              <a:rPr sz="800" b="1" spc="-65" dirty="0">
                <a:latin typeface="Arial"/>
                <a:cs typeface="Arial"/>
              </a:rPr>
              <a:t>i</a:t>
            </a:r>
            <a:r>
              <a:rPr sz="800" b="1" spc="-55" dirty="0">
                <a:latin typeface="Arial"/>
                <a:cs typeface="Arial"/>
              </a:rPr>
              <a:t>v</a:t>
            </a:r>
            <a:r>
              <a:rPr sz="800" b="1" spc="-85" dirty="0">
                <a:latin typeface="Arial"/>
                <a:cs typeface="Arial"/>
              </a:rPr>
              <a:t>e</a:t>
            </a:r>
            <a:r>
              <a:rPr sz="800" b="1" spc="-30" dirty="0">
                <a:latin typeface="Arial"/>
                <a:cs typeface="Arial"/>
              </a:rPr>
              <a:t> </a:t>
            </a:r>
            <a:r>
              <a:rPr sz="800" b="1" spc="-90" dirty="0">
                <a:latin typeface="Arial"/>
                <a:cs typeface="Arial"/>
              </a:rPr>
              <a:t>pu</a:t>
            </a:r>
            <a:r>
              <a:rPr sz="800" b="1" dirty="0">
                <a:latin typeface="Arial"/>
                <a:cs typeface="Arial"/>
              </a:rPr>
              <a:t>r</a:t>
            </a:r>
            <a:r>
              <a:rPr sz="800" b="1" spc="-90" dirty="0">
                <a:latin typeface="Arial"/>
                <a:cs typeface="Arial"/>
              </a:rPr>
              <a:t>po</a:t>
            </a:r>
            <a:r>
              <a:rPr sz="800" b="1" spc="-130" dirty="0">
                <a:latin typeface="Arial"/>
                <a:cs typeface="Arial"/>
              </a:rPr>
              <a:t>s</a:t>
            </a:r>
            <a:r>
              <a:rPr sz="800" b="1" spc="-50" dirty="0">
                <a:latin typeface="Arial"/>
                <a:cs typeface="Arial"/>
              </a:rPr>
              <a:t>e</a:t>
            </a:r>
            <a:r>
              <a:rPr sz="800" b="1" spc="-80" dirty="0">
                <a:latin typeface="Arial"/>
                <a:cs typeface="Arial"/>
              </a:rPr>
              <a:t>s</a:t>
            </a:r>
            <a:r>
              <a:rPr sz="800" b="1" spc="-110" dirty="0">
                <a:latin typeface="Arial"/>
                <a:cs typeface="Arial"/>
              </a:rPr>
              <a:t> </a:t>
            </a:r>
            <a:r>
              <a:rPr sz="800" b="1" spc="-90" dirty="0">
                <a:latin typeface="Arial"/>
                <a:cs typeface="Arial"/>
              </a:rPr>
              <a:t>on</a:t>
            </a:r>
            <a:r>
              <a:rPr sz="800" b="1" spc="-65" dirty="0">
                <a:latin typeface="Arial"/>
                <a:cs typeface="Arial"/>
              </a:rPr>
              <a:t>l</a:t>
            </a:r>
            <a:r>
              <a:rPr sz="800" b="1" spc="-55" dirty="0">
                <a:latin typeface="Arial"/>
                <a:cs typeface="Arial"/>
              </a:rPr>
              <a:t>y</a:t>
            </a:r>
            <a:r>
              <a:rPr sz="800" b="1" spc="-40" dirty="0">
                <a:latin typeface="Arial"/>
                <a:cs typeface="Arial"/>
              </a:rPr>
              <a:t>.</a:t>
            </a:r>
            <a:endParaRPr sz="800">
              <a:latin typeface="Arial"/>
              <a:cs typeface="Arial"/>
            </a:endParaRPr>
          </a:p>
        </p:txBody>
      </p:sp>
      <p:graphicFrame>
        <p:nvGraphicFramePr>
          <p:cNvPr id="4" name="object 4"/>
          <p:cNvGraphicFramePr>
            <a:graphicFrameLocks noGrp="1"/>
          </p:cNvGraphicFramePr>
          <p:nvPr/>
        </p:nvGraphicFramePr>
        <p:xfrm>
          <a:off x="2709036" y="1542453"/>
          <a:ext cx="6886575" cy="1939289"/>
        </p:xfrm>
        <a:graphic>
          <a:graphicData uri="http://schemas.openxmlformats.org/drawingml/2006/table">
            <a:tbl>
              <a:tblPr firstRow="1" bandRow="1">
                <a:tableStyleId>{2D5ABB26-0587-4C30-8999-92F81FD0307C}</a:tableStyleId>
              </a:tblPr>
              <a:tblGrid>
                <a:gridCol w="1461135">
                  <a:extLst>
                    <a:ext uri="{9D8B030D-6E8A-4147-A177-3AD203B41FA5}">
                      <a16:colId xmlns:a16="http://schemas.microsoft.com/office/drawing/2014/main" val="20000"/>
                    </a:ext>
                  </a:extLst>
                </a:gridCol>
                <a:gridCol w="1189990">
                  <a:extLst>
                    <a:ext uri="{9D8B030D-6E8A-4147-A177-3AD203B41FA5}">
                      <a16:colId xmlns:a16="http://schemas.microsoft.com/office/drawing/2014/main" val="20001"/>
                    </a:ext>
                  </a:extLst>
                </a:gridCol>
                <a:gridCol w="843279">
                  <a:extLst>
                    <a:ext uri="{9D8B030D-6E8A-4147-A177-3AD203B41FA5}">
                      <a16:colId xmlns:a16="http://schemas.microsoft.com/office/drawing/2014/main" val="20002"/>
                    </a:ext>
                  </a:extLst>
                </a:gridCol>
                <a:gridCol w="1129664">
                  <a:extLst>
                    <a:ext uri="{9D8B030D-6E8A-4147-A177-3AD203B41FA5}">
                      <a16:colId xmlns:a16="http://schemas.microsoft.com/office/drawing/2014/main" val="20003"/>
                    </a:ext>
                  </a:extLst>
                </a:gridCol>
                <a:gridCol w="1128394">
                  <a:extLst>
                    <a:ext uri="{9D8B030D-6E8A-4147-A177-3AD203B41FA5}">
                      <a16:colId xmlns:a16="http://schemas.microsoft.com/office/drawing/2014/main" val="20004"/>
                    </a:ext>
                  </a:extLst>
                </a:gridCol>
                <a:gridCol w="1112520">
                  <a:extLst>
                    <a:ext uri="{9D8B030D-6E8A-4147-A177-3AD203B41FA5}">
                      <a16:colId xmlns:a16="http://schemas.microsoft.com/office/drawing/2014/main" val="20005"/>
                    </a:ext>
                  </a:extLst>
                </a:gridCol>
              </a:tblGrid>
              <a:tr h="196285">
                <a:tc rowSpan="2">
                  <a:txBody>
                    <a:bodyPr/>
                    <a:lstStyle/>
                    <a:p>
                      <a:pPr marL="434340">
                        <a:lnSpc>
                          <a:spcPct val="100000"/>
                        </a:lnSpc>
                        <a:spcBef>
                          <a:spcPts val="700"/>
                        </a:spcBef>
                      </a:pPr>
                      <a:r>
                        <a:rPr sz="1450" b="1" spc="10" dirty="0">
                          <a:solidFill>
                            <a:srgbClr val="FFFFFF"/>
                          </a:solidFill>
                          <a:latin typeface="Arial"/>
                          <a:cs typeface="Arial"/>
                        </a:rPr>
                        <a:t>Asset</a:t>
                      </a:r>
                      <a:endParaRPr sz="1450">
                        <a:latin typeface="Arial"/>
                        <a:cs typeface="Arial"/>
                      </a:endParaRPr>
                    </a:p>
                  </a:txBody>
                  <a:tcPr marL="0" marR="0" marT="88900" marB="0">
                    <a:solidFill>
                      <a:srgbClr val="005486"/>
                    </a:solidFill>
                  </a:tcPr>
                </a:tc>
                <a:tc rowSpan="2">
                  <a:txBody>
                    <a:bodyPr/>
                    <a:lstStyle/>
                    <a:p>
                      <a:pPr marL="304800">
                        <a:lnSpc>
                          <a:spcPct val="100000"/>
                        </a:lnSpc>
                        <a:spcBef>
                          <a:spcPts val="700"/>
                        </a:spcBef>
                      </a:pPr>
                      <a:r>
                        <a:rPr sz="1450" b="1" spc="-15" dirty="0">
                          <a:solidFill>
                            <a:srgbClr val="FFFFFF"/>
                          </a:solidFill>
                          <a:latin typeface="Arial"/>
                          <a:cs typeface="Arial"/>
                        </a:rPr>
                        <a:t>Value</a:t>
                      </a:r>
                      <a:endParaRPr sz="1450">
                        <a:latin typeface="Arial"/>
                        <a:cs typeface="Arial"/>
                      </a:endParaRPr>
                    </a:p>
                  </a:txBody>
                  <a:tcPr marL="0" marR="0" marT="88900" marB="0">
                    <a:solidFill>
                      <a:srgbClr val="005486"/>
                    </a:solidFill>
                  </a:tcPr>
                </a:tc>
                <a:tc rowSpan="2">
                  <a:txBody>
                    <a:bodyPr/>
                    <a:lstStyle/>
                    <a:p>
                      <a:pPr marL="172085">
                        <a:lnSpc>
                          <a:spcPct val="100000"/>
                        </a:lnSpc>
                        <a:spcBef>
                          <a:spcPts val="700"/>
                        </a:spcBef>
                      </a:pPr>
                      <a:r>
                        <a:rPr sz="1450" b="1" spc="-5" dirty="0">
                          <a:solidFill>
                            <a:srgbClr val="FFFFFF"/>
                          </a:solidFill>
                          <a:latin typeface="Arial"/>
                          <a:cs typeface="Arial"/>
                        </a:rPr>
                        <a:t>Split</a:t>
                      </a:r>
                      <a:endParaRPr sz="1450">
                        <a:latin typeface="Arial"/>
                        <a:cs typeface="Arial"/>
                      </a:endParaRPr>
                    </a:p>
                  </a:txBody>
                  <a:tcPr marL="0" marR="0" marT="88900" marB="0">
                    <a:solidFill>
                      <a:srgbClr val="789D49"/>
                    </a:solidFill>
                  </a:tcPr>
                </a:tc>
                <a:tc>
                  <a:txBody>
                    <a:bodyPr/>
                    <a:lstStyle/>
                    <a:p>
                      <a:pPr marR="132715" algn="r">
                        <a:lnSpc>
                          <a:spcPts val="1395"/>
                        </a:lnSpc>
                        <a:spcBef>
                          <a:spcPts val="50"/>
                        </a:spcBef>
                      </a:pPr>
                      <a:r>
                        <a:rPr sz="1200" b="1" spc="-10" dirty="0">
                          <a:solidFill>
                            <a:srgbClr val="FFFFFF"/>
                          </a:solidFill>
                          <a:latin typeface="Arial"/>
                          <a:cs typeface="Arial"/>
                        </a:rPr>
                        <a:t>Child</a:t>
                      </a:r>
                      <a:r>
                        <a:rPr sz="1200" b="1" spc="15" dirty="0">
                          <a:solidFill>
                            <a:srgbClr val="FFFFFF"/>
                          </a:solidFill>
                          <a:latin typeface="Arial"/>
                          <a:cs typeface="Arial"/>
                        </a:rPr>
                        <a:t> </a:t>
                      </a:r>
                      <a:r>
                        <a:rPr sz="1200" b="1" spc="-5" dirty="0">
                          <a:solidFill>
                            <a:srgbClr val="FFFFFF"/>
                          </a:solidFill>
                          <a:latin typeface="Arial"/>
                          <a:cs typeface="Arial"/>
                        </a:rPr>
                        <a:t>1</a:t>
                      </a:r>
                      <a:endParaRPr sz="1200">
                        <a:latin typeface="Arial"/>
                        <a:cs typeface="Arial"/>
                      </a:endParaRPr>
                    </a:p>
                  </a:txBody>
                  <a:tcPr marL="0" marR="0" marT="6350" marB="0">
                    <a:solidFill>
                      <a:srgbClr val="789D49"/>
                    </a:solidFill>
                  </a:tcPr>
                </a:tc>
                <a:tc>
                  <a:txBody>
                    <a:bodyPr/>
                    <a:lstStyle/>
                    <a:p>
                      <a:pPr marR="163195" algn="r">
                        <a:lnSpc>
                          <a:spcPts val="1395"/>
                        </a:lnSpc>
                        <a:spcBef>
                          <a:spcPts val="50"/>
                        </a:spcBef>
                      </a:pPr>
                      <a:r>
                        <a:rPr sz="1200" b="1" spc="-10" dirty="0">
                          <a:solidFill>
                            <a:srgbClr val="FFFFFF"/>
                          </a:solidFill>
                          <a:latin typeface="Arial"/>
                          <a:cs typeface="Arial"/>
                        </a:rPr>
                        <a:t>Child</a:t>
                      </a:r>
                      <a:r>
                        <a:rPr sz="1200" b="1" spc="15" dirty="0">
                          <a:solidFill>
                            <a:srgbClr val="FFFFFF"/>
                          </a:solidFill>
                          <a:latin typeface="Arial"/>
                          <a:cs typeface="Arial"/>
                        </a:rPr>
                        <a:t> </a:t>
                      </a:r>
                      <a:r>
                        <a:rPr sz="1200" b="1" spc="-5" dirty="0">
                          <a:solidFill>
                            <a:srgbClr val="FFFFFF"/>
                          </a:solidFill>
                          <a:latin typeface="Arial"/>
                          <a:cs typeface="Arial"/>
                        </a:rPr>
                        <a:t>2</a:t>
                      </a:r>
                      <a:endParaRPr sz="1200">
                        <a:latin typeface="Arial"/>
                        <a:cs typeface="Arial"/>
                      </a:endParaRPr>
                    </a:p>
                  </a:txBody>
                  <a:tcPr marL="0" marR="0" marT="6350" marB="0">
                    <a:solidFill>
                      <a:srgbClr val="789D49"/>
                    </a:solidFill>
                  </a:tcPr>
                </a:tc>
                <a:tc rowSpan="2">
                  <a:txBody>
                    <a:bodyPr/>
                    <a:lstStyle/>
                    <a:p>
                      <a:pPr marL="170815">
                        <a:lnSpc>
                          <a:spcPct val="100000"/>
                        </a:lnSpc>
                        <a:spcBef>
                          <a:spcPts val="700"/>
                        </a:spcBef>
                      </a:pPr>
                      <a:r>
                        <a:rPr sz="1450" b="1" dirty="0">
                          <a:solidFill>
                            <a:srgbClr val="FFFFFF"/>
                          </a:solidFill>
                          <a:latin typeface="Arial"/>
                          <a:cs typeface="Arial"/>
                        </a:rPr>
                        <a:t>Ad</a:t>
                      </a:r>
                      <a:r>
                        <a:rPr sz="1450" b="1" spc="75" dirty="0">
                          <a:solidFill>
                            <a:srgbClr val="FFFFFF"/>
                          </a:solidFill>
                          <a:latin typeface="Arial"/>
                          <a:cs typeface="Arial"/>
                        </a:rPr>
                        <a:t>v</a:t>
                      </a:r>
                      <a:r>
                        <a:rPr sz="1450" b="1" dirty="0">
                          <a:solidFill>
                            <a:srgbClr val="FFFFFF"/>
                          </a:solidFill>
                          <a:latin typeface="Arial"/>
                          <a:cs typeface="Arial"/>
                        </a:rPr>
                        <a:t>anta</a:t>
                      </a:r>
                      <a:r>
                        <a:rPr sz="1450" b="1" spc="-85" dirty="0">
                          <a:solidFill>
                            <a:srgbClr val="FFFFFF"/>
                          </a:solidFill>
                          <a:latin typeface="Arial"/>
                          <a:cs typeface="Arial"/>
                        </a:rPr>
                        <a:t>g</a:t>
                      </a:r>
                      <a:r>
                        <a:rPr sz="1450" b="1" dirty="0">
                          <a:solidFill>
                            <a:srgbClr val="FFFFFF"/>
                          </a:solidFill>
                          <a:latin typeface="Arial"/>
                          <a:cs typeface="Arial"/>
                        </a:rPr>
                        <a:t>e</a:t>
                      </a:r>
                      <a:endParaRPr sz="1450">
                        <a:latin typeface="Arial"/>
                        <a:cs typeface="Arial"/>
                      </a:endParaRPr>
                    </a:p>
                  </a:txBody>
                  <a:tcPr marL="0" marR="0" marT="88900" marB="0">
                    <a:solidFill>
                      <a:srgbClr val="789D49"/>
                    </a:solidFill>
                  </a:tcPr>
                </a:tc>
                <a:extLst>
                  <a:ext uri="{0D108BD9-81ED-4DB2-BD59-A6C34878D82A}">
                    <a16:rowId xmlns:a16="http://schemas.microsoft.com/office/drawing/2014/main" val="10000"/>
                  </a:ext>
                </a:extLst>
              </a:tr>
              <a:tr h="208425">
                <a:tc vMerge="1">
                  <a:txBody>
                    <a:bodyPr/>
                    <a:lstStyle/>
                    <a:p>
                      <a:endParaRPr/>
                    </a:p>
                  </a:txBody>
                  <a:tcPr marL="0" marR="0" marT="88900" marB="0">
                    <a:solidFill>
                      <a:srgbClr val="005486"/>
                    </a:solidFill>
                  </a:tcPr>
                </a:tc>
                <a:tc vMerge="1">
                  <a:txBody>
                    <a:bodyPr/>
                    <a:lstStyle/>
                    <a:p>
                      <a:endParaRPr/>
                    </a:p>
                  </a:txBody>
                  <a:tcPr marL="0" marR="0" marT="88900" marB="0">
                    <a:solidFill>
                      <a:srgbClr val="005486"/>
                    </a:solidFill>
                  </a:tcPr>
                </a:tc>
                <a:tc vMerge="1">
                  <a:txBody>
                    <a:bodyPr/>
                    <a:lstStyle/>
                    <a:p>
                      <a:endParaRPr/>
                    </a:p>
                  </a:txBody>
                  <a:tcPr marL="0" marR="0" marT="88900" marB="0">
                    <a:solidFill>
                      <a:srgbClr val="789D49"/>
                    </a:solidFill>
                  </a:tcPr>
                </a:tc>
                <a:tc>
                  <a:txBody>
                    <a:bodyPr/>
                    <a:lstStyle/>
                    <a:p>
                      <a:pPr marR="146685" algn="r">
                        <a:lnSpc>
                          <a:spcPts val="1540"/>
                        </a:lnSpc>
                      </a:pPr>
                      <a:r>
                        <a:rPr sz="1450" b="1" spc="-15" dirty="0">
                          <a:solidFill>
                            <a:srgbClr val="FFFFFF"/>
                          </a:solidFill>
                          <a:latin typeface="Arial"/>
                          <a:cs typeface="Arial"/>
                        </a:rPr>
                        <a:t>37%</a:t>
                      </a:r>
                      <a:endParaRPr sz="1450">
                        <a:latin typeface="Arial"/>
                        <a:cs typeface="Arial"/>
                      </a:endParaRPr>
                    </a:p>
                  </a:txBody>
                  <a:tcPr marL="0" marR="0" marT="0" marB="0">
                    <a:solidFill>
                      <a:srgbClr val="789D49"/>
                    </a:solidFill>
                  </a:tcPr>
                </a:tc>
                <a:tc>
                  <a:txBody>
                    <a:bodyPr/>
                    <a:lstStyle/>
                    <a:p>
                      <a:pPr marR="177165" algn="r">
                        <a:lnSpc>
                          <a:spcPts val="1540"/>
                        </a:lnSpc>
                      </a:pPr>
                      <a:r>
                        <a:rPr sz="1450" b="1" spc="-15" dirty="0">
                          <a:solidFill>
                            <a:srgbClr val="FFFFFF"/>
                          </a:solidFill>
                          <a:latin typeface="Arial"/>
                          <a:cs typeface="Arial"/>
                        </a:rPr>
                        <a:t>22%</a:t>
                      </a:r>
                      <a:endParaRPr sz="1450">
                        <a:latin typeface="Arial"/>
                        <a:cs typeface="Arial"/>
                      </a:endParaRPr>
                    </a:p>
                  </a:txBody>
                  <a:tcPr marL="0" marR="0" marT="0" marB="0">
                    <a:solidFill>
                      <a:srgbClr val="789D49"/>
                    </a:solidFill>
                  </a:tcPr>
                </a:tc>
                <a:tc vMerge="1">
                  <a:txBody>
                    <a:bodyPr/>
                    <a:lstStyle/>
                    <a:p>
                      <a:endParaRPr/>
                    </a:p>
                  </a:txBody>
                  <a:tcPr marL="0" marR="0" marT="88900" marB="0">
                    <a:solidFill>
                      <a:srgbClr val="789D49"/>
                    </a:solidFill>
                  </a:tcPr>
                </a:tc>
                <a:extLst>
                  <a:ext uri="{0D108BD9-81ED-4DB2-BD59-A6C34878D82A}">
                    <a16:rowId xmlns:a16="http://schemas.microsoft.com/office/drawing/2014/main" val="10001"/>
                  </a:ext>
                </a:extLst>
              </a:tr>
              <a:tr h="274319">
                <a:tc>
                  <a:txBody>
                    <a:bodyPr/>
                    <a:lstStyle/>
                    <a:p>
                      <a:pPr marL="6350">
                        <a:lnSpc>
                          <a:spcPct val="100000"/>
                        </a:lnSpc>
                        <a:spcBef>
                          <a:spcPts val="185"/>
                        </a:spcBef>
                      </a:pPr>
                      <a:r>
                        <a:rPr sz="1450" spc="-30" dirty="0">
                          <a:latin typeface="Arial MT"/>
                          <a:cs typeface="Arial MT"/>
                        </a:rPr>
                        <a:t>Taxable</a:t>
                      </a:r>
                      <a:endParaRPr sz="1450">
                        <a:latin typeface="Arial MT"/>
                        <a:cs typeface="Arial MT"/>
                      </a:endParaRPr>
                    </a:p>
                  </a:txBody>
                  <a:tcPr marL="0" marR="0" marT="23495" marB="0">
                    <a:lnL w="12700">
                      <a:solidFill>
                        <a:srgbClr val="FFFFFF"/>
                      </a:solidFill>
                      <a:prstDash val="solid"/>
                    </a:lnL>
                    <a:lnB w="12700">
                      <a:solidFill>
                        <a:srgbClr val="B4E2FF"/>
                      </a:solidFill>
                      <a:prstDash val="solid"/>
                    </a:lnB>
                  </a:tcPr>
                </a:tc>
                <a:tc>
                  <a:txBody>
                    <a:bodyPr/>
                    <a:lstStyle/>
                    <a:p>
                      <a:pPr marL="141605">
                        <a:lnSpc>
                          <a:spcPct val="100000"/>
                        </a:lnSpc>
                        <a:spcBef>
                          <a:spcPts val="185"/>
                        </a:spcBef>
                      </a:pPr>
                      <a:r>
                        <a:rPr sz="1450" spc="-5" dirty="0">
                          <a:latin typeface="Arial MT"/>
                          <a:cs typeface="Arial MT"/>
                        </a:rPr>
                        <a:t>2,000,000</a:t>
                      </a:r>
                      <a:endParaRPr sz="1450">
                        <a:latin typeface="Arial MT"/>
                        <a:cs typeface="Arial MT"/>
                      </a:endParaRPr>
                    </a:p>
                  </a:txBody>
                  <a:tcPr marL="0" marR="0" marT="23495" marB="0">
                    <a:lnB w="12700">
                      <a:solidFill>
                        <a:srgbClr val="B4E2FF"/>
                      </a:solidFill>
                      <a:prstDash val="solid"/>
                    </a:lnB>
                  </a:tcPr>
                </a:tc>
                <a:tc>
                  <a:txBody>
                    <a:bodyPr/>
                    <a:lstStyle/>
                    <a:p>
                      <a:pPr marL="121285">
                        <a:lnSpc>
                          <a:spcPct val="100000"/>
                        </a:lnSpc>
                        <a:spcBef>
                          <a:spcPts val="185"/>
                        </a:spcBef>
                      </a:pPr>
                      <a:r>
                        <a:rPr sz="1450" dirty="0">
                          <a:latin typeface="Arial MT"/>
                          <a:cs typeface="Arial MT"/>
                        </a:rPr>
                        <a:t>50</a:t>
                      </a:r>
                      <a:r>
                        <a:rPr sz="1450" spc="-90" dirty="0">
                          <a:latin typeface="Arial MT"/>
                          <a:cs typeface="Arial MT"/>
                        </a:rPr>
                        <a:t> </a:t>
                      </a:r>
                      <a:r>
                        <a:rPr sz="1450" dirty="0">
                          <a:latin typeface="Arial MT"/>
                          <a:cs typeface="Arial MT"/>
                        </a:rPr>
                        <a:t>/</a:t>
                      </a:r>
                      <a:r>
                        <a:rPr sz="1450" spc="-5" dirty="0">
                          <a:latin typeface="Arial MT"/>
                          <a:cs typeface="Arial MT"/>
                        </a:rPr>
                        <a:t> </a:t>
                      </a:r>
                      <a:r>
                        <a:rPr sz="1450" dirty="0">
                          <a:latin typeface="Arial MT"/>
                          <a:cs typeface="Arial MT"/>
                        </a:rPr>
                        <a:t>50</a:t>
                      </a:r>
                      <a:endParaRPr sz="1450">
                        <a:latin typeface="Arial MT"/>
                        <a:cs typeface="Arial MT"/>
                      </a:endParaRPr>
                    </a:p>
                  </a:txBody>
                  <a:tcPr marL="0" marR="0" marT="23495" marB="0">
                    <a:lnB w="12700">
                      <a:solidFill>
                        <a:srgbClr val="B4E2FF"/>
                      </a:solidFill>
                      <a:prstDash val="solid"/>
                    </a:lnB>
                  </a:tcPr>
                </a:tc>
                <a:tc>
                  <a:txBody>
                    <a:bodyPr/>
                    <a:lstStyle/>
                    <a:p>
                      <a:pPr marR="136525" algn="r">
                        <a:lnSpc>
                          <a:spcPct val="100000"/>
                        </a:lnSpc>
                        <a:spcBef>
                          <a:spcPts val="185"/>
                        </a:spcBef>
                      </a:pPr>
                      <a:r>
                        <a:rPr sz="1450" spc="-10" dirty="0">
                          <a:latin typeface="Arial MT"/>
                          <a:cs typeface="Arial MT"/>
                        </a:rPr>
                        <a:t>1,000,000</a:t>
                      </a:r>
                      <a:endParaRPr sz="1450">
                        <a:latin typeface="Arial MT"/>
                        <a:cs typeface="Arial MT"/>
                      </a:endParaRPr>
                    </a:p>
                  </a:txBody>
                  <a:tcPr marL="0" marR="0" marT="23495" marB="0">
                    <a:lnB w="12700">
                      <a:solidFill>
                        <a:srgbClr val="B4E2FF"/>
                      </a:solidFill>
                      <a:prstDash val="solid"/>
                    </a:lnB>
                  </a:tcPr>
                </a:tc>
                <a:tc>
                  <a:txBody>
                    <a:bodyPr/>
                    <a:lstStyle/>
                    <a:p>
                      <a:pPr marR="167005" algn="r">
                        <a:lnSpc>
                          <a:spcPct val="100000"/>
                        </a:lnSpc>
                        <a:spcBef>
                          <a:spcPts val="185"/>
                        </a:spcBef>
                      </a:pPr>
                      <a:r>
                        <a:rPr sz="1450" spc="-10" dirty="0">
                          <a:latin typeface="Arial MT"/>
                          <a:cs typeface="Arial MT"/>
                        </a:rPr>
                        <a:t>1,000,000</a:t>
                      </a:r>
                      <a:endParaRPr sz="1450">
                        <a:latin typeface="Arial MT"/>
                        <a:cs typeface="Arial MT"/>
                      </a:endParaRPr>
                    </a:p>
                  </a:txBody>
                  <a:tcPr marL="0" marR="0" marT="23495" marB="0">
                    <a:lnB w="12700">
                      <a:solidFill>
                        <a:srgbClr val="B4E2FF"/>
                      </a:solidFill>
                      <a:prstDash val="solid"/>
                    </a:lnB>
                  </a:tcPr>
                </a:tc>
                <a:tc>
                  <a:txBody>
                    <a:bodyPr/>
                    <a:lstStyle/>
                    <a:p>
                      <a:pPr algn="r">
                        <a:lnSpc>
                          <a:spcPct val="100000"/>
                        </a:lnSpc>
                        <a:spcBef>
                          <a:spcPts val="185"/>
                        </a:spcBef>
                      </a:pPr>
                      <a:r>
                        <a:rPr sz="1450" dirty="0">
                          <a:latin typeface="Arial MT"/>
                          <a:cs typeface="Arial MT"/>
                        </a:rPr>
                        <a:t>-</a:t>
                      </a:r>
                      <a:endParaRPr sz="1450">
                        <a:latin typeface="Arial MT"/>
                        <a:cs typeface="Arial MT"/>
                      </a:endParaRPr>
                    </a:p>
                  </a:txBody>
                  <a:tcPr marL="0" marR="0" marT="23495" marB="0">
                    <a:lnR w="12700">
                      <a:solidFill>
                        <a:srgbClr val="FFFFFF"/>
                      </a:solidFill>
                      <a:prstDash val="solid"/>
                    </a:lnR>
                    <a:lnB w="12700">
                      <a:solidFill>
                        <a:srgbClr val="B4E2FF"/>
                      </a:solidFill>
                      <a:prstDash val="solid"/>
                    </a:lnB>
                  </a:tcPr>
                </a:tc>
                <a:extLst>
                  <a:ext uri="{0D108BD9-81ED-4DB2-BD59-A6C34878D82A}">
                    <a16:rowId xmlns:a16="http://schemas.microsoft.com/office/drawing/2014/main" val="10002"/>
                  </a:ext>
                </a:extLst>
              </a:tr>
              <a:tr h="274319">
                <a:tc>
                  <a:txBody>
                    <a:bodyPr/>
                    <a:lstStyle/>
                    <a:p>
                      <a:pPr marL="6350">
                        <a:lnSpc>
                          <a:spcPct val="100000"/>
                        </a:lnSpc>
                        <a:spcBef>
                          <a:spcPts val="190"/>
                        </a:spcBef>
                      </a:pPr>
                      <a:r>
                        <a:rPr sz="1450" dirty="0">
                          <a:latin typeface="Arial MT"/>
                          <a:cs typeface="Arial MT"/>
                        </a:rPr>
                        <a:t>Traditional</a:t>
                      </a:r>
                      <a:r>
                        <a:rPr sz="1450" spc="-165" dirty="0">
                          <a:latin typeface="Arial MT"/>
                          <a:cs typeface="Arial MT"/>
                        </a:rPr>
                        <a:t> </a:t>
                      </a:r>
                      <a:r>
                        <a:rPr sz="1450" spc="-85" dirty="0">
                          <a:latin typeface="Arial MT"/>
                          <a:cs typeface="Arial MT"/>
                        </a:rPr>
                        <a:t>I</a:t>
                      </a:r>
                      <a:r>
                        <a:rPr sz="1450" dirty="0">
                          <a:latin typeface="Arial MT"/>
                          <a:cs typeface="Arial MT"/>
                        </a:rPr>
                        <a:t>RA</a:t>
                      </a:r>
                      <a:endParaRPr sz="1450">
                        <a:latin typeface="Arial MT"/>
                        <a:cs typeface="Arial MT"/>
                      </a:endParaRPr>
                    </a:p>
                  </a:txBody>
                  <a:tcPr marL="0" marR="0" marT="24130" marB="0">
                    <a:lnL w="12700">
                      <a:solidFill>
                        <a:srgbClr val="FFFFFF"/>
                      </a:solidFill>
                      <a:prstDash val="solid"/>
                    </a:lnL>
                    <a:lnT w="12700">
                      <a:solidFill>
                        <a:srgbClr val="B4E2FF"/>
                      </a:solidFill>
                      <a:prstDash val="solid"/>
                    </a:lnT>
                    <a:lnB w="12700">
                      <a:solidFill>
                        <a:srgbClr val="B4E2FF"/>
                      </a:solidFill>
                      <a:prstDash val="solid"/>
                    </a:lnB>
                  </a:tcPr>
                </a:tc>
                <a:tc>
                  <a:txBody>
                    <a:bodyPr/>
                    <a:lstStyle/>
                    <a:p>
                      <a:pPr marL="141605">
                        <a:lnSpc>
                          <a:spcPct val="100000"/>
                        </a:lnSpc>
                        <a:spcBef>
                          <a:spcPts val="190"/>
                        </a:spcBef>
                      </a:pPr>
                      <a:r>
                        <a:rPr sz="1450" spc="-10" dirty="0">
                          <a:latin typeface="Arial MT"/>
                          <a:cs typeface="Arial MT"/>
                        </a:rPr>
                        <a:t>2,000,000</a:t>
                      </a:r>
                      <a:endParaRPr sz="1450">
                        <a:latin typeface="Arial MT"/>
                        <a:cs typeface="Arial MT"/>
                      </a:endParaRPr>
                    </a:p>
                  </a:txBody>
                  <a:tcPr marL="0" marR="0" marT="24130" marB="0">
                    <a:lnT w="12700">
                      <a:solidFill>
                        <a:srgbClr val="B4E2FF"/>
                      </a:solidFill>
                      <a:prstDash val="solid"/>
                    </a:lnT>
                    <a:lnB w="12700">
                      <a:solidFill>
                        <a:srgbClr val="B4E2FF"/>
                      </a:solidFill>
                      <a:prstDash val="solid"/>
                    </a:lnB>
                  </a:tcPr>
                </a:tc>
                <a:tc>
                  <a:txBody>
                    <a:bodyPr/>
                    <a:lstStyle/>
                    <a:p>
                      <a:pPr marL="121285">
                        <a:lnSpc>
                          <a:spcPct val="100000"/>
                        </a:lnSpc>
                        <a:spcBef>
                          <a:spcPts val="190"/>
                        </a:spcBef>
                      </a:pPr>
                      <a:r>
                        <a:rPr sz="1450" dirty="0">
                          <a:latin typeface="Arial MT"/>
                          <a:cs typeface="Arial MT"/>
                        </a:rPr>
                        <a:t>50</a:t>
                      </a:r>
                      <a:r>
                        <a:rPr sz="1450" spc="-85" dirty="0">
                          <a:latin typeface="Arial MT"/>
                          <a:cs typeface="Arial MT"/>
                        </a:rPr>
                        <a:t> </a:t>
                      </a:r>
                      <a:r>
                        <a:rPr sz="1450" dirty="0">
                          <a:latin typeface="Arial MT"/>
                          <a:cs typeface="Arial MT"/>
                        </a:rPr>
                        <a:t>/</a:t>
                      </a:r>
                      <a:r>
                        <a:rPr sz="1450" spc="-5" dirty="0">
                          <a:latin typeface="Arial MT"/>
                          <a:cs typeface="Arial MT"/>
                        </a:rPr>
                        <a:t> </a:t>
                      </a:r>
                      <a:r>
                        <a:rPr sz="1450" dirty="0">
                          <a:latin typeface="Arial MT"/>
                          <a:cs typeface="Arial MT"/>
                        </a:rPr>
                        <a:t>50</a:t>
                      </a:r>
                      <a:endParaRPr sz="1450">
                        <a:latin typeface="Arial MT"/>
                        <a:cs typeface="Arial MT"/>
                      </a:endParaRPr>
                    </a:p>
                  </a:txBody>
                  <a:tcPr marL="0" marR="0" marT="24130" marB="0">
                    <a:lnT w="12700">
                      <a:solidFill>
                        <a:srgbClr val="B4E2FF"/>
                      </a:solidFill>
                      <a:prstDash val="solid"/>
                    </a:lnT>
                    <a:lnB w="12700">
                      <a:solidFill>
                        <a:srgbClr val="B4E2FF"/>
                      </a:solidFill>
                      <a:prstDash val="solid"/>
                    </a:lnB>
                  </a:tcPr>
                </a:tc>
                <a:tc>
                  <a:txBody>
                    <a:bodyPr/>
                    <a:lstStyle/>
                    <a:p>
                      <a:pPr marR="137160" algn="r">
                        <a:lnSpc>
                          <a:spcPct val="100000"/>
                        </a:lnSpc>
                        <a:spcBef>
                          <a:spcPts val="190"/>
                        </a:spcBef>
                      </a:pPr>
                      <a:r>
                        <a:rPr sz="1450" spc="-15" dirty="0">
                          <a:latin typeface="Arial MT"/>
                          <a:cs typeface="Arial MT"/>
                        </a:rPr>
                        <a:t>1,000,000</a:t>
                      </a:r>
                      <a:endParaRPr sz="1450">
                        <a:latin typeface="Arial MT"/>
                        <a:cs typeface="Arial MT"/>
                      </a:endParaRPr>
                    </a:p>
                  </a:txBody>
                  <a:tcPr marL="0" marR="0" marT="24130" marB="0">
                    <a:lnT w="12700">
                      <a:solidFill>
                        <a:srgbClr val="B4E2FF"/>
                      </a:solidFill>
                      <a:prstDash val="solid"/>
                    </a:lnT>
                    <a:lnB w="12700">
                      <a:solidFill>
                        <a:srgbClr val="B4E2FF"/>
                      </a:solidFill>
                      <a:prstDash val="solid"/>
                    </a:lnB>
                  </a:tcPr>
                </a:tc>
                <a:tc>
                  <a:txBody>
                    <a:bodyPr/>
                    <a:lstStyle/>
                    <a:p>
                      <a:pPr marR="167640" algn="r">
                        <a:lnSpc>
                          <a:spcPct val="100000"/>
                        </a:lnSpc>
                        <a:spcBef>
                          <a:spcPts val="190"/>
                        </a:spcBef>
                      </a:pPr>
                      <a:r>
                        <a:rPr sz="1450" spc="-15" dirty="0">
                          <a:latin typeface="Arial MT"/>
                          <a:cs typeface="Arial MT"/>
                        </a:rPr>
                        <a:t>1,000,000</a:t>
                      </a:r>
                      <a:endParaRPr sz="1450">
                        <a:latin typeface="Arial MT"/>
                        <a:cs typeface="Arial MT"/>
                      </a:endParaRPr>
                    </a:p>
                  </a:txBody>
                  <a:tcPr marL="0" marR="0" marT="24130" marB="0">
                    <a:lnT w="12700">
                      <a:solidFill>
                        <a:srgbClr val="B4E2FF"/>
                      </a:solidFill>
                      <a:prstDash val="solid"/>
                    </a:lnT>
                    <a:lnB w="12700">
                      <a:solidFill>
                        <a:srgbClr val="B4E2FF"/>
                      </a:solidFill>
                      <a:prstDash val="solid"/>
                    </a:lnB>
                  </a:tcPr>
                </a:tc>
                <a:tc>
                  <a:txBody>
                    <a:bodyPr/>
                    <a:lstStyle/>
                    <a:p>
                      <a:pPr algn="r">
                        <a:lnSpc>
                          <a:spcPct val="100000"/>
                        </a:lnSpc>
                        <a:spcBef>
                          <a:spcPts val="190"/>
                        </a:spcBef>
                      </a:pPr>
                      <a:r>
                        <a:rPr sz="1450" dirty="0">
                          <a:latin typeface="Arial MT"/>
                          <a:cs typeface="Arial MT"/>
                        </a:rPr>
                        <a:t>-</a:t>
                      </a:r>
                      <a:endParaRPr sz="1450">
                        <a:latin typeface="Arial MT"/>
                        <a:cs typeface="Arial MT"/>
                      </a:endParaRPr>
                    </a:p>
                  </a:txBody>
                  <a:tcPr marL="0" marR="0" marT="24130" marB="0">
                    <a:lnR w="12700">
                      <a:solidFill>
                        <a:srgbClr val="FFFFFF"/>
                      </a:solidFill>
                      <a:prstDash val="solid"/>
                    </a:lnR>
                    <a:lnT w="12700">
                      <a:solidFill>
                        <a:srgbClr val="B4E2FF"/>
                      </a:solidFill>
                      <a:prstDash val="solid"/>
                    </a:lnT>
                    <a:lnB w="12700">
                      <a:solidFill>
                        <a:srgbClr val="B4E2FF"/>
                      </a:solidFill>
                      <a:prstDash val="solid"/>
                    </a:lnB>
                  </a:tcPr>
                </a:tc>
                <a:extLst>
                  <a:ext uri="{0D108BD9-81ED-4DB2-BD59-A6C34878D82A}">
                    <a16:rowId xmlns:a16="http://schemas.microsoft.com/office/drawing/2014/main" val="10003"/>
                  </a:ext>
                </a:extLst>
              </a:tr>
              <a:tr h="430911">
                <a:tc>
                  <a:txBody>
                    <a:bodyPr/>
                    <a:lstStyle/>
                    <a:p>
                      <a:pPr marL="6350" marR="551815">
                        <a:lnSpc>
                          <a:spcPts val="1680"/>
                        </a:lnSpc>
                      </a:pPr>
                      <a:r>
                        <a:rPr sz="1450" spc="-5" dirty="0">
                          <a:latin typeface="Arial MT"/>
                          <a:cs typeface="Arial MT"/>
                        </a:rPr>
                        <a:t>Gross </a:t>
                      </a:r>
                      <a:r>
                        <a:rPr sz="1450" dirty="0">
                          <a:latin typeface="Arial MT"/>
                          <a:cs typeface="Arial MT"/>
                        </a:rPr>
                        <a:t> </a:t>
                      </a:r>
                      <a:r>
                        <a:rPr sz="1450" spc="-85" dirty="0">
                          <a:latin typeface="Arial MT"/>
                          <a:cs typeface="Arial MT"/>
                        </a:rPr>
                        <a:t>I</a:t>
                      </a:r>
                      <a:r>
                        <a:rPr sz="1450" dirty="0">
                          <a:latin typeface="Arial MT"/>
                          <a:cs typeface="Arial MT"/>
                        </a:rPr>
                        <a:t>nh</a:t>
                      </a:r>
                      <a:r>
                        <a:rPr sz="1450" spc="-10" dirty="0">
                          <a:latin typeface="Arial MT"/>
                          <a:cs typeface="Arial MT"/>
                        </a:rPr>
                        <a:t>e</a:t>
                      </a:r>
                      <a:r>
                        <a:rPr sz="1450" dirty="0">
                          <a:latin typeface="Arial MT"/>
                          <a:cs typeface="Arial MT"/>
                        </a:rPr>
                        <a:t>rita</a:t>
                      </a:r>
                      <a:r>
                        <a:rPr sz="1450" spc="-10" dirty="0">
                          <a:latin typeface="Arial MT"/>
                          <a:cs typeface="Arial MT"/>
                        </a:rPr>
                        <a:t>n</a:t>
                      </a:r>
                      <a:r>
                        <a:rPr sz="1450" dirty="0">
                          <a:latin typeface="Arial MT"/>
                          <a:cs typeface="Arial MT"/>
                        </a:rPr>
                        <a:t>ce</a:t>
                      </a:r>
                      <a:endParaRPr sz="1450">
                        <a:latin typeface="Arial MT"/>
                        <a:cs typeface="Arial MT"/>
                      </a:endParaRPr>
                    </a:p>
                  </a:txBody>
                  <a:tcPr marL="0" marR="0" marT="0" marB="0">
                    <a:lnL w="12700">
                      <a:solidFill>
                        <a:srgbClr val="FFFFFF"/>
                      </a:solidFill>
                      <a:prstDash val="solid"/>
                    </a:lnL>
                    <a:lnT w="12700">
                      <a:solidFill>
                        <a:srgbClr val="B4E2FF"/>
                      </a:solidFill>
                      <a:prstDash val="solid"/>
                    </a:lnT>
                    <a:lnB w="12700">
                      <a:solidFill>
                        <a:srgbClr val="B4E2FF"/>
                      </a:solidFill>
                      <a:prstDash val="solid"/>
                    </a:lnB>
                  </a:tcPr>
                </a:tc>
                <a:tc>
                  <a:txBody>
                    <a:bodyPr/>
                    <a:lstStyle/>
                    <a:p>
                      <a:pPr marL="141605">
                        <a:lnSpc>
                          <a:spcPct val="100000"/>
                        </a:lnSpc>
                        <a:spcBef>
                          <a:spcPts val="810"/>
                        </a:spcBef>
                      </a:pPr>
                      <a:r>
                        <a:rPr sz="1450" spc="-10" dirty="0">
                          <a:latin typeface="Arial MT"/>
                          <a:cs typeface="Arial MT"/>
                        </a:rPr>
                        <a:t>4,000,000</a:t>
                      </a:r>
                      <a:endParaRPr sz="1450">
                        <a:latin typeface="Arial MT"/>
                        <a:cs typeface="Arial MT"/>
                      </a:endParaRPr>
                    </a:p>
                  </a:txBody>
                  <a:tcPr marL="0" marR="0" marT="102870" marB="0">
                    <a:lnT w="12700">
                      <a:solidFill>
                        <a:srgbClr val="B4E2FF"/>
                      </a:solidFill>
                      <a:prstDash val="solid"/>
                    </a:lnT>
                    <a:lnB w="12700">
                      <a:solidFill>
                        <a:srgbClr val="B4E2FF"/>
                      </a:solidFill>
                      <a:prstDash val="solid"/>
                    </a:lnB>
                  </a:tcPr>
                </a:tc>
                <a:tc>
                  <a:txBody>
                    <a:bodyPr/>
                    <a:lstStyle/>
                    <a:p>
                      <a:pPr marL="121285">
                        <a:lnSpc>
                          <a:spcPct val="100000"/>
                        </a:lnSpc>
                        <a:spcBef>
                          <a:spcPts val="810"/>
                        </a:spcBef>
                      </a:pPr>
                      <a:r>
                        <a:rPr sz="1450" dirty="0">
                          <a:latin typeface="Arial MT"/>
                          <a:cs typeface="Arial MT"/>
                        </a:rPr>
                        <a:t>50</a:t>
                      </a:r>
                      <a:r>
                        <a:rPr sz="1450" spc="-85" dirty="0">
                          <a:latin typeface="Arial MT"/>
                          <a:cs typeface="Arial MT"/>
                        </a:rPr>
                        <a:t> </a:t>
                      </a:r>
                      <a:r>
                        <a:rPr sz="1450" dirty="0">
                          <a:latin typeface="Arial MT"/>
                          <a:cs typeface="Arial MT"/>
                        </a:rPr>
                        <a:t>/</a:t>
                      </a:r>
                      <a:r>
                        <a:rPr sz="1450" spc="-5" dirty="0">
                          <a:latin typeface="Arial MT"/>
                          <a:cs typeface="Arial MT"/>
                        </a:rPr>
                        <a:t> </a:t>
                      </a:r>
                      <a:r>
                        <a:rPr sz="1450" dirty="0">
                          <a:latin typeface="Arial MT"/>
                          <a:cs typeface="Arial MT"/>
                        </a:rPr>
                        <a:t>50</a:t>
                      </a:r>
                      <a:endParaRPr sz="1450">
                        <a:latin typeface="Arial MT"/>
                        <a:cs typeface="Arial MT"/>
                      </a:endParaRPr>
                    </a:p>
                  </a:txBody>
                  <a:tcPr marL="0" marR="0" marT="102870" marB="0">
                    <a:lnT w="12700">
                      <a:solidFill>
                        <a:srgbClr val="B4E2FF"/>
                      </a:solidFill>
                      <a:prstDash val="solid"/>
                    </a:lnT>
                    <a:lnB w="12700">
                      <a:solidFill>
                        <a:srgbClr val="B4E2FF"/>
                      </a:solidFill>
                      <a:prstDash val="solid"/>
                    </a:lnB>
                  </a:tcPr>
                </a:tc>
                <a:tc>
                  <a:txBody>
                    <a:bodyPr/>
                    <a:lstStyle/>
                    <a:p>
                      <a:pPr marR="137160" algn="r">
                        <a:lnSpc>
                          <a:spcPct val="100000"/>
                        </a:lnSpc>
                        <a:spcBef>
                          <a:spcPts val="810"/>
                        </a:spcBef>
                      </a:pPr>
                      <a:r>
                        <a:rPr sz="1450" spc="-15" dirty="0">
                          <a:latin typeface="Arial MT"/>
                          <a:cs typeface="Arial MT"/>
                        </a:rPr>
                        <a:t>2,000,000</a:t>
                      </a:r>
                      <a:endParaRPr sz="1450">
                        <a:latin typeface="Arial MT"/>
                        <a:cs typeface="Arial MT"/>
                      </a:endParaRPr>
                    </a:p>
                  </a:txBody>
                  <a:tcPr marL="0" marR="0" marT="102870" marB="0">
                    <a:lnT w="12700">
                      <a:solidFill>
                        <a:srgbClr val="B4E2FF"/>
                      </a:solidFill>
                      <a:prstDash val="solid"/>
                    </a:lnT>
                    <a:lnB w="12700">
                      <a:solidFill>
                        <a:srgbClr val="B4E2FF"/>
                      </a:solidFill>
                      <a:prstDash val="solid"/>
                    </a:lnB>
                  </a:tcPr>
                </a:tc>
                <a:tc>
                  <a:txBody>
                    <a:bodyPr/>
                    <a:lstStyle/>
                    <a:p>
                      <a:pPr marR="167640" algn="r">
                        <a:lnSpc>
                          <a:spcPct val="100000"/>
                        </a:lnSpc>
                        <a:spcBef>
                          <a:spcPts val="810"/>
                        </a:spcBef>
                      </a:pPr>
                      <a:r>
                        <a:rPr sz="1450" spc="-15" dirty="0">
                          <a:latin typeface="Arial MT"/>
                          <a:cs typeface="Arial MT"/>
                        </a:rPr>
                        <a:t>2,000,000</a:t>
                      </a:r>
                      <a:endParaRPr sz="1450">
                        <a:latin typeface="Arial MT"/>
                        <a:cs typeface="Arial MT"/>
                      </a:endParaRPr>
                    </a:p>
                  </a:txBody>
                  <a:tcPr marL="0" marR="0" marT="102870" marB="0">
                    <a:lnT w="12700">
                      <a:solidFill>
                        <a:srgbClr val="B4E2FF"/>
                      </a:solidFill>
                      <a:prstDash val="solid"/>
                    </a:lnT>
                    <a:lnB w="12700">
                      <a:solidFill>
                        <a:srgbClr val="B4E2FF"/>
                      </a:solidFill>
                      <a:prstDash val="solid"/>
                    </a:lnB>
                  </a:tcPr>
                </a:tc>
                <a:tc>
                  <a:txBody>
                    <a:bodyPr/>
                    <a:lstStyle/>
                    <a:p>
                      <a:pPr algn="r">
                        <a:lnSpc>
                          <a:spcPct val="100000"/>
                        </a:lnSpc>
                        <a:spcBef>
                          <a:spcPts val="810"/>
                        </a:spcBef>
                      </a:pPr>
                      <a:r>
                        <a:rPr sz="1450" dirty="0">
                          <a:latin typeface="Arial MT"/>
                          <a:cs typeface="Arial MT"/>
                        </a:rPr>
                        <a:t>-</a:t>
                      </a:r>
                      <a:endParaRPr sz="1450">
                        <a:latin typeface="Arial MT"/>
                        <a:cs typeface="Arial MT"/>
                      </a:endParaRPr>
                    </a:p>
                  </a:txBody>
                  <a:tcPr marL="0" marR="0" marT="102870" marB="0">
                    <a:lnR w="12700">
                      <a:solidFill>
                        <a:srgbClr val="FFFFFF"/>
                      </a:solidFill>
                      <a:prstDash val="solid"/>
                    </a:lnR>
                    <a:lnT w="12700">
                      <a:solidFill>
                        <a:srgbClr val="B4E2FF"/>
                      </a:solidFill>
                      <a:prstDash val="solid"/>
                    </a:lnT>
                    <a:lnB w="12700">
                      <a:solidFill>
                        <a:srgbClr val="B4E2FF"/>
                      </a:solidFill>
                      <a:prstDash val="solid"/>
                    </a:lnB>
                  </a:tcPr>
                </a:tc>
                <a:extLst>
                  <a:ext uri="{0D108BD9-81ED-4DB2-BD59-A6C34878D82A}">
                    <a16:rowId xmlns:a16="http://schemas.microsoft.com/office/drawing/2014/main" val="10004"/>
                  </a:ext>
                </a:extLst>
              </a:tr>
              <a:tr h="274320">
                <a:tc>
                  <a:txBody>
                    <a:bodyPr/>
                    <a:lstStyle/>
                    <a:p>
                      <a:pPr marL="6350">
                        <a:lnSpc>
                          <a:spcPct val="100000"/>
                        </a:lnSpc>
                        <a:spcBef>
                          <a:spcPts val="200"/>
                        </a:spcBef>
                      </a:pPr>
                      <a:r>
                        <a:rPr sz="1450" spc="-80" dirty="0">
                          <a:latin typeface="Arial MT"/>
                          <a:cs typeface="Arial MT"/>
                        </a:rPr>
                        <a:t>T</a:t>
                      </a:r>
                      <a:r>
                        <a:rPr sz="1450" dirty="0">
                          <a:latin typeface="Arial MT"/>
                          <a:cs typeface="Arial MT"/>
                        </a:rPr>
                        <a:t>ax</a:t>
                      </a:r>
                      <a:r>
                        <a:rPr sz="1450" spc="-165" dirty="0">
                          <a:latin typeface="Arial MT"/>
                          <a:cs typeface="Arial MT"/>
                        </a:rPr>
                        <a:t> </a:t>
                      </a:r>
                      <a:r>
                        <a:rPr sz="1450" dirty="0">
                          <a:latin typeface="Arial MT"/>
                          <a:cs typeface="Arial MT"/>
                        </a:rPr>
                        <a:t>on</a:t>
                      </a:r>
                      <a:r>
                        <a:rPr sz="1450" spc="-85" dirty="0">
                          <a:latin typeface="Arial MT"/>
                          <a:cs typeface="Arial MT"/>
                        </a:rPr>
                        <a:t> I</a:t>
                      </a:r>
                      <a:r>
                        <a:rPr sz="1450" dirty="0">
                          <a:latin typeface="Arial MT"/>
                          <a:cs typeface="Arial MT"/>
                        </a:rPr>
                        <a:t>RA</a:t>
                      </a:r>
                      <a:endParaRPr sz="1450">
                        <a:latin typeface="Arial MT"/>
                        <a:cs typeface="Arial MT"/>
                      </a:endParaRPr>
                    </a:p>
                  </a:txBody>
                  <a:tcPr marL="0" marR="0" marT="25400" marB="0">
                    <a:lnL w="12700">
                      <a:solidFill>
                        <a:srgbClr val="FFFFFF"/>
                      </a:solidFill>
                      <a:prstDash val="solid"/>
                    </a:lnL>
                    <a:lnT w="12700">
                      <a:solidFill>
                        <a:srgbClr val="B4E2FF"/>
                      </a:solidFill>
                      <a:prstDash val="solid"/>
                    </a:lnT>
                    <a:lnB w="12700">
                      <a:solidFill>
                        <a:srgbClr val="B4E2FF"/>
                      </a:solidFill>
                      <a:prstDash val="solid"/>
                    </a:lnB>
                  </a:tcPr>
                </a:tc>
                <a:tc>
                  <a:txBody>
                    <a:bodyPr/>
                    <a:lstStyle/>
                    <a:p>
                      <a:pPr>
                        <a:lnSpc>
                          <a:spcPct val="100000"/>
                        </a:lnSpc>
                      </a:pPr>
                      <a:endParaRPr sz="1300">
                        <a:latin typeface="Times New Roman"/>
                        <a:cs typeface="Times New Roman"/>
                      </a:endParaRPr>
                    </a:p>
                  </a:txBody>
                  <a:tcPr marL="0" marR="0" marT="0" marB="0">
                    <a:lnT w="12700">
                      <a:solidFill>
                        <a:srgbClr val="B4E2FF"/>
                      </a:solidFill>
                      <a:prstDash val="solid"/>
                    </a:lnT>
                    <a:lnB w="12700">
                      <a:solidFill>
                        <a:srgbClr val="B4E2FF"/>
                      </a:solidFill>
                      <a:prstDash val="solid"/>
                    </a:lnB>
                  </a:tcPr>
                </a:tc>
                <a:tc>
                  <a:txBody>
                    <a:bodyPr/>
                    <a:lstStyle/>
                    <a:p>
                      <a:pPr>
                        <a:lnSpc>
                          <a:spcPct val="100000"/>
                        </a:lnSpc>
                      </a:pPr>
                      <a:endParaRPr sz="1300">
                        <a:latin typeface="Times New Roman"/>
                        <a:cs typeface="Times New Roman"/>
                      </a:endParaRPr>
                    </a:p>
                  </a:txBody>
                  <a:tcPr marL="0" marR="0" marT="0" marB="0">
                    <a:lnT w="12700">
                      <a:solidFill>
                        <a:srgbClr val="B4E2FF"/>
                      </a:solidFill>
                      <a:prstDash val="solid"/>
                    </a:lnT>
                    <a:lnB w="12700">
                      <a:solidFill>
                        <a:srgbClr val="B4E2FF"/>
                      </a:solidFill>
                      <a:prstDash val="solid"/>
                    </a:lnB>
                  </a:tcPr>
                </a:tc>
                <a:tc>
                  <a:txBody>
                    <a:bodyPr/>
                    <a:lstStyle/>
                    <a:p>
                      <a:pPr marR="136525" algn="r">
                        <a:lnSpc>
                          <a:spcPct val="100000"/>
                        </a:lnSpc>
                        <a:spcBef>
                          <a:spcPts val="200"/>
                        </a:spcBef>
                      </a:pPr>
                      <a:r>
                        <a:rPr sz="1450" spc="-5" dirty="0">
                          <a:latin typeface="Arial MT"/>
                          <a:cs typeface="Arial MT"/>
                        </a:rPr>
                        <a:t>(370,000)</a:t>
                      </a:r>
                      <a:endParaRPr sz="1450">
                        <a:latin typeface="Arial MT"/>
                        <a:cs typeface="Arial MT"/>
                      </a:endParaRPr>
                    </a:p>
                  </a:txBody>
                  <a:tcPr marL="0" marR="0" marT="25400" marB="0">
                    <a:lnT w="12700">
                      <a:solidFill>
                        <a:srgbClr val="B4E2FF"/>
                      </a:solidFill>
                      <a:prstDash val="solid"/>
                    </a:lnT>
                    <a:lnB w="12700">
                      <a:solidFill>
                        <a:srgbClr val="B4E2FF"/>
                      </a:solidFill>
                      <a:prstDash val="solid"/>
                    </a:lnB>
                  </a:tcPr>
                </a:tc>
                <a:tc>
                  <a:txBody>
                    <a:bodyPr/>
                    <a:lstStyle/>
                    <a:p>
                      <a:pPr marR="165735" algn="r">
                        <a:lnSpc>
                          <a:spcPct val="100000"/>
                        </a:lnSpc>
                        <a:spcBef>
                          <a:spcPts val="200"/>
                        </a:spcBef>
                      </a:pPr>
                      <a:r>
                        <a:rPr sz="1450" spc="-5" dirty="0">
                          <a:latin typeface="Arial MT"/>
                          <a:cs typeface="Arial MT"/>
                        </a:rPr>
                        <a:t>(220,000)</a:t>
                      </a:r>
                      <a:endParaRPr sz="1450">
                        <a:latin typeface="Arial MT"/>
                        <a:cs typeface="Arial MT"/>
                      </a:endParaRPr>
                    </a:p>
                  </a:txBody>
                  <a:tcPr marL="0" marR="0" marT="25400" marB="0">
                    <a:lnT w="12700">
                      <a:solidFill>
                        <a:srgbClr val="B4E2FF"/>
                      </a:solidFill>
                      <a:prstDash val="solid"/>
                    </a:lnT>
                    <a:lnB w="12700">
                      <a:solidFill>
                        <a:srgbClr val="B4E2FF"/>
                      </a:solidFill>
                      <a:prstDash val="solid"/>
                    </a:lnB>
                  </a:tcPr>
                </a:tc>
                <a:tc>
                  <a:txBody>
                    <a:bodyPr/>
                    <a:lstStyle/>
                    <a:p>
                      <a:pPr algn="r">
                        <a:lnSpc>
                          <a:spcPct val="100000"/>
                        </a:lnSpc>
                        <a:spcBef>
                          <a:spcPts val="200"/>
                        </a:spcBef>
                      </a:pPr>
                      <a:r>
                        <a:rPr sz="1450" spc="-15" dirty="0">
                          <a:latin typeface="Arial MT"/>
                          <a:cs typeface="Arial MT"/>
                        </a:rPr>
                        <a:t>150,000</a:t>
                      </a:r>
                      <a:endParaRPr sz="1450">
                        <a:latin typeface="Arial MT"/>
                        <a:cs typeface="Arial MT"/>
                      </a:endParaRPr>
                    </a:p>
                  </a:txBody>
                  <a:tcPr marL="0" marR="0" marT="25400" marB="0">
                    <a:lnR w="12700">
                      <a:solidFill>
                        <a:srgbClr val="FFFFFF"/>
                      </a:solidFill>
                      <a:prstDash val="solid"/>
                    </a:lnR>
                    <a:lnT w="12700">
                      <a:solidFill>
                        <a:srgbClr val="B4E2FF"/>
                      </a:solidFill>
                      <a:prstDash val="solid"/>
                    </a:lnT>
                    <a:lnB w="12700">
                      <a:solidFill>
                        <a:srgbClr val="B4E2FF"/>
                      </a:solidFill>
                      <a:prstDash val="solid"/>
                    </a:lnB>
                  </a:tcPr>
                </a:tc>
                <a:extLst>
                  <a:ext uri="{0D108BD9-81ED-4DB2-BD59-A6C34878D82A}">
                    <a16:rowId xmlns:a16="http://schemas.microsoft.com/office/drawing/2014/main" val="10005"/>
                  </a:ext>
                </a:extLst>
              </a:tr>
              <a:tr h="274319">
                <a:tc>
                  <a:txBody>
                    <a:bodyPr/>
                    <a:lstStyle/>
                    <a:p>
                      <a:pPr marL="6350">
                        <a:lnSpc>
                          <a:spcPct val="100000"/>
                        </a:lnSpc>
                        <a:spcBef>
                          <a:spcPts val="200"/>
                        </a:spcBef>
                      </a:pPr>
                      <a:r>
                        <a:rPr sz="1450" b="1" dirty="0">
                          <a:latin typeface="Arial"/>
                          <a:cs typeface="Arial"/>
                        </a:rPr>
                        <a:t>N</a:t>
                      </a:r>
                      <a:r>
                        <a:rPr sz="1450" b="1" spc="75" dirty="0">
                          <a:latin typeface="Arial"/>
                          <a:cs typeface="Arial"/>
                        </a:rPr>
                        <a:t>e</a:t>
                      </a:r>
                      <a:r>
                        <a:rPr sz="1450" b="1" dirty="0">
                          <a:latin typeface="Arial"/>
                          <a:cs typeface="Arial"/>
                        </a:rPr>
                        <a:t>t</a:t>
                      </a:r>
                      <a:r>
                        <a:rPr sz="1450" b="1" spc="-165" dirty="0">
                          <a:latin typeface="Arial"/>
                          <a:cs typeface="Arial"/>
                        </a:rPr>
                        <a:t> </a:t>
                      </a:r>
                      <a:r>
                        <a:rPr sz="1450" b="1" dirty="0">
                          <a:latin typeface="Arial"/>
                          <a:cs typeface="Arial"/>
                        </a:rPr>
                        <a:t>Inh</a:t>
                      </a:r>
                      <a:r>
                        <a:rPr sz="1450" b="1" spc="80" dirty="0">
                          <a:latin typeface="Arial"/>
                          <a:cs typeface="Arial"/>
                        </a:rPr>
                        <a:t>e</a:t>
                      </a:r>
                      <a:r>
                        <a:rPr sz="1450" b="1" dirty="0">
                          <a:latin typeface="Arial"/>
                          <a:cs typeface="Arial"/>
                        </a:rPr>
                        <a:t>rit</a:t>
                      </a:r>
                      <a:r>
                        <a:rPr sz="1450" b="1" spc="-5" dirty="0">
                          <a:latin typeface="Arial"/>
                          <a:cs typeface="Arial"/>
                        </a:rPr>
                        <a:t>a</a:t>
                      </a:r>
                      <a:r>
                        <a:rPr sz="1450" b="1" dirty="0">
                          <a:latin typeface="Arial"/>
                          <a:cs typeface="Arial"/>
                        </a:rPr>
                        <a:t>n</a:t>
                      </a:r>
                      <a:r>
                        <a:rPr sz="1450" b="1" spc="-85" dirty="0">
                          <a:latin typeface="Arial"/>
                          <a:cs typeface="Arial"/>
                        </a:rPr>
                        <a:t>c</a:t>
                      </a:r>
                      <a:r>
                        <a:rPr sz="1450" b="1" dirty="0">
                          <a:latin typeface="Arial"/>
                          <a:cs typeface="Arial"/>
                        </a:rPr>
                        <a:t>e</a:t>
                      </a:r>
                      <a:endParaRPr sz="1450">
                        <a:latin typeface="Arial"/>
                        <a:cs typeface="Arial"/>
                      </a:endParaRPr>
                    </a:p>
                  </a:txBody>
                  <a:tcPr marL="0" marR="0" marT="25400" marB="0">
                    <a:lnL w="12700">
                      <a:solidFill>
                        <a:srgbClr val="FFFFFF"/>
                      </a:solidFill>
                      <a:prstDash val="solid"/>
                    </a:lnL>
                    <a:lnT w="12700">
                      <a:solidFill>
                        <a:srgbClr val="B4E2FF"/>
                      </a:solidFill>
                      <a:prstDash val="solid"/>
                    </a:lnT>
                    <a:lnB w="12700">
                      <a:solidFill>
                        <a:srgbClr val="B4E2FF"/>
                      </a:solidFill>
                      <a:prstDash val="solid"/>
                    </a:lnB>
                  </a:tcPr>
                </a:tc>
                <a:tc>
                  <a:txBody>
                    <a:bodyPr/>
                    <a:lstStyle/>
                    <a:p>
                      <a:pPr marL="141605">
                        <a:lnSpc>
                          <a:spcPct val="100000"/>
                        </a:lnSpc>
                        <a:spcBef>
                          <a:spcPts val="200"/>
                        </a:spcBef>
                      </a:pPr>
                      <a:r>
                        <a:rPr sz="1450" b="1" spc="-5" dirty="0">
                          <a:latin typeface="Arial"/>
                          <a:cs typeface="Arial"/>
                        </a:rPr>
                        <a:t>3,410,000</a:t>
                      </a:r>
                      <a:endParaRPr sz="1450">
                        <a:latin typeface="Arial"/>
                        <a:cs typeface="Arial"/>
                      </a:endParaRPr>
                    </a:p>
                  </a:txBody>
                  <a:tcPr marL="0" marR="0" marT="25400" marB="0">
                    <a:lnT w="12700">
                      <a:solidFill>
                        <a:srgbClr val="B4E2FF"/>
                      </a:solidFill>
                      <a:prstDash val="solid"/>
                    </a:lnT>
                    <a:lnB w="12700">
                      <a:solidFill>
                        <a:srgbClr val="B4E2FF"/>
                      </a:solidFill>
                      <a:prstDash val="solid"/>
                    </a:lnB>
                  </a:tcPr>
                </a:tc>
                <a:tc>
                  <a:txBody>
                    <a:bodyPr/>
                    <a:lstStyle/>
                    <a:p>
                      <a:pPr marL="121285">
                        <a:lnSpc>
                          <a:spcPct val="100000"/>
                        </a:lnSpc>
                        <a:spcBef>
                          <a:spcPts val="200"/>
                        </a:spcBef>
                      </a:pPr>
                      <a:r>
                        <a:rPr sz="1450" b="1" dirty="0">
                          <a:latin typeface="Arial"/>
                          <a:cs typeface="Arial"/>
                        </a:rPr>
                        <a:t>48</a:t>
                      </a:r>
                      <a:r>
                        <a:rPr sz="1450" b="1" spc="-90" dirty="0">
                          <a:latin typeface="Arial"/>
                          <a:cs typeface="Arial"/>
                        </a:rPr>
                        <a:t> </a:t>
                      </a:r>
                      <a:r>
                        <a:rPr sz="1450" b="1" dirty="0">
                          <a:latin typeface="Arial"/>
                          <a:cs typeface="Arial"/>
                        </a:rPr>
                        <a:t>/</a:t>
                      </a:r>
                      <a:r>
                        <a:rPr sz="1450" b="1" spc="-5" dirty="0">
                          <a:latin typeface="Arial"/>
                          <a:cs typeface="Arial"/>
                        </a:rPr>
                        <a:t> </a:t>
                      </a:r>
                      <a:r>
                        <a:rPr sz="1450" b="1" dirty="0">
                          <a:latin typeface="Arial"/>
                          <a:cs typeface="Arial"/>
                        </a:rPr>
                        <a:t>52</a:t>
                      </a:r>
                      <a:endParaRPr sz="1450">
                        <a:latin typeface="Arial"/>
                        <a:cs typeface="Arial"/>
                      </a:endParaRPr>
                    </a:p>
                  </a:txBody>
                  <a:tcPr marL="0" marR="0" marT="25400" marB="0">
                    <a:lnT w="12700">
                      <a:solidFill>
                        <a:srgbClr val="B4E2FF"/>
                      </a:solidFill>
                      <a:prstDash val="solid"/>
                    </a:lnT>
                    <a:lnB w="12700">
                      <a:solidFill>
                        <a:srgbClr val="B4E2FF"/>
                      </a:solidFill>
                      <a:prstDash val="solid"/>
                    </a:lnB>
                  </a:tcPr>
                </a:tc>
                <a:tc>
                  <a:txBody>
                    <a:bodyPr/>
                    <a:lstStyle/>
                    <a:p>
                      <a:pPr marR="136525" algn="r">
                        <a:lnSpc>
                          <a:spcPct val="100000"/>
                        </a:lnSpc>
                        <a:spcBef>
                          <a:spcPts val="200"/>
                        </a:spcBef>
                      </a:pPr>
                      <a:r>
                        <a:rPr sz="1450" b="1" spc="-10" dirty="0">
                          <a:latin typeface="Arial"/>
                          <a:cs typeface="Arial"/>
                        </a:rPr>
                        <a:t>1,630,000</a:t>
                      </a:r>
                      <a:endParaRPr sz="1450">
                        <a:latin typeface="Arial"/>
                        <a:cs typeface="Arial"/>
                      </a:endParaRPr>
                    </a:p>
                  </a:txBody>
                  <a:tcPr marL="0" marR="0" marT="25400" marB="0">
                    <a:lnT w="12700">
                      <a:solidFill>
                        <a:srgbClr val="B4E2FF"/>
                      </a:solidFill>
                      <a:prstDash val="solid"/>
                    </a:lnT>
                    <a:lnB w="12700">
                      <a:solidFill>
                        <a:srgbClr val="B4E2FF"/>
                      </a:solidFill>
                      <a:prstDash val="solid"/>
                    </a:lnB>
                  </a:tcPr>
                </a:tc>
                <a:tc>
                  <a:txBody>
                    <a:bodyPr/>
                    <a:lstStyle/>
                    <a:p>
                      <a:pPr marR="167005" algn="r">
                        <a:lnSpc>
                          <a:spcPct val="100000"/>
                        </a:lnSpc>
                        <a:spcBef>
                          <a:spcPts val="200"/>
                        </a:spcBef>
                      </a:pPr>
                      <a:r>
                        <a:rPr sz="1450" b="1" spc="-10" dirty="0">
                          <a:latin typeface="Arial"/>
                          <a:cs typeface="Arial"/>
                        </a:rPr>
                        <a:t>1,780,000</a:t>
                      </a:r>
                      <a:endParaRPr sz="1450">
                        <a:latin typeface="Arial"/>
                        <a:cs typeface="Arial"/>
                      </a:endParaRPr>
                    </a:p>
                  </a:txBody>
                  <a:tcPr marL="0" marR="0" marT="25400" marB="0">
                    <a:lnT w="12700">
                      <a:solidFill>
                        <a:srgbClr val="B4E2FF"/>
                      </a:solidFill>
                      <a:prstDash val="solid"/>
                    </a:lnT>
                    <a:lnB w="12700">
                      <a:solidFill>
                        <a:srgbClr val="B4E2FF"/>
                      </a:solidFill>
                      <a:prstDash val="solid"/>
                    </a:lnB>
                  </a:tcPr>
                </a:tc>
                <a:tc>
                  <a:txBody>
                    <a:bodyPr/>
                    <a:lstStyle/>
                    <a:p>
                      <a:pPr algn="r">
                        <a:lnSpc>
                          <a:spcPct val="100000"/>
                        </a:lnSpc>
                        <a:spcBef>
                          <a:spcPts val="200"/>
                        </a:spcBef>
                      </a:pPr>
                      <a:r>
                        <a:rPr sz="1450" b="1" spc="-10" dirty="0">
                          <a:latin typeface="Arial"/>
                          <a:cs typeface="Arial"/>
                        </a:rPr>
                        <a:t>150,000</a:t>
                      </a:r>
                      <a:endParaRPr sz="1450">
                        <a:latin typeface="Arial"/>
                        <a:cs typeface="Arial"/>
                      </a:endParaRPr>
                    </a:p>
                  </a:txBody>
                  <a:tcPr marL="0" marR="0" marT="25400" marB="0">
                    <a:lnR w="12700">
                      <a:solidFill>
                        <a:srgbClr val="FFFFFF"/>
                      </a:solidFill>
                      <a:prstDash val="solid"/>
                    </a:lnR>
                    <a:lnT w="12700">
                      <a:solidFill>
                        <a:srgbClr val="B4E2FF"/>
                      </a:solidFill>
                      <a:prstDash val="solid"/>
                    </a:lnT>
                    <a:lnB w="12700">
                      <a:solidFill>
                        <a:srgbClr val="B4E2FF"/>
                      </a:solidFill>
                      <a:prstDash val="solid"/>
                    </a:lnB>
                  </a:tcPr>
                </a:tc>
                <a:extLst>
                  <a:ext uri="{0D108BD9-81ED-4DB2-BD59-A6C34878D82A}">
                    <a16:rowId xmlns:a16="http://schemas.microsoft.com/office/drawing/2014/main" val="10006"/>
                  </a:ext>
                </a:extLst>
              </a:tr>
            </a:tbl>
          </a:graphicData>
        </a:graphic>
      </p:graphicFrame>
      <p:graphicFrame>
        <p:nvGraphicFramePr>
          <p:cNvPr id="5" name="object 5"/>
          <p:cNvGraphicFramePr>
            <a:graphicFrameLocks noGrp="1"/>
          </p:cNvGraphicFramePr>
          <p:nvPr/>
        </p:nvGraphicFramePr>
        <p:xfrm>
          <a:off x="2709036" y="3894366"/>
          <a:ext cx="6941185" cy="1939925"/>
        </p:xfrm>
        <a:graphic>
          <a:graphicData uri="http://schemas.openxmlformats.org/drawingml/2006/table">
            <a:tbl>
              <a:tblPr firstRow="1" bandRow="1">
                <a:tableStyleId>{2D5ABB26-0587-4C30-8999-92F81FD0307C}</a:tableStyleId>
              </a:tblPr>
              <a:tblGrid>
                <a:gridCol w="1468755">
                  <a:extLst>
                    <a:ext uri="{9D8B030D-6E8A-4147-A177-3AD203B41FA5}">
                      <a16:colId xmlns:a16="http://schemas.microsoft.com/office/drawing/2014/main" val="20000"/>
                    </a:ext>
                  </a:extLst>
                </a:gridCol>
                <a:gridCol w="1197609">
                  <a:extLst>
                    <a:ext uri="{9D8B030D-6E8A-4147-A177-3AD203B41FA5}">
                      <a16:colId xmlns:a16="http://schemas.microsoft.com/office/drawing/2014/main" val="20001"/>
                    </a:ext>
                  </a:extLst>
                </a:gridCol>
                <a:gridCol w="843280">
                  <a:extLst>
                    <a:ext uri="{9D8B030D-6E8A-4147-A177-3AD203B41FA5}">
                      <a16:colId xmlns:a16="http://schemas.microsoft.com/office/drawing/2014/main" val="20002"/>
                    </a:ext>
                  </a:extLst>
                </a:gridCol>
                <a:gridCol w="1154429">
                  <a:extLst>
                    <a:ext uri="{9D8B030D-6E8A-4147-A177-3AD203B41FA5}">
                      <a16:colId xmlns:a16="http://schemas.microsoft.com/office/drawing/2014/main" val="20003"/>
                    </a:ext>
                  </a:extLst>
                </a:gridCol>
                <a:gridCol w="1135379">
                  <a:extLst>
                    <a:ext uri="{9D8B030D-6E8A-4147-A177-3AD203B41FA5}">
                      <a16:colId xmlns:a16="http://schemas.microsoft.com/office/drawing/2014/main" val="20004"/>
                    </a:ext>
                  </a:extLst>
                </a:gridCol>
                <a:gridCol w="1122044">
                  <a:extLst>
                    <a:ext uri="{9D8B030D-6E8A-4147-A177-3AD203B41FA5}">
                      <a16:colId xmlns:a16="http://schemas.microsoft.com/office/drawing/2014/main" val="20005"/>
                    </a:ext>
                  </a:extLst>
                </a:gridCol>
              </a:tblGrid>
              <a:tr h="199095">
                <a:tc rowSpan="2">
                  <a:txBody>
                    <a:bodyPr/>
                    <a:lstStyle/>
                    <a:p>
                      <a:pPr marL="434340">
                        <a:lnSpc>
                          <a:spcPct val="100000"/>
                        </a:lnSpc>
                        <a:spcBef>
                          <a:spcPts val="720"/>
                        </a:spcBef>
                      </a:pPr>
                      <a:r>
                        <a:rPr sz="1450" b="1" spc="5" dirty="0">
                          <a:solidFill>
                            <a:srgbClr val="FFFFFF"/>
                          </a:solidFill>
                          <a:latin typeface="Arial"/>
                          <a:cs typeface="Arial"/>
                        </a:rPr>
                        <a:t>Asset</a:t>
                      </a:r>
                      <a:endParaRPr sz="1450">
                        <a:latin typeface="Arial"/>
                        <a:cs typeface="Arial"/>
                      </a:endParaRPr>
                    </a:p>
                  </a:txBody>
                  <a:tcPr marL="0" marR="0" marT="91440" marB="0">
                    <a:solidFill>
                      <a:srgbClr val="005486"/>
                    </a:solidFill>
                  </a:tcPr>
                </a:tc>
                <a:tc rowSpan="2">
                  <a:txBody>
                    <a:bodyPr/>
                    <a:lstStyle/>
                    <a:p>
                      <a:pPr marL="311785">
                        <a:lnSpc>
                          <a:spcPct val="100000"/>
                        </a:lnSpc>
                        <a:spcBef>
                          <a:spcPts val="720"/>
                        </a:spcBef>
                      </a:pPr>
                      <a:r>
                        <a:rPr sz="1450" b="1" spc="-10" dirty="0">
                          <a:solidFill>
                            <a:srgbClr val="FFFFFF"/>
                          </a:solidFill>
                          <a:latin typeface="Arial"/>
                          <a:cs typeface="Arial"/>
                        </a:rPr>
                        <a:t>Value</a:t>
                      </a:r>
                      <a:endParaRPr sz="1450">
                        <a:latin typeface="Arial"/>
                        <a:cs typeface="Arial"/>
                      </a:endParaRPr>
                    </a:p>
                  </a:txBody>
                  <a:tcPr marL="0" marR="0" marT="91440" marB="0">
                    <a:solidFill>
                      <a:srgbClr val="005486"/>
                    </a:solidFill>
                  </a:tcPr>
                </a:tc>
                <a:tc rowSpan="2">
                  <a:txBody>
                    <a:bodyPr/>
                    <a:lstStyle/>
                    <a:p>
                      <a:pPr marL="172720">
                        <a:lnSpc>
                          <a:spcPct val="100000"/>
                        </a:lnSpc>
                        <a:spcBef>
                          <a:spcPts val="720"/>
                        </a:spcBef>
                      </a:pPr>
                      <a:r>
                        <a:rPr sz="1450" b="1" spc="-5" dirty="0">
                          <a:solidFill>
                            <a:srgbClr val="FFFFFF"/>
                          </a:solidFill>
                          <a:latin typeface="Arial"/>
                          <a:cs typeface="Arial"/>
                        </a:rPr>
                        <a:t>Split</a:t>
                      </a:r>
                      <a:endParaRPr sz="1450">
                        <a:latin typeface="Arial"/>
                        <a:cs typeface="Arial"/>
                      </a:endParaRPr>
                    </a:p>
                  </a:txBody>
                  <a:tcPr marL="0" marR="0" marT="91440" marB="0">
                    <a:solidFill>
                      <a:srgbClr val="611244"/>
                    </a:solidFill>
                  </a:tcPr>
                </a:tc>
                <a:tc>
                  <a:txBody>
                    <a:bodyPr/>
                    <a:lstStyle/>
                    <a:p>
                      <a:pPr marR="139065" algn="r">
                        <a:lnSpc>
                          <a:spcPts val="1390"/>
                        </a:lnSpc>
                        <a:spcBef>
                          <a:spcPts val="75"/>
                        </a:spcBef>
                      </a:pPr>
                      <a:r>
                        <a:rPr sz="1200" b="1" spc="-10" dirty="0">
                          <a:solidFill>
                            <a:srgbClr val="FFFFFF"/>
                          </a:solidFill>
                          <a:latin typeface="Arial"/>
                          <a:cs typeface="Arial"/>
                        </a:rPr>
                        <a:t>Child</a:t>
                      </a:r>
                      <a:r>
                        <a:rPr sz="1200" b="1" spc="10" dirty="0">
                          <a:solidFill>
                            <a:srgbClr val="FFFFFF"/>
                          </a:solidFill>
                          <a:latin typeface="Arial"/>
                          <a:cs typeface="Arial"/>
                        </a:rPr>
                        <a:t> </a:t>
                      </a:r>
                      <a:r>
                        <a:rPr sz="1200" b="1" dirty="0">
                          <a:solidFill>
                            <a:srgbClr val="FFFFFF"/>
                          </a:solidFill>
                          <a:latin typeface="Arial"/>
                          <a:cs typeface="Arial"/>
                        </a:rPr>
                        <a:t>1</a:t>
                      </a:r>
                      <a:endParaRPr sz="1200">
                        <a:latin typeface="Arial"/>
                        <a:cs typeface="Arial"/>
                      </a:endParaRPr>
                    </a:p>
                  </a:txBody>
                  <a:tcPr marL="0" marR="0" marT="9525" marB="0">
                    <a:solidFill>
                      <a:srgbClr val="611244"/>
                    </a:solidFill>
                  </a:tcPr>
                </a:tc>
                <a:tc>
                  <a:txBody>
                    <a:bodyPr/>
                    <a:lstStyle/>
                    <a:p>
                      <a:pPr marR="163830" algn="r">
                        <a:lnSpc>
                          <a:spcPts val="1390"/>
                        </a:lnSpc>
                        <a:spcBef>
                          <a:spcPts val="75"/>
                        </a:spcBef>
                      </a:pPr>
                      <a:r>
                        <a:rPr sz="1200" b="1" spc="-10" dirty="0">
                          <a:solidFill>
                            <a:srgbClr val="FFFFFF"/>
                          </a:solidFill>
                          <a:latin typeface="Arial"/>
                          <a:cs typeface="Arial"/>
                        </a:rPr>
                        <a:t>Child</a:t>
                      </a:r>
                      <a:r>
                        <a:rPr sz="1200" b="1" spc="10" dirty="0">
                          <a:solidFill>
                            <a:srgbClr val="FFFFFF"/>
                          </a:solidFill>
                          <a:latin typeface="Arial"/>
                          <a:cs typeface="Arial"/>
                        </a:rPr>
                        <a:t> </a:t>
                      </a:r>
                      <a:r>
                        <a:rPr sz="1200" b="1" dirty="0">
                          <a:solidFill>
                            <a:srgbClr val="FFFFFF"/>
                          </a:solidFill>
                          <a:latin typeface="Arial"/>
                          <a:cs typeface="Arial"/>
                        </a:rPr>
                        <a:t>2</a:t>
                      </a:r>
                      <a:endParaRPr sz="1200">
                        <a:latin typeface="Arial"/>
                        <a:cs typeface="Arial"/>
                      </a:endParaRPr>
                    </a:p>
                  </a:txBody>
                  <a:tcPr marL="0" marR="0" marT="9525" marB="0">
                    <a:solidFill>
                      <a:srgbClr val="611244"/>
                    </a:solidFill>
                  </a:tcPr>
                </a:tc>
                <a:tc rowSpan="2">
                  <a:txBody>
                    <a:bodyPr/>
                    <a:lstStyle/>
                    <a:p>
                      <a:pPr marL="171450" marR="2540">
                        <a:lnSpc>
                          <a:spcPct val="100000"/>
                        </a:lnSpc>
                        <a:spcBef>
                          <a:spcPts val="720"/>
                        </a:spcBef>
                      </a:pPr>
                      <a:r>
                        <a:rPr sz="1450" b="1" dirty="0">
                          <a:solidFill>
                            <a:srgbClr val="FFFFFF"/>
                          </a:solidFill>
                          <a:latin typeface="Arial"/>
                          <a:cs typeface="Arial"/>
                        </a:rPr>
                        <a:t>Ad</a:t>
                      </a:r>
                      <a:r>
                        <a:rPr sz="1450" b="1" spc="70" dirty="0">
                          <a:solidFill>
                            <a:srgbClr val="FFFFFF"/>
                          </a:solidFill>
                          <a:latin typeface="Arial"/>
                          <a:cs typeface="Arial"/>
                        </a:rPr>
                        <a:t>v</a:t>
                      </a:r>
                      <a:r>
                        <a:rPr sz="1450" b="1" dirty="0">
                          <a:solidFill>
                            <a:srgbClr val="FFFFFF"/>
                          </a:solidFill>
                          <a:latin typeface="Arial"/>
                          <a:cs typeface="Arial"/>
                        </a:rPr>
                        <a:t>ant</a:t>
                      </a:r>
                      <a:r>
                        <a:rPr sz="1450" b="1" spc="-10" dirty="0">
                          <a:solidFill>
                            <a:srgbClr val="FFFFFF"/>
                          </a:solidFill>
                          <a:latin typeface="Arial"/>
                          <a:cs typeface="Arial"/>
                        </a:rPr>
                        <a:t>a</a:t>
                      </a:r>
                      <a:r>
                        <a:rPr sz="1450" b="1" spc="-85" dirty="0">
                          <a:solidFill>
                            <a:srgbClr val="FFFFFF"/>
                          </a:solidFill>
                          <a:latin typeface="Arial"/>
                          <a:cs typeface="Arial"/>
                        </a:rPr>
                        <a:t>g</a:t>
                      </a:r>
                      <a:r>
                        <a:rPr sz="1450" b="1" dirty="0">
                          <a:solidFill>
                            <a:srgbClr val="FFFFFF"/>
                          </a:solidFill>
                          <a:latin typeface="Arial"/>
                          <a:cs typeface="Arial"/>
                        </a:rPr>
                        <a:t>e</a:t>
                      </a:r>
                      <a:endParaRPr sz="1450">
                        <a:latin typeface="Arial"/>
                        <a:cs typeface="Arial"/>
                      </a:endParaRPr>
                    </a:p>
                  </a:txBody>
                  <a:tcPr marL="0" marR="0" marT="91440" marB="0">
                    <a:solidFill>
                      <a:srgbClr val="611244"/>
                    </a:solidFill>
                  </a:tcPr>
                </a:tc>
                <a:extLst>
                  <a:ext uri="{0D108BD9-81ED-4DB2-BD59-A6C34878D82A}">
                    <a16:rowId xmlns:a16="http://schemas.microsoft.com/office/drawing/2014/main" val="10000"/>
                  </a:ext>
                </a:extLst>
              </a:tr>
              <a:tr h="205614">
                <a:tc vMerge="1">
                  <a:txBody>
                    <a:bodyPr/>
                    <a:lstStyle/>
                    <a:p>
                      <a:endParaRPr/>
                    </a:p>
                  </a:txBody>
                  <a:tcPr marL="0" marR="0" marT="91440" marB="0">
                    <a:solidFill>
                      <a:srgbClr val="005486"/>
                    </a:solidFill>
                  </a:tcPr>
                </a:tc>
                <a:tc vMerge="1">
                  <a:txBody>
                    <a:bodyPr/>
                    <a:lstStyle/>
                    <a:p>
                      <a:endParaRPr/>
                    </a:p>
                  </a:txBody>
                  <a:tcPr marL="0" marR="0" marT="91440" marB="0">
                    <a:solidFill>
                      <a:srgbClr val="005486"/>
                    </a:solidFill>
                  </a:tcPr>
                </a:tc>
                <a:tc vMerge="1">
                  <a:txBody>
                    <a:bodyPr/>
                    <a:lstStyle/>
                    <a:p>
                      <a:endParaRPr/>
                    </a:p>
                  </a:txBody>
                  <a:tcPr marL="0" marR="0" marT="91440" marB="0">
                    <a:solidFill>
                      <a:srgbClr val="611244"/>
                    </a:solidFill>
                  </a:tcPr>
                </a:tc>
                <a:tc>
                  <a:txBody>
                    <a:bodyPr/>
                    <a:lstStyle/>
                    <a:p>
                      <a:pPr marR="151130" algn="r">
                        <a:lnSpc>
                          <a:spcPts val="1520"/>
                        </a:lnSpc>
                      </a:pPr>
                      <a:r>
                        <a:rPr sz="1450" b="1" spc="-10" dirty="0">
                          <a:solidFill>
                            <a:srgbClr val="FFFFFF"/>
                          </a:solidFill>
                          <a:latin typeface="Arial"/>
                          <a:cs typeface="Arial"/>
                        </a:rPr>
                        <a:t>37%</a:t>
                      </a:r>
                      <a:endParaRPr sz="1450">
                        <a:latin typeface="Arial"/>
                        <a:cs typeface="Arial"/>
                      </a:endParaRPr>
                    </a:p>
                  </a:txBody>
                  <a:tcPr marL="0" marR="0" marT="0" marB="0">
                    <a:solidFill>
                      <a:srgbClr val="611244"/>
                    </a:solidFill>
                  </a:tcPr>
                </a:tc>
                <a:tc>
                  <a:txBody>
                    <a:bodyPr/>
                    <a:lstStyle/>
                    <a:p>
                      <a:pPr marR="167005" algn="r">
                        <a:lnSpc>
                          <a:spcPts val="1520"/>
                        </a:lnSpc>
                      </a:pPr>
                      <a:r>
                        <a:rPr sz="1450" b="1" spc="10" dirty="0">
                          <a:solidFill>
                            <a:srgbClr val="FFFFFF"/>
                          </a:solidFill>
                          <a:latin typeface="Arial"/>
                          <a:cs typeface="Arial"/>
                        </a:rPr>
                        <a:t>24%*</a:t>
                      </a:r>
                      <a:endParaRPr sz="1450">
                        <a:latin typeface="Arial"/>
                        <a:cs typeface="Arial"/>
                      </a:endParaRPr>
                    </a:p>
                  </a:txBody>
                  <a:tcPr marL="0" marR="0" marT="0" marB="0">
                    <a:solidFill>
                      <a:srgbClr val="611244"/>
                    </a:solidFill>
                  </a:tcPr>
                </a:tc>
                <a:tc vMerge="1">
                  <a:txBody>
                    <a:bodyPr/>
                    <a:lstStyle/>
                    <a:p>
                      <a:endParaRPr/>
                    </a:p>
                  </a:txBody>
                  <a:tcPr marL="0" marR="0" marT="91440" marB="0">
                    <a:solidFill>
                      <a:srgbClr val="611244"/>
                    </a:solidFill>
                  </a:tcPr>
                </a:tc>
                <a:extLst>
                  <a:ext uri="{0D108BD9-81ED-4DB2-BD59-A6C34878D82A}">
                    <a16:rowId xmlns:a16="http://schemas.microsoft.com/office/drawing/2014/main" val="10001"/>
                  </a:ext>
                </a:extLst>
              </a:tr>
              <a:tr h="274320">
                <a:tc>
                  <a:txBody>
                    <a:bodyPr/>
                    <a:lstStyle/>
                    <a:p>
                      <a:pPr marL="6350">
                        <a:lnSpc>
                          <a:spcPct val="100000"/>
                        </a:lnSpc>
                        <a:spcBef>
                          <a:spcPts val="210"/>
                        </a:spcBef>
                      </a:pPr>
                      <a:r>
                        <a:rPr sz="1450" spc="-30" dirty="0">
                          <a:latin typeface="Arial MT"/>
                          <a:cs typeface="Arial MT"/>
                        </a:rPr>
                        <a:t>Taxable</a:t>
                      </a:r>
                      <a:endParaRPr sz="1450">
                        <a:latin typeface="Arial MT"/>
                        <a:cs typeface="Arial MT"/>
                      </a:endParaRPr>
                    </a:p>
                  </a:txBody>
                  <a:tcPr marL="0" marR="0" marT="26670" marB="0">
                    <a:lnL w="12700">
                      <a:solidFill>
                        <a:srgbClr val="FFFFFF"/>
                      </a:solidFill>
                      <a:prstDash val="solid"/>
                    </a:lnL>
                    <a:lnB w="12700">
                      <a:solidFill>
                        <a:srgbClr val="B4E2FF"/>
                      </a:solidFill>
                      <a:prstDash val="solid"/>
                    </a:lnB>
                  </a:tcPr>
                </a:tc>
                <a:tc>
                  <a:txBody>
                    <a:bodyPr/>
                    <a:lstStyle/>
                    <a:p>
                      <a:pPr marL="149225">
                        <a:lnSpc>
                          <a:spcPct val="100000"/>
                        </a:lnSpc>
                        <a:spcBef>
                          <a:spcPts val="210"/>
                        </a:spcBef>
                      </a:pPr>
                      <a:r>
                        <a:rPr sz="1450" spc="-15" dirty="0">
                          <a:latin typeface="Arial MT"/>
                          <a:cs typeface="Arial MT"/>
                        </a:rPr>
                        <a:t>2,000,000</a:t>
                      </a:r>
                      <a:endParaRPr sz="1450">
                        <a:latin typeface="Arial MT"/>
                        <a:cs typeface="Arial MT"/>
                      </a:endParaRPr>
                    </a:p>
                  </a:txBody>
                  <a:tcPr marL="0" marR="0" marT="26670" marB="0">
                    <a:lnB w="12700">
                      <a:solidFill>
                        <a:srgbClr val="B4E2FF"/>
                      </a:solidFill>
                      <a:prstDash val="solid"/>
                    </a:lnB>
                  </a:tcPr>
                </a:tc>
                <a:tc>
                  <a:txBody>
                    <a:bodyPr/>
                    <a:lstStyle/>
                    <a:p>
                      <a:pPr marL="100965">
                        <a:lnSpc>
                          <a:spcPct val="100000"/>
                        </a:lnSpc>
                        <a:spcBef>
                          <a:spcPts val="210"/>
                        </a:spcBef>
                      </a:pPr>
                      <a:r>
                        <a:rPr sz="1450" dirty="0">
                          <a:latin typeface="Arial MT"/>
                          <a:cs typeface="Arial MT"/>
                        </a:rPr>
                        <a:t>87</a:t>
                      </a:r>
                      <a:r>
                        <a:rPr sz="1450" spc="-80" dirty="0">
                          <a:latin typeface="Arial MT"/>
                          <a:cs typeface="Arial MT"/>
                        </a:rPr>
                        <a:t> </a:t>
                      </a:r>
                      <a:r>
                        <a:rPr sz="1450" dirty="0">
                          <a:latin typeface="Arial MT"/>
                          <a:cs typeface="Arial MT"/>
                        </a:rPr>
                        <a:t>/ 13</a:t>
                      </a:r>
                      <a:endParaRPr sz="1450">
                        <a:latin typeface="Arial MT"/>
                        <a:cs typeface="Arial MT"/>
                      </a:endParaRPr>
                    </a:p>
                  </a:txBody>
                  <a:tcPr marL="0" marR="0" marT="26670" marB="0">
                    <a:lnB w="12700">
                      <a:solidFill>
                        <a:srgbClr val="B4E2FF"/>
                      </a:solidFill>
                      <a:prstDash val="solid"/>
                    </a:lnB>
                  </a:tcPr>
                </a:tc>
                <a:tc>
                  <a:txBody>
                    <a:bodyPr/>
                    <a:lstStyle/>
                    <a:p>
                      <a:pPr marR="142875" algn="r">
                        <a:lnSpc>
                          <a:spcPct val="100000"/>
                        </a:lnSpc>
                        <a:spcBef>
                          <a:spcPts val="210"/>
                        </a:spcBef>
                      </a:pPr>
                      <a:r>
                        <a:rPr sz="1450" spc="-15" dirty="0">
                          <a:latin typeface="Arial MT"/>
                          <a:cs typeface="Arial MT"/>
                        </a:rPr>
                        <a:t>1,740,000</a:t>
                      </a:r>
                      <a:endParaRPr sz="1450">
                        <a:latin typeface="Arial MT"/>
                        <a:cs typeface="Arial MT"/>
                      </a:endParaRPr>
                    </a:p>
                  </a:txBody>
                  <a:tcPr marL="0" marR="0" marT="26670" marB="0">
                    <a:lnB w="12700">
                      <a:solidFill>
                        <a:srgbClr val="B4E2FF"/>
                      </a:solidFill>
                      <a:prstDash val="solid"/>
                    </a:lnB>
                  </a:tcPr>
                </a:tc>
                <a:tc>
                  <a:txBody>
                    <a:bodyPr/>
                    <a:lstStyle/>
                    <a:p>
                      <a:pPr marR="165735" algn="r">
                        <a:lnSpc>
                          <a:spcPct val="100000"/>
                        </a:lnSpc>
                        <a:spcBef>
                          <a:spcPts val="210"/>
                        </a:spcBef>
                      </a:pPr>
                      <a:r>
                        <a:rPr sz="1450" spc="-10" dirty="0">
                          <a:latin typeface="Arial MT"/>
                          <a:cs typeface="Arial MT"/>
                        </a:rPr>
                        <a:t>260,000</a:t>
                      </a:r>
                      <a:endParaRPr sz="1450">
                        <a:latin typeface="Arial MT"/>
                        <a:cs typeface="Arial MT"/>
                      </a:endParaRPr>
                    </a:p>
                  </a:txBody>
                  <a:tcPr marL="0" marR="0" marT="26670" marB="0">
                    <a:lnB w="12700">
                      <a:solidFill>
                        <a:srgbClr val="B4E2FF"/>
                      </a:solidFill>
                      <a:prstDash val="solid"/>
                    </a:lnB>
                  </a:tcPr>
                </a:tc>
                <a:tc>
                  <a:txBody>
                    <a:bodyPr/>
                    <a:lstStyle/>
                    <a:p>
                      <a:pPr algn="r">
                        <a:lnSpc>
                          <a:spcPct val="100000"/>
                        </a:lnSpc>
                        <a:spcBef>
                          <a:spcPts val="210"/>
                        </a:spcBef>
                      </a:pPr>
                      <a:r>
                        <a:rPr sz="1450" spc="-10" dirty="0">
                          <a:latin typeface="Arial MT"/>
                          <a:cs typeface="Arial MT"/>
                        </a:rPr>
                        <a:t>(1,480,000)</a:t>
                      </a:r>
                      <a:endParaRPr sz="1450">
                        <a:latin typeface="Arial MT"/>
                        <a:cs typeface="Arial MT"/>
                      </a:endParaRPr>
                    </a:p>
                  </a:txBody>
                  <a:tcPr marL="0" marR="0" marT="26670" marB="0">
                    <a:lnR w="12700">
                      <a:solidFill>
                        <a:srgbClr val="FFFFFF"/>
                      </a:solidFill>
                      <a:prstDash val="solid"/>
                    </a:lnR>
                    <a:lnB w="12700">
                      <a:solidFill>
                        <a:srgbClr val="B4E2FF"/>
                      </a:solidFill>
                      <a:prstDash val="solid"/>
                    </a:lnB>
                  </a:tcPr>
                </a:tc>
                <a:extLst>
                  <a:ext uri="{0D108BD9-81ED-4DB2-BD59-A6C34878D82A}">
                    <a16:rowId xmlns:a16="http://schemas.microsoft.com/office/drawing/2014/main" val="10002"/>
                  </a:ext>
                </a:extLst>
              </a:tr>
              <a:tr h="274319">
                <a:tc>
                  <a:txBody>
                    <a:bodyPr/>
                    <a:lstStyle/>
                    <a:p>
                      <a:pPr marL="6350">
                        <a:lnSpc>
                          <a:spcPct val="100000"/>
                        </a:lnSpc>
                        <a:spcBef>
                          <a:spcPts val="215"/>
                        </a:spcBef>
                      </a:pPr>
                      <a:r>
                        <a:rPr sz="1450" dirty="0">
                          <a:latin typeface="Arial MT"/>
                          <a:cs typeface="Arial MT"/>
                        </a:rPr>
                        <a:t>Tradi</a:t>
                      </a:r>
                      <a:r>
                        <a:rPr sz="1450" spc="-5" dirty="0">
                          <a:latin typeface="Arial MT"/>
                          <a:cs typeface="Arial MT"/>
                        </a:rPr>
                        <a:t>t</a:t>
                      </a:r>
                      <a:r>
                        <a:rPr sz="1450" dirty="0">
                          <a:latin typeface="Arial MT"/>
                          <a:cs typeface="Arial MT"/>
                        </a:rPr>
                        <a:t>ion</a:t>
                      </a:r>
                      <a:r>
                        <a:rPr sz="1450" spc="-10" dirty="0">
                          <a:latin typeface="Arial MT"/>
                          <a:cs typeface="Arial MT"/>
                        </a:rPr>
                        <a:t>a</a:t>
                      </a:r>
                      <a:r>
                        <a:rPr sz="1450" dirty="0">
                          <a:latin typeface="Arial MT"/>
                          <a:cs typeface="Arial MT"/>
                        </a:rPr>
                        <a:t>l</a:t>
                      </a:r>
                      <a:r>
                        <a:rPr sz="1450" spc="-165" dirty="0">
                          <a:latin typeface="Arial MT"/>
                          <a:cs typeface="Arial MT"/>
                        </a:rPr>
                        <a:t> </a:t>
                      </a:r>
                      <a:r>
                        <a:rPr sz="1450" spc="-85" dirty="0">
                          <a:latin typeface="Arial MT"/>
                          <a:cs typeface="Arial MT"/>
                        </a:rPr>
                        <a:t>I</a:t>
                      </a:r>
                      <a:r>
                        <a:rPr sz="1450" dirty="0">
                          <a:latin typeface="Arial MT"/>
                          <a:cs typeface="Arial MT"/>
                        </a:rPr>
                        <a:t>RA</a:t>
                      </a:r>
                      <a:endParaRPr sz="1450">
                        <a:latin typeface="Arial MT"/>
                        <a:cs typeface="Arial MT"/>
                      </a:endParaRPr>
                    </a:p>
                  </a:txBody>
                  <a:tcPr marL="0" marR="0" marT="27305" marB="0">
                    <a:lnL w="12700">
                      <a:solidFill>
                        <a:srgbClr val="FFFFFF"/>
                      </a:solidFill>
                      <a:prstDash val="solid"/>
                    </a:lnL>
                    <a:lnT w="12700">
                      <a:solidFill>
                        <a:srgbClr val="B4E2FF"/>
                      </a:solidFill>
                      <a:prstDash val="solid"/>
                    </a:lnT>
                    <a:lnB w="12700">
                      <a:solidFill>
                        <a:srgbClr val="B4E2FF"/>
                      </a:solidFill>
                      <a:prstDash val="solid"/>
                    </a:lnB>
                  </a:tcPr>
                </a:tc>
                <a:tc>
                  <a:txBody>
                    <a:bodyPr/>
                    <a:lstStyle/>
                    <a:p>
                      <a:pPr marL="149225">
                        <a:lnSpc>
                          <a:spcPct val="100000"/>
                        </a:lnSpc>
                        <a:spcBef>
                          <a:spcPts val="215"/>
                        </a:spcBef>
                      </a:pPr>
                      <a:r>
                        <a:rPr sz="1450" spc="-10" dirty="0">
                          <a:latin typeface="Arial MT"/>
                          <a:cs typeface="Arial MT"/>
                        </a:rPr>
                        <a:t>2,000,000</a:t>
                      </a:r>
                      <a:endParaRPr sz="1450">
                        <a:latin typeface="Arial MT"/>
                        <a:cs typeface="Arial MT"/>
                      </a:endParaRPr>
                    </a:p>
                  </a:txBody>
                  <a:tcPr marL="0" marR="0" marT="27305" marB="0">
                    <a:lnT w="12700">
                      <a:solidFill>
                        <a:srgbClr val="B4E2FF"/>
                      </a:solidFill>
                      <a:prstDash val="solid"/>
                    </a:lnT>
                    <a:lnB w="12700">
                      <a:solidFill>
                        <a:srgbClr val="B4E2FF"/>
                      </a:solidFill>
                      <a:prstDash val="solid"/>
                    </a:lnB>
                  </a:tcPr>
                </a:tc>
                <a:tc>
                  <a:txBody>
                    <a:bodyPr/>
                    <a:lstStyle/>
                    <a:p>
                      <a:pPr marL="100965">
                        <a:lnSpc>
                          <a:spcPct val="100000"/>
                        </a:lnSpc>
                        <a:spcBef>
                          <a:spcPts val="215"/>
                        </a:spcBef>
                      </a:pPr>
                      <a:r>
                        <a:rPr sz="1450" dirty="0">
                          <a:latin typeface="Arial MT"/>
                          <a:cs typeface="Arial MT"/>
                        </a:rPr>
                        <a:t>0</a:t>
                      </a:r>
                      <a:r>
                        <a:rPr sz="1450" spc="-5" dirty="0">
                          <a:latin typeface="Arial MT"/>
                          <a:cs typeface="Arial MT"/>
                        </a:rPr>
                        <a:t> </a:t>
                      </a:r>
                      <a:r>
                        <a:rPr sz="1450" dirty="0">
                          <a:latin typeface="Arial MT"/>
                          <a:cs typeface="Arial MT"/>
                        </a:rPr>
                        <a:t>/</a:t>
                      </a:r>
                      <a:r>
                        <a:rPr sz="1450" spc="-80" dirty="0">
                          <a:latin typeface="Arial MT"/>
                          <a:cs typeface="Arial MT"/>
                        </a:rPr>
                        <a:t> </a:t>
                      </a:r>
                      <a:r>
                        <a:rPr sz="1450" dirty="0">
                          <a:latin typeface="Arial MT"/>
                          <a:cs typeface="Arial MT"/>
                        </a:rPr>
                        <a:t>100</a:t>
                      </a:r>
                      <a:endParaRPr sz="1450">
                        <a:latin typeface="Arial MT"/>
                        <a:cs typeface="Arial MT"/>
                      </a:endParaRPr>
                    </a:p>
                  </a:txBody>
                  <a:tcPr marL="0" marR="0" marT="27305" marB="0">
                    <a:lnT w="12700">
                      <a:solidFill>
                        <a:srgbClr val="B4E2FF"/>
                      </a:solidFill>
                      <a:prstDash val="solid"/>
                    </a:lnT>
                    <a:lnB w="12700">
                      <a:solidFill>
                        <a:srgbClr val="B4E2FF"/>
                      </a:solidFill>
                      <a:prstDash val="solid"/>
                    </a:lnB>
                  </a:tcPr>
                </a:tc>
                <a:tc>
                  <a:txBody>
                    <a:bodyPr/>
                    <a:lstStyle/>
                    <a:p>
                      <a:pPr marR="141605" algn="r">
                        <a:lnSpc>
                          <a:spcPct val="100000"/>
                        </a:lnSpc>
                        <a:spcBef>
                          <a:spcPts val="215"/>
                        </a:spcBef>
                      </a:pPr>
                      <a:r>
                        <a:rPr sz="1450" dirty="0">
                          <a:latin typeface="Arial MT"/>
                          <a:cs typeface="Arial MT"/>
                        </a:rPr>
                        <a:t>-</a:t>
                      </a:r>
                      <a:endParaRPr sz="1450">
                        <a:latin typeface="Arial MT"/>
                        <a:cs typeface="Arial MT"/>
                      </a:endParaRPr>
                    </a:p>
                  </a:txBody>
                  <a:tcPr marL="0" marR="0" marT="27305" marB="0">
                    <a:lnT w="12700">
                      <a:solidFill>
                        <a:srgbClr val="B4E2FF"/>
                      </a:solidFill>
                      <a:prstDash val="solid"/>
                    </a:lnT>
                    <a:lnB w="12700">
                      <a:solidFill>
                        <a:srgbClr val="B4E2FF"/>
                      </a:solidFill>
                      <a:prstDash val="solid"/>
                    </a:lnB>
                  </a:tcPr>
                </a:tc>
                <a:tc>
                  <a:txBody>
                    <a:bodyPr/>
                    <a:lstStyle/>
                    <a:p>
                      <a:pPr marR="167640" algn="r">
                        <a:lnSpc>
                          <a:spcPct val="100000"/>
                        </a:lnSpc>
                        <a:spcBef>
                          <a:spcPts val="215"/>
                        </a:spcBef>
                      </a:pPr>
                      <a:r>
                        <a:rPr sz="1450" spc="-10" dirty="0">
                          <a:latin typeface="Arial MT"/>
                          <a:cs typeface="Arial MT"/>
                        </a:rPr>
                        <a:t>2,000,000</a:t>
                      </a:r>
                      <a:endParaRPr sz="1450">
                        <a:latin typeface="Arial MT"/>
                        <a:cs typeface="Arial MT"/>
                      </a:endParaRPr>
                    </a:p>
                  </a:txBody>
                  <a:tcPr marL="0" marR="0" marT="27305" marB="0">
                    <a:lnT w="12700">
                      <a:solidFill>
                        <a:srgbClr val="B4E2FF"/>
                      </a:solidFill>
                      <a:prstDash val="solid"/>
                    </a:lnT>
                    <a:lnB w="12700">
                      <a:solidFill>
                        <a:srgbClr val="B4E2FF"/>
                      </a:solidFill>
                      <a:prstDash val="solid"/>
                    </a:lnB>
                  </a:tcPr>
                </a:tc>
                <a:tc>
                  <a:txBody>
                    <a:bodyPr/>
                    <a:lstStyle/>
                    <a:p>
                      <a:pPr marR="2540" algn="r">
                        <a:lnSpc>
                          <a:spcPct val="100000"/>
                        </a:lnSpc>
                        <a:spcBef>
                          <a:spcPts val="215"/>
                        </a:spcBef>
                      </a:pPr>
                      <a:r>
                        <a:rPr sz="1450" spc="-5" dirty="0">
                          <a:latin typeface="Arial MT"/>
                          <a:cs typeface="Arial MT"/>
                        </a:rPr>
                        <a:t>2,000,000</a:t>
                      </a:r>
                      <a:endParaRPr sz="1450">
                        <a:latin typeface="Arial MT"/>
                        <a:cs typeface="Arial MT"/>
                      </a:endParaRPr>
                    </a:p>
                  </a:txBody>
                  <a:tcPr marL="0" marR="0" marT="27305" marB="0">
                    <a:lnR w="12700">
                      <a:solidFill>
                        <a:srgbClr val="FFFFFF"/>
                      </a:solidFill>
                      <a:prstDash val="solid"/>
                    </a:lnR>
                    <a:lnT w="12700">
                      <a:solidFill>
                        <a:srgbClr val="B4E2FF"/>
                      </a:solidFill>
                      <a:prstDash val="solid"/>
                    </a:lnT>
                    <a:lnB w="12700">
                      <a:solidFill>
                        <a:srgbClr val="B4E2FF"/>
                      </a:solidFill>
                      <a:prstDash val="solid"/>
                    </a:lnB>
                  </a:tcPr>
                </a:tc>
                <a:extLst>
                  <a:ext uri="{0D108BD9-81ED-4DB2-BD59-A6C34878D82A}">
                    <a16:rowId xmlns:a16="http://schemas.microsoft.com/office/drawing/2014/main" val="10003"/>
                  </a:ext>
                </a:extLst>
              </a:tr>
              <a:tr h="431038">
                <a:tc>
                  <a:txBody>
                    <a:bodyPr/>
                    <a:lstStyle/>
                    <a:p>
                      <a:pPr marL="6350">
                        <a:lnSpc>
                          <a:spcPts val="1705"/>
                        </a:lnSpc>
                      </a:pPr>
                      <a:r>
                        <a:rPr sz="1450" spc="-10" dirty="0">
                          <a:latin typeface="Arial MT"/>
                          <a:cs typeface="Arial MT"/>
                        </a:rPr>
                        <a:t>Gross</a:t>
                      </a:r>
                      <a:endParaRPr sz="1450">
                        <a:latin typeface="Arial MT"/>
                        <a:cs typeface="Arial MT"/>
                      </a:endParaRPr>
                    </a:p>
                    <a:p>
                      <a:pPr marL="6350">
                        <a:lnSpc>
                          <a:spcPts val="1590"/>
                        </a:lnSpc>
                      </a:pPr>
                      <a:r>
                        <a:rPr sz="1450" spc="-15" dirty="0">
                          <a:latin typeface="Arial MT"/>
                          <a:cs typeface="Arial MT"/>
                        </a:rPr>
                        <a:t>Inheritance</a:t>
                      </a:r>
                      <a:endParaRPr sz="1450">
                        <a:latin typeface="Arial MT"/>
                        <a:cs typeface="Arial MT"/>
                      </a:endParaRPr>
                    </a:p>
                  </a:txBody>
                  <a:tcPr marL="0" marR="0" marT="0" marB="0">
                    <a:lnL w="12700">
                      <a:solidFill>
                        <a:srgbClr val="FFFFFF"/>
                      </a:solidFill>
                      <a:prstDash val="solid"/>
                    </a:lnL>
                    <a:lnT w="12700">
                      <a:solidFill>
                        <a:srgbClr val="B4E2FF"/>
                      </a:solidFill>
                      <a:prstDash val="solid"/>
                    </a:lnT>
                    <a:lnB w="12700">
                      <a:solidFill>
                        <a:srgbClr val="B4E2FF"/>
                      </a:solidFill>
                      <a:prstDash val="solid"/>
                    </a:lnB>
                  </a:tcPr>
                </a:tc>
                <a:tc>
                  <a:txBody>
                    <a:bodyPr/>
                    <a:lstStyle/>
                    <a:p>
                      <a:pPr marL="149225">
                        <a:lnSpc>
                          <a:spcPct val="100000"/>
                        </a:lnSpc>
                        <a:spcBef>
                          <a:spcPts val="835"/>
                        </a:spcBef>
                      </a:pPr>
                      <a:r>
                        <a:rPr sz="1450" spc="-10" dirty="0">
                          <a:latin typeface="Arial MT"/>
                          <a:cs typeface="Arial MT"/>
                        </a:rPr>
                        <a:t>4,000,000</a:t>
                      </a:r>
                      <a:endParaRPr sz="1450">
                        <a:latin typeface="Arial MT"/>
                        <a:cs typeface="Arial MT"/>
                      </a:endParaRPr>
                    </a:p>
                  </a:txBody>
                  <a:tcPr marL="0" marR="0" marT="106045" marB="0">
                    <a:lnT w="12700">
                      <a:solidFill>
                        <a:srgbClr val="B4E2FF"/>
                      </a:solidFill>
                      <a:prstDash val="solid"/>
                    </a:lnT>
                    <a:lnB w="12700">
                      <a:solidFill>
                        <a:srgbClr val="B4E2FF"/>
                      </a:solidFill>
                      <a:prstDash val="solid"/>
                    </a:lnB>
                  </a:tcPr>
                </a:tc>
                <a:tc>
                  <a:txBody>
                    <a:bodyPr/>
                    <a:lstStyle/>
                    <a:p>
                      <a:pPr>
                        <a:lnSpc>
                          <a:spcPct val="100000"/>
                        </a:lnSpc>
                      </a:pPr>
                      <a:endParaRPr sz="1300">
                        <a:latin typeface="Times New Roman"/>
                        <a:cs typeface="Times New Roman"/>
                      </a:endParaRPr>
                    </a:p>
                  </a:txBody>
                  <a:tcPr marL="0" marR="0" marT="0" marB="0">
                    <a:lnT w="12700">
                      <a:solidFill>
                        <a:srgbClr val="B4E2FF"/>
                      </a:solidFill>
                      <a:prstDash val="solid"/>
                    </a:lnT>
                    <a:lnB w="12700">
                      <a:solidFill>
                        <a:srgbClr val="B4E2FF"/>
                      </a:solidFill>
                      <a:prstDash val="solid"/>
                    </a:lnB>
                  </a:tcPr>
                </a:tc>
                <a:tc>
                  <a:txBody>
                    <a:bodyPr/>
                    <a:lstStyle/>
                    <a:p>
                      <a:pPr marR="141605" algn="r">
                        <a:lnSpc>
                          <a:spcPct val="100000"/>
                        </a:lnSpc>
                        <a:spcBef>
                          <a:spcPts val="835"/>
                        </a:spcBef>
                      </a:pPr>
                      <a:r>
                        <a:rPr sz="1450" spc="-10" dirty="0">
                          <a:latin typeface="Arial MT"/>
                          <a:cs typeface="Arial MT"/>
                        </a:rPr>
                        <a:t>1,740,000</a:t>
                      </a:r>
                      <a:endParaRPr sz="1450">
                        <a:latin typeface="Arial MT"/>
                        <a:cs typeface="Arial MT"/>
                      </a:endParaRPr>
                    </a:p>
                  </a:txBody>
                  <a:tcPr marL="0" marR="0" marT="106045" marB="0">
                    <a:lnT w="12700">
                      <a:solidFill>
                        <a:srgbClr val="B4E2FF"/>
                      </a:solidFill>
                      <a:prstDash val="solid"/>
                    </a:lnT>
                    <a:lnB w="12700">
                      <a:solidFill>
                        <a:srgbClr val="B4E2FF"/>
                      </a:solidFill>
                      <a:prstDash val="solid"/>
                    </a:lnB>
                  </a:tcPr>
                </a:tc>
                <a:tc>
                  <a:txBody>
                    <a:bodyPr/>
                    <a:lstStyle/>
                    <a:p>
                      <a:pPr marR="167640" algn="r">
                        <a:lnSpc>
                          <a:spcPct val="100000"/>
                        </a:lnSpc>
                        <a:spcBef>
                          <a:spcPts val="835"/>
                        </a:spcBef>
                      </a:pPr>
                      <a:r>
                        <a:rPr sz="1450" spc="-10" dirty="0">
                          <a:latin typeface="Arial MT"/>
                          <a:cs typeface="Arial MT"/>
                        </a:rPr>
                        <a:t>2,260,000</a:t>
                      </a:r>
                      <a:endParaRPr sz="1450">
                        <a:latin typeface="Arial MT"/>
                        <a:cs typeface="Arial MT"/>
                      </a:endParaRPr>
                    </a:p>
                  </a:txBody>
                  <a:tcPr marL="0" marR="0" marT="106045" marB="0">
                    <a:lnT w="12700">
                      <a:solidFill>
                        <a:srgbClr val="B4E2FF"/>
                      </a:solidFill>
                      <a:prstDash val="solid"/>
                    </a:lnT>
                    <a:lnB w="12700">
                      <a:solidFill>
                        <a:srgbClr val="B4E2FF"/>
                      </a:solidFill>
                      <a:prstDash val="solid"/>
                    </a:lnB>
                  </a:tcPr>
                </a:tc>
                <a:tc>
                  <a:txBody>
                    <a:bodyPr/>
                    <a:lstStyle/>
                    <a:p>
                      <a:pPr marR="2540" algn="r">
                        <a:lnSpc>
                          <a:spcPct val="100000"/>
                        </a:lnSpc>
                        <a:spcBef>
                          <a:spcPts val="835"/>
                        </a:spcBef>
                      </a:pPr>
                      <a:r>
                        <a:rPr sz="1450" spc="-10" dirty="0">
                          <a:latin typeface="Arial MT"/>
                          <a:cs typeface="Arial MT"/>
                        </a:rPr>
                        <a:t>520,000</a:t>
                      </a:r>
                      <a:endParaRPr sz="1450">
                        <a:latin typeface="Arial MT"/>
                        <a:cs typeface="Arial MT"/>
                      </a:endParaRPr>
                    </a:p>
                  </a:txBody>
                  <a:tcPr marL="0" marR="0" marT="106045" marB="0">
                    <a:lnR w="12700">
                      <a:solidFill>
                        <a:srgbClr val="FFFFFF"/>
                      </a:solidFill>
                      <a:prstDash val="solid"/>
                    </a:lnR>
                    <a:lnT w="12700">
                      <a:solidFill>
                        <a:srgbClr val="B4E2FF"/>
                      </a:solidFill>
                      <a:prstDash val="solid"/>
                    </a:lnT>
                    <a:lnB w="12700">
                      <a:solidFill>
                        <a:srgbClr val="B4E2FF"/>
                      </a:solidFill>
                      <a:prstDash val="solid"/>
                    </a:lnB>
                  </a:tcPr>
                </a:tc>
                <a:extLst>
                  <a:ext uri="{0D108BD9-81ED-4DB2-BD59-A6C34878D82A}">
                    <a16:rowId xmlns:a16="http://schemas.microsoft.com/office/drawing/2014/main" val="10004"/>
                  </a:ext>
                </a:extLst>
              </a:tr>
              <a:tr h="274319">
                <a:tc>
                  <a:txBody>
                    <a:bodyPr/>
                    <a:lstStyle/>
                    <a:p>
                      <a:pPr marL="6350">
                        <a:lnSpc>
                          <a:spcPct val="100000"/>
                        </a:lnSpc>
                        <a:spcBef>
                          <a:spcPts val="220"/>
                        </a:spcBef>
                      </a:pPr>
                      <a:r>
                        <a:rPr sz="1450" spc="-85" dirty="0">
                          <a:latin typeface="Arial MT"/>
                          <a:cs typeface="Arial MT"/>
                        </a:rPr>
                        <a:t>T</a:t>
                      </a:r>
                      <a:r>
                        <a:rPr sz="1450" dirty="0">
                          <a:latin typeface="Arial MT"/>
                          <a:cs typeface="Arial MT"/>
                        </a:rPr>
                        <a:t>ax</a:t>
                      </a:r>
                      <a:r>
                        <a:rPr sz="1450" spc="-170" dirty="0">
                          <a:latin typeface="Arial MT"/>
                          <a:cs typeface="Arial MT"/>
                        </a:rPr>
                        <a:t> </a:t>
                      </a:r>
                      <a:r>
                        <a:rPr sz="1450" dirty="0">
                          <a:latin typeface="Arial MT"/>
                          <a:cs typeface="Arial MT"/>
                        </a:rPr>
                        <a:t>on</a:t>
                      </a:r>
                      <a:r>
                        <a:rPr sz="1450" spc="-90" dirty="0">
                          <a:latin typeface="Arial MT"/>
                          <a:cs typeface="Arial MT"/>
                        </a:rPr>
                        <a:t> </a:t>
                      </a:r>
                      <a:r>
                        <a:rPr sz="1450" spc="-85" dirty="0">
                          <a:latin typeface="Arial MT"/>
                          <a:cs typeface="Arial MT"/>
                        </a:rPr>
                        <a:t>I</a:t>
                      </a:r>
                      <a:r>
                        <a:rPr sz="1450" dirty="0">
                          <a:latin typeface="Arial MT"/>
                          <a:cs typeface="Arial MT"/>
                        </a:rPr>
                        <a:t>RA</a:t>
                      </a:r>
                      <a:endParaRPr sz="1450">
                        <a:latin typeface="Arial MT"/>
                        <a:cs typeface="Arial MT"/>
                      </a:endParaRPr>
                    </a:p>
                  </a:txBody>
                  <a:tcPr marL="0" marR="0" marT="27940" marB="0">
                    <a:lnL w="12700">
                      <a:solidFill>
                        <a:srgbClr val="FFFFFF"/>
                      </a:solidFill>
                      <a:prstDash val="solid"/>
                    </a:lnL>
                    <a:lnT w="12700">
                      <a:solidFill>
                        <a:srgbClr val="B4E2FF"/>
                      </a:solidFill>
                      <a:prstDash val="solid"/>
                    </a:lnT>
                    <a:lnB w="12700">
                      <a:solidFill>
                        <a:srgbClr val="B4E2FF"/>
                      </a:solidFill>
                      <a:prstDash val="solid"/>
                    </a:lnB>
                  </a:tcPr>
                </a:tc>
                <a:tc>
                  <a:txBody>
                    <a:bodyPr/>
                    <a:lstStyle/>
                    <a:p>
                      <a:pPr>
                        <a:lnSpc>
                          <a:spcPct val="100000"/>
                        </a:lnSpc>
                      </a:pPr>
                      <a:endParaRPr sz="1300">
                        <a:latin typeface="Times New Roman"/>
                        <a:cs typeface="Times New Roman"/>
                      </a:endParaRPr>
                    </a:p>
                  </a:txBody>
                  <a:tcPr marL="0" marR="0" marT="0" marB="0">
                    <a:lnT w="12700">
                      <a:solidFill>
                        <a:srgbClr val="B4E2FF"/>
                      </a:solidFill>
                      <a:prstDash val="solid"/>
                    </a:lnT>
                    <a:lnB w="12700">
                      <a:solidFill>
                        <a:srgbClr val="B4E2FF"/>
                      </a:solidFill>
                      <a:prstDash val="solid"/>
                    </a:lnB>
                  </a:tcPr>
                </a:tc>
                <a:tc>
                  <a:txBody>
                    <a:bodyPr/>
                    <a:lstStyle/>
                    <a:p>
                      <a:pPr>
                        <a:lnSpc>
                          <a:spcPct val="100000"/>
                        </a:lnSpc>
                      </a:pPr>
                      <a:endParaRPr sz="1300">
                        <a:latin typeface="Times New Roman"/>
                        <a:cs typeface="Times New Roman"/>
                      </a:endParaRPr>
                    </a:p>
                  </a:txBody>
                  <a:tcPr marL="0" marR="0" marT="0" marB="0">
                    <a:lnT w="12700">
                      <a:solidFill>
                        <a:srgbClr val="B4E2FF"/>
                      </a:solidFill>
                      <a:prstDash val="solid"/>
                    </a:lnT>
                    <a:lnB w="12700">
                      <a:solidFill>
                        <a:srgbClr val="B4E2FF"/>
                      </a:solidFill>
                      <a:prstDash val="solid"/>
                    </a:lnB>
                  </a:tcPr>
                </a:tc>
                <a:tc>
                  <a:txBody>
                    <a:bodyPr/>
                    <a:lstStyle/>
                    <a:p>
                      <a:pPr marR="141605" algn="r">
                        <a:lnSpc>
                          <a:spcPct val="100000"/>
                        </a:lnSpc>
                        <a:spcBef>
                          <a:spcPts val="220"/>
                        </a:spcBef>
                      </a:pPr>
                      <a:r>
                        <a:rPr sz="1450" dirty="0">
                          <a:latin typeface="Arial MT"/>
                          <a:cs typeface="Arial MT"/>
                        </a:rPr>
                        <a:t>-</a:t>
                      </a:r>
                      <a:endParaRPr sz="1450">
                        <a:latin typeface="Arial MT"/>
                        <a:cs typeface="Arial MT"/>
                      </a:endParaRPr>
                    </a:p>
                  </a:txBody>
                  <a:tcPr marL="0" marR="0" marT="27940" marB="0">
                    <a:lnT w="12700">
                      <a:solidFill>
                        <a:srgbClr val="B4E2FF"/>
                      </a:solidFill>
                      <a:prstDash val="solid"/>
                    </a:lnT>
                    <a:lnB w="12700">
                      <a:solidFill>
                        <a:srgbClr val="B4E2FF"/>
                      </a:solidFill>
                      <a:prstDash val="solid"/>
                    </a:lnB>
                  </a:tcPr>
                </a:tc>
                <a:tc>
                  <a:txBody>
                    <a:bodyPr/>
                    <a:lstStyle/>
                    <a:p>
                      <a:pPr marR="167640" algn="r">
                        <a:lnSpc>
                          <a:spcPct val="100000"/>
                        </a:lnSpc>
                        <a:spcBef>
                          <a:spcPts val="220"/>
                        </a:spcBef>
                      </a:pPr>
                      <a:r>
                        <a:rPr sz="1450" spc="-10" dirty="0">
                          <a:latin typeface="Arial MT"/>
                          <a:cs typeface="Arial MT"/>
                        </a:rPr>
                        <a:t>(480,000)</a:t>
                      </a:r>
                      <a:endParaRPr sz="1450">
                        <a:latin typeface="Arial MT"/>
                        <a:cs typeface="Arial MT"/>
                      </a:endParaRPr>
                    </a:p>
                  </a:txBody>
                  <a:tcPr marL="0" marR="0" marT="27940" marB="0">
                    <a:lnT w="12700">
                      <a:solidFill>
                        <a:srgbClr val="B4E2FF"/>
                      </a:solidFill>
                      <a:prstDash val="solid"/>
                    </a:lnT>
                    <a:lnB w="12700">
                      <a:solidFill>
                        <a:srgbClr val="B4E2FF"/>
                      </a:solidFill>
                      <a:prstDash val="solid"/>
                    </a:lnB>
                  </a:tcPr>
                </a:tc>
                <a:tc>
                  <a:txBody>
                    <a:bodyPr/>
                    <a:lstStyle/>
                    <a:p>
                      <a:pPr marR="2540" algn="r">
                        <a:lnSpc>
                          <a:spcPct val="100000"/>
                        </a:lnSpc>
                        <a:spcBef>
                          <a:spcPts val="220"/>
                        </a:spcBef>
                      </a:pPr>
                      <a:r>
                        <a:rPr sz="1450" spc="-10" dirty="0">
                          <a:latin typeface="Arial MT"/>
                          <a:cs typeface="Arial MT"/>
                        </a:rPr>
                        <a:t>(480,000)</a:t>
                      </a:r>
                      <a:endParaRPr sz="1450">
                        <a:latin typeface="Arial MT"/>
                        <a:cs typeface="Arial MT"/>
                      </a:endParaRPr>
                    </a:p>
                  </a:txBody>
                  <a:tcPr marL="0" marR="0" marT="27940" marB="0">
                    <a:lnR w="12700">
                      <a:solidFill>
                        <a:srgbClr val="FFFFFF"/>
                      </a:solidFill>
                      <a:prstDash val="solid"/>
                    </a:lnR>
                    <a:lnT w="12700">
                      <a:solidFill>
                        <a:srgbClr val="B4E2FF"/>
                      </a:solidFill>
                      <a:prstDash val="solid"/>
                    </a:lnT>
                    <a:lnB w="12700">
                      <a:solidFill>
                        <a:srgbClr val="B4E2FF"/>
                      </a:solidFill>
                      <a:prstDash val="solid"/>
                    </a:lnB>
                  </a:tcPr>
                </a:tc>
                <a:extLst>
                  <a:ext uri="{0D108BD9-81ED-4DB2-BD59-A6C34878D82A}">
                    <a16:rowId xmlns:a16="http://schemas.microsoft.com/office/drawing/2014/main" val="10005"/>
                  </a:ext>
                </a:extLst>
              </a:tr>
              <a:tr h="274319">
                <a:tc>
                  <a:txBody>
                    <a:bodyPr/>
                    <a:lstStyle/>
                    <a:p>
                      <a:pPr marL="6350">
                        <a:lnSpc>
                          <a:spcPct val="100000"/>
                        </a:lnSpc>
                        <a:spcBef>
                          <a:spcPts val="225"/>
                        </a:spcBef>
                      </a:pPr>
                      <a:r>
                        <a:rPr sz="1450" b="1" dirty="0">
                          <a:latin typeface="Arial"/>
                          <a:cs typeface="Arial"/>
                        </a:rPr>
                        <a:t>N</a:t>
                      </a:r>
                      <a:r>
                        <a:rPr sz="1450" b="1" spc="75" dirty="0">
                          <a:latin typeface="Arial"/>
                          <a:cs typeface="Arial"/>
                        </a:rPr>
                        <a:t>e</a:t>
                      </a:r>
                      <a:r>
                        <a:rPr sz="1450" b="1" dirty="0">
                          <a:latin typeface="Arial"/>
                          <a:cs typeface="Arial"/>
                        </a:rPr>
                        <a:t>t</a:t>
                      </a:r>
                      <a:r>
                        <a:rPr sz="1450" b="1" spc="-165" dirty="0">
                          <a:latin typeface="Arial"/>
                          <a:cs typeface="Arial"/>
                        </a:rPr>
                        <a:t> </a:t>
                      </a:r>
                      <a:r>
                        <a:rPr sz="1450" b="1" dirty="0">
                          <a:latin typeface="Arial"/>
                          <a:cs typeface="Arial"/>
                        </a:rPr>
                        <a:t>Inh</a:t>
                      </a:r>
                      <a:r>
                        <a:rPr sz="1450" b="1" spc="80" dirty="0">
                          <a:latin typeface="Arial"/>
                          <a:cs typeface="Arial"/>
                        </a:rPr>
                        <a:t>e</a:t>
                      </a:r>
                      <a:r>
                        <a:rPr sz="1450" b="1" dirty="0">
                          <a:latin typeface="Arial"/>
                          <a:cs typeface="Arial"/>
                        </a:rPr>
                        <a:t>rit</a:t>
                      </a:r>
                      <a:r>
                        <a:rPr sz="1450" b="1" spc="-5" dirty="0">
                          <a:latin typeface="Arial"/>
                          <a:cs typeface="Arial"/>
                        </a:rPr>
                        <a:t>a</a:t>
                      </a:r>
                      <a:r>
                        <a:rPr sz="1450" b="1" dirty="0">
                          <a:latin typeface="Arial"/>
                          <a:cs typeface="Arial"/>
                        </a:rPr>
                        <a:t>n</a:t>
                      </a:r>
                      <a:r>
                        <a:rPr sz="1450" b="1" spc="-85" dirty="0">
                          <a:latin typeface="Arial"/>
                          <a:cs typeface="Arial"/>
                        </a:rPr>
                        <a:t>c</a:t>
                      </a:r>
                      <a:r>
                        <a:rPr sz="1450" b="1" dirty="0">
                          <a:latin typeface="Arial"/>
                          <a:cs typeface="Arial"/>
                        </a:rPr>
                        <a:t>e</a:t>
                      </a:r>
                      <a:endParaRPr sz="1450">
                        <a:latin typeface="Arial"/>
                        <a:cs typeface="Arial"/>
                      </a:endParaRPr>
                    </a:p>
                  </a:txBody>
                  <a:tcPr marL="0" marR="0" marT="28575" marB="0">
                    <a:lnL w="12700">
                      <a:solidFill>
                        <a:srgbClr val="FFFFFF"/>
                      </a:solidFill>
                      <a:prstDash val="solid"/>
                    </a:lnL>
                    <a:lnT w="12700">
                      <a:solidFill>
                        <a:srgbClr val="B4E2FF"/>
                      </a:solidFill>
                      <a:prstDash val="solid"/>
                    </a:lnT>
                    <a:lnB w="12700">
                      <a:solidFill>
                        <a:srgbClr val="B4E2FF"/>
                      </a:solidFill>
                      <a:prstDash val="solid"/>
                    </a:lnB>
                  </a:tcPr>
                </a:tc>
                <a:tc>
                  <a:txBody>
                    <a:bodyPr/>
                    <a:lstStyle/>
                    <a:p>
                      <a:pPr marL="149225">
                        <a:lnSpc>
                          <a:spcPct val="100000"/>
                        </a:lnSpc>
                        <a:spcBef>
                          <a:spcPts val="225"/>
                        </a:spcBef>
                      </a:pPr>
                      <a:r>
                        <a:rPr sz="1450" b="1" spc="-10" dirty="0">
                          <a:latin typeface="Arial"/>
                          <a:cs typeface="Arial"/>
                        </a:rPr>
                        <a:t>3,520,000</a:t>
                      </a:r>
                      <a:endParaRPr sz="1450">
                        <a:latin typeface="Arial"/>
                        <a:cs typeface="Arial"/>
                      </a:endParaRPr>
                    </a:p>
                  </a:txBody>
                  <a:tcPr marL="0" marR="0" marT="28575" marB="0">
                    <a:lnT w="12700">
                      <a:solidFill>
                        <a:srgbClr val="B4E2FF"/>
                      </a:solidFill>
                      <a:prstDash val="solid"/>
                    </a:lnT>
                    <a:lnB w="12700">
                      <a:solidFill>
                        <a:srgbClr val="B4E2FF"/>
                      </a:solidFill>
                      <a:prstDash val="solid"/>
                    </a:lnB>
                  </a:tcPr>
                </a:tc>
                <a:tc>
                  <a:txBody>
                    <a:bodyPr/>
                    <a:lstStyle/>
                    <a:p>
                      <a:pPr marL="100965">
                        <a:lnSpc>
                          <a:spcPct val="100000"/>
                        </a:lnSpc>
                        <a:spcBef>
                          <a:spcPts val="225"/>
                        </a:spcBef>
                      </a:pPr>
                      <a:r>
                        <a:rPr sz="1450" b="1" dirty="0">
                          <a:latin typeface="Arial"/>
                          <a:cs typeface="Arial"/>
                        </a:rPr>
                        <a:t>49</a:t>
                      </a:r>
                      <a:r>
                        <a:rPr sz="1450" b="1" spc="-80" dirty="0">
                          <a:latin typeface="Arial"/>
                          <a:cs typeface="Arial"/>
                        </a:rPr>
                        <a:t> </a:t>
                      </a:r>
                      <a:r>
                        <a:rPr sz="1450" b="1" dirty="0">
                          <a:latin typeface="Arial"/>
                          <a:cs typeface="Arial"/>
                        </a:rPr>
                        <a:t>/</a:t>
                      </a:r>
                      <a:r>
                        <a:rPr sz="1450" b="1" spc="-5" dirty="0">
                          <a:latin typeface="Arial"/>
                          <a:cs typeface="Arial"/>
                        </a:rPr>
                        <a:t> </a:t>
                      </a:r>
                      <a:r>
                        <a:rPr sz="1450" b="1" dirty="0">
                          <a:latin typeface="Arial"/>
                          <a:cs typeface="Arial"/>
                        </a:rPr>
                        <a:t>51</a:t>
                      </a:r>
                      <a:endParaRPr sz="1450">
                        <a:latin typeface="Arial"/>
                        <a:cs typeface="Arial"/>
                      </a:endParaRPr>
                    </a:p>
                  </a:txBody>
                  <a:tcPr marL="0" marR="0" marT="28575" marB="0">
                    <a:lnT w="12700">
                      <a:solidFill>
                        <a:srgbClr val="B4E2FF"/>
                      </a:solidFill>
                      <a:prstDash val="solid"/>
                    </a:lnT>
                    <a:lnB w="12700">
                      <a:solidFill>
                        <a:srgbClr val="B4E2FF"/>
                      </a:solidFill>
                      <a:prstDash val="solid"/>
                    </a:lnB>
                  </a:tcPr>
                </a:tc>
                <a:tc>
                  <a:txBody>
                    <a:bodyPr/>
                    <a:lstStyle/>
                    <a:p>
                      <a:pPr marR="141605" algn="r">
                        <a:lnSpc>
                          <a:spcPct val="100000"/>
                        </a:lnSpc>
                        <a:spcBef>
                          <a:spcPts val="225"/>
                        </a:spcBef>
                      </a:pPr>
                      <a:r>
                        <a:rPr sz="1450" b="1" spc="-10" dirty="0">
                          <a:latin typeface="Arial"/>
                          <a:cs typeface="Arial"/>
                        </a:rPr>
                        <a:t>1,740,000</a:t>
                      </a:r>
                      <a:endParaRPr sz="1450">
                        <a:latin typeface="Arial"/>
                        <a:cs typeface="Arial"/>
                      </a:endParaRPr>
                    </a:p>
                  </a:txBody>
                  <a:tcPr marL="0" marR="0" marT="28575" marB="0">
                    <a:lnT w="12700">
                      <a:solidFill>
                        <a:srgbClr val="B4E2FF"/>
                      </a:solidFill>
                      <a:prstDash val="solid"/>
                    </a:lnT>
                    <a:lnB w="12700">
                      <a:solidFill>
                        <a:srgbClr val="B4E2FF"/>
                      </a:solidFill>
                      <a:prstDash val="solid"/>
                    </a:lnB>
                  </a:tcPr>
                </a:tc>
                <a:tc>
                  <a:txBody>
                    <a:bodyPr/>
                    <a:lstStyle/>
                    <a:p>
                      <a:pPr marR="167640" algn="r">
                        <a:lnSpc>
                          <a:spcPct val="100000"/>
                        </a:lnSpc>
                        <a:spcBef>
                          <a:spcPts val="225"/>
                        </a:spcBef>
                      </a:pPr>
                      <a:r>
                        <a:rPr sz="1450" b="1" spc="-10" dirty="0">
                          <a:latin typeface="Arial"/>
                          <a:cs typeface="Arial"/>
                        </a:rPr>
                        <a:t>1,780,000</a:t>
                      </a:r>
                      <a:endParaRPr sz="1450">
                        <a:latin typeface="Arial"/>
                        <a:cs typeface="Arial"/>
                      </a:endParaRPr>
                    </a:p>
                  </a:txBody>
                  <a:tcPr marL="0" marR="0" marT="28575" marB="0">
                    <a:lnT w="12700">
                      <a:solidFill>
                        <a:srgbClr val="B4E2FF"/>
                      </a:solidFill>
                      <a:prstDash val="solid"/>
                    </a:lnT>
                    <a:lnB w="12700">
                      <a:solidFill>
                        <a:srgbClr val="B4E2FF"/>
                      </a:solidFill>
                      <a:prstDash val="solid"/>
                    </a:lnB>
                  </a:tcPr>
                </a:tc>
                <a:tc>
                  <a:txBody>
                    <a:bodyPr/>
                    <a:lstStyle/>
                    <a:p>
                      <a:pPr marR="2540" algn="r">
                        <a:lnSpc>
                          <a:spcPct val="100000"/>
                        </a:lnSpc>
                        <a:spcBef>
                          <a:spcPts val="225"/>
                        </a:spcBef>
                      </a:pPr>
                      <a:r>
                        <a:rPr sz="1450" spc="-5" dirty="0">
                          <a:latin typeface="Arial MT"/>
                          <a:cs typeface="Arial MT"/>
                        </a:rPr>
                        <a:t>40,000</a:t>
                      </a:r>
                      <a:endParaRPr sz="1450">
                        <a:latin typeface="Arial MT"/>
                        <a:cs typeface="Arial MT"/>
                      </a:endParaRPr>
                    </a:p>
                  </a:txBody>
                  <a:tcPr marL="0" marR="0" marT="28575" marB="0">
                    <a:lnR w="12700">
                      <a:solidFill>
                        <a:srgbClr val="FFFFFF"/>
                      </a:solidFill>
                      <a:prstDash val="solid"/>
                    </a:lnR>
                    <a:lnT w="12700">
                      <a:solidFill>
                        <a:srgbClr val="B4E2FF"/>
                      </a:solidFill>
                      <a:prstDash val="solid"/>
                    </a:lnT>
                    <a:lnB w="12700">
                      <a:solidFill>
                        <a:srgbClr val="B4E2FF"/>
                      </a:solidFill>
                      <a:prstDash val="solid"/>
                    </a:lnB>
                  </a:tcPr>
                </a:tc>
                <a:extLst>
                  <a:ext uri="{0D108BD9-81ED-4DB2-BD59-A6C34878D82A}">
                    <a16:rowId xmlns:a16="http://schemas.microsoft.com/office/drawing/2014/main" val="10006"/>
                  </a:ext>
                </a:extLst>
              </a:tr>
            </a:tbl>
          </a:graphicData>
        </a:graphic>
      </p:graphicFrame>
      <p:sp>
        <p:nvSpPr>
          <p:cNvPr id="6" name="object 6"/>
          <p:cNvSpPr txBox="1"/>
          <p:nvPr/>
        </p:nvSpPr>
        <p:spPr>
          <a:xfrm>
            <a:off x="360679" y="1549400"/>
            <a:ext cx="2092960" cy="3373120"/>
          </a:xfrm>
          <a:prstGeom prst="rect">
            <a:avLst/>
          </a:prstGeom>
          <a:ln w="10160">
            <a:solidFill>
              <a:srgbClr val="005486"/>
            </a:solidFill>
          </a:ln>
        </p:spPr>
        <p:txBody>
          <a:bodyPr vert="horz" wrap="square" lIns="0" tIns="168275" rIns="0" bIns="0" rtlCol="0">
            <a:spAutoFit/>
          </a:bodyPr>
          <a:lstStyle/>
          <a:p>
            <a:pPr marL="175260">
              <a:lnSpc>
                <a:spcPct val="100000"/>
              </a:lnSpc>
              <a:spcBef>
                <a:spcPts val="1325"/>
              </a:spcBef>
            </a:pPr>
            <a:r>
              <a:rPr sz="1600" b="1" spc="-20" dirty="0">
                <a:solidFill>
                  <a:srgbClr val="005486"/>
                </a:solidFill>
                <a:latin typeface="Arial"/>
                <a:cs typeface="Arial"/>
              </a:rPr>
              <a:t>ASSUMPTIONS</a:t>
            </a:r>
            <a:endParaRPr sz="1600">
              <a:latin typeface="Arial"/>
              <a:cs typeface="Arial"/>
            </a:endParaRPr>
          </a:p>
          <a:p>
            <a:pPr marL="459740" indent="-285115">
              <a:lnSpc>
                <a:spcPct val="100000"/>
              </a:lnSpc>
              <a:spcBef>
                <a:spcPts val="905"/>
              </a:spcBef>
              <a:buChar char="•"/>
              <a:tabLst>
                <a:tab pos="459740" algn="l"/>
                <a:tab pos="460375" algn="l"/>
              </a:tabLst>
            </a:pPr>
            <a:r>
              <a:rPr sz="1500" spc="30" dirty="0">
                <a:latin typeface="Arial MT"/>
                <a:cs typeface="Arial MT"/>
              </a:rPr>
              <a:t>G</a:t>
            </a:r>
            <a:r>
              <a:rPr sz="1500" spc="-25" dirty="0">
                <a:latin typeface="Arial MT"/>
                <a:cs typeface="Arial MT"/>
              </a:rPr>
              <a:t>r</a:t>
            </a:r>
            <a:r>
              <a:rPr sz="1500" spc="40" dirty="0">
                <a:latin typeface="Arial MT"/>
                <a:cs typeface="Arial MT"/>
              </a:rPr>
              <a:t>o</a:t>
            </a:r>
            <a:r>
              <a:rPr sz="1500" spc="45" dirty="0">
                <a:latin typeface="Arial MT"/>
                <a:cs typeface="Arial MT"/>
              </a:rPr>
              <a:t>s</a:t>
            </a:r>
            <a:r>
              <a:rPr sz="1500" spc="10" dirty="0">
                <a:latin typeface="Arial MT"/>
                <a:cs typeface="Arial MT"/>
              </a:rPr>
              <a:t>s</a:t>
            </a:r>
            <a:r>
              <a:rPr sz="1500" spc="-140" dirty="0">
                <a:latin typeface="Arial MT"/>
                <a:cs typeface="Arial MT"/>
              </a:rPr>
              <a:t> </a:t>
            </a:r>
            <a:r>
              <a:rPr sz="1500" spc="40" dirty="0">
                <a:latin typeface="Arial MT"/>
                <a:cs typeface="Arial MT"/>
              </a:rPr>
              <a:t>e</a:t>
            </a:r>
            <a:r>
              <a:rPr sz="1500" spc="45" dirty="0">
                <a:latin typeface="Arial MT"/>
                <a:cs typeface="Arial MT"/>
              </a:rPr>
              <a:t>s</a:t>
            </a:r>
            <a:r>
              <a:rPr sz="1500" spc="-20" dirty="0">
                <a:latin typeface="Arial MT"/>
                <a:cs typeface="Arial MT"/>
              </a:rPr>
              <a:t>t</a:t>
            </a:r>
            <a:r>
              <a:rPr sz="1500" spc="-40" dirty="0">
                <a:latin typeface="Arial MT"/>
                <a:cs typeface="Arial MT"/>
              </a:rPr>
              <a:t>a</a:t>
            </a:r>
            <a:r>
              <a:rPr sz="1500" spc="-20" dirty="0">
                <a:latin typeface="Arial MT"/>
                <a:cs typeface="Arial MT"/>
              </a:rPr>
              <a:t>t</a:t>
            </a:r>
            <a:r>
              <a:rPr sz="1500" spc="40" dirty="0">
                <a:latin typeface="Arial MT"/>
                <a:cs typeface="Arial MT"/>
              </a:rPr>
              <a:t>e</a:t>
            </a:r>
            <a:r>
              <a:rPr sz="1500" spc="5" dirty="0">
                <a:latin typeface="Arial MT"/>
                <a:cs typeface="Arial MT"/>
              </a:rPr>
              <a:t>:</a:t>
            </a:r>
            <a:r>
              <a:rPr sz="1500" spc="-40" dirty="0">
                <a:latin typeface="Arial MT"/>
                <a:cs typeface="Arial MT"/>
              </a:rPr>
              <a:t> </a:t>
            </a:r>
            <a:r>
              <a:rPr sz="1500" spc="40" dirty="0">
                <a:latin typeface="Arial MT"/>
                <a:cs typeface="Arial MT"/>
              </a:rPr>
              <a:t>$</a:t>
            </a:r>
            <a:r>
              <a:rPr sz="1500" spc="10" dirty="0">
                <a:latin typeface="Arial MT"/>
                <a:cs typeface="Arial MT"/>
              </a:rPr>
              <a:t>4</a:t>
            </a:r>
            <a:endParaRPr sz="1500">
              <a:latin typeface="Arial MT"/>
              <a:cs typeface="Arial MT"/>
            </a:endParaRPr>
          </a:p>
          <a:p>
            <a:pPr marL="459740">
              <a:lnSpc>
                <a:spcPct val="100000"/>
              </a:lnSpc>
              <a:spcBef>
                <a:spcPts val="40"/>
              </a:spcBef>
            </a:pPr>
            <a:r>
              <a:rPr sz="1500" dirty="0">
                <a:latin typeface="Arial MT"/>
                <a:cs typeface="Arial MT"/>
              </a:rPr>
              <a:t>million</a:t>
            </a:r>
            <a:endParaRPr sz="1500">
              <a:latin typeface="Arial MT"/>
              <a:cs typeface="Arial MT"/>
            </a:endParaRPr>
          </a:p>
          <a:p>
            <a:pPr marL="459740" indent="-285115">
              <a:lnSpc>
                <a:spcPts val="1780"/>
              </a:lnSpc>
              <a:spcBef>
                <a:spcPts val="605"/>
              </a:spcBef>
              <a:buChar char="•"/>
              <a:tabLst>
                <a:tab pos="459740" algn="l"/>
                <a:tab pos="460375" algn="l"/>
              </a:tabLst>
            </a:pPr>
            <a:r>
              <a:rPr sz="1500" spc="-30" dirty="0">
                <a:latin typeface="Arial MT"/>
                <a:cs typeface="Arial MT"/>
              </a:rPr>
              <a:t>Taxable</a:t>
            </a:r>
            <a:r>
              <a:rPr sz="1500" spc="-20" dirty="0">
                <a:latin typeface="Arial MT"/>
                <a:cs typeface="Arial MT"/>
              </a:rPr>
              <a:t> </a:t>
            </a:r>
            <a:r>
              <a:rPr sz="1500" dirty="0">
                <a:latin typeface="Arial MT"/>
                <a:cs typeface="Arial MT"/>
              </a:rPr>
              <a:t>account:</a:t>
            </a:r>
            <a:endParaRPr sz="1500">
              <a:latin typeface="Arial MT"/>
              <a:cs typeface="Arial MT"/>
            </a:endParaRPr>
          </a:p>
          <a:p>
            <a:pPr marL="459740">
              <a:lnSpc>
                <a:spcPts val="1780"/>
              </a:lnSpc>
            </a:pPr>
            <a:r>
              <a:rPr sz="1500" spc="25" dirty="0">
                <a:latin typeface="Arial MT"/>
                <a:cs typeface="Arial MT"/>
              </a:rPr>
              <a:t>$2</a:t>
            </a:r>
            <a:r>
              <a:rPr sz="1500" spc="-100" dirty="0">
                <a:latin typeface="Arial MT"/>
                <a:cs typeface="Arial MT"/>
              </a:rPr>
              <a:t> </a:t>
            </a:r>
            <a:r>
              <a:rPr sz="1500" dirty="0">
                <a:latin typeface="Arial MT"/>
                <a:cs typeface="Arial MT"/>
              </a:rPr>
              <a:t>million</a:t>
            </a:r>
            <a:endParaRPr sz="1500">
              <a:latin typeface="Arial MT"/>
              <a:cs typeface="Arial MT"/>
            </a:endParaRPr>
          </a:p>
          <a:p>
            <a:pPr marL="469900" indent="-295275">
              <a:lnSpc>
                <a:spcPct val="100000"/>
              </a:lnSpc>
              <a:spcBef>
                <a:spcPts val="600"/>
              </a:spcBef>
              <a:buChar char="•"/>
              <a:tabLst>
                <a:tab pos="469900" algn="l"/>
                <a:tab pos="470534" algn="l"/>
              </a:tabLst>
            </a:pPr>
            <a:r>
              <a:rPr sz="1500" spc="-15" dirty="0">
                <a:latin typeface="Arial MT"/>
                <a:cs typeface="Arial MT"/>
              </a:rPr>
              <a:t>Traditional</a:t>
            </a:r>
            <a:r>
              <a:rPr sz="1500" spc="10" dirty="0">
                <a:latin typeface="Arial MT"/>
                <a:cs typeface="Arial MT"/>
              </a:rPr>
              <a:t> </a:t>
            </a:r>
            <a:r>
              <a:rPr sz="1500" spc="30" dirty="0">
                <a:latin typeface="Arial MT"/>
                <a:cs typeface="Arial MT"/>
              </a:rPr>
              <a:t>IRA:</a:t>
            </a:r>
            <a:endParaRPr sz="1500">
              <a:latin typeface="Arial MT"/>
              <a:cs typeface="Arial MT"/>
            </a:endParaRPr>
          </a:p>
          <a:p>
            <a:pPr marL="469900">
              <a:lnSpc>
                <a:spcPct val="100000"/>
              </a:lnSpc>
              <a:spcBef>
                <a:spcPts val="45"/>
              </a:spcBef>
            </a:pPr>
            <a:r>
              <a:rPr sz="1500" spc="25" dirty="0">
                <a:latin typeface="Arial MT"/>
                <a:cs typeface="Arial MT"/>
              </a:rPr>
              <a:t>$2</a:t>
            </a:r>
            <a:r>
              <a:rPr sz="1500" spc="-100" dirty="0">
                <a:latin typeface="Arial MT"/>
                <a:cs typeface="Arial MT"/>
              </a:rPr>
              <a:t> </a:t>
            </a:r>
            <a:r>
              <a:rPr sz="1500" dirty="0">
                <a:latin typeface="Arial MT"/>
                <a:cs typeface="Arial MT"/>
              </a:rPr>
              <a:t>million</a:t>
            </a:r>
            <a:endParaRPr sz="1500">
              <a:latin typeface="Arial MT"/>
              <a:cs typeface="Arial MT"/>
            </a:endParaRPr>
          </a:p>
          <a:p>
            <a:pPr marL="459740" marR="528320" indent="-285115">
              <a:lnSpc>
                <a:spcPts val="1760"/>
              </a:lnSpc>
              <a:spcBef>
                <a:spcPts val="695"/>
              </a:spcBef>
              <a:buChar char="•"/>
              <a:tabLst>
                <a:tab pos="459740" algn="l"/>
                <a:tab pos="460375" algn="l"/>
              </a:tabLst>
            </a:pPr>
            <a:r>
              <a:rPr sz="1500" spc="-5" dirty="0">
                <a:latin typeface="Arial MT"/>
                <a:cs typeface="Arial MT"/>
              </a:rPr>
              <a:t>Child</a:t>
            </a:r>
            <a:r>
              <a:rPr sz="1500" spc="-20" dirty="0">
                <a:latin typeface="Arial MT"/>
                <a:cs typeface="Arial MT"/>
              </a:rPr>
              <a:t> </a:t>
            </a:r>
            <a:r>
              <a:rPr sz="1500" spc="20" dirty="0">
                <a:latin typeface="Arial MT"/>
                <a:cs typeface="Arial MT"/>
              </a:rPr>
              <a:t>1:</a:t>
            </a:r>
            <a:r>
              <a:rPr sz="1500" spc="-75" dirty="0">
                <a:latin typeface="Arial MT"/>
                <a:cs typeface="Arial MT"/>
              </a:rPr>
              <a:t> </a:t>
            </a:r>
            <a:r>
              <a:rPr sz="1500" spc="30" dirty="0">
                <a:latin typeface="Arial MT"/>
                <a:cs typeface="Arial MT"/>
              </a:rPr>
              <a:t>37% </a:t>
            </a:r>
            <a:r>
              <a:rPr sz="1500" spc="-405" dirty="0">
                <a:latin typeface="Arial MT"/>
                <a:cs typeface="Arial MT"/>
              </a:rPr>
              <a:t> </a:t>
            </a:r>
            <a:r>
              <a:rPr sz="1500" dirty="0">
                <a:latin typeface="Arial MT"/>
                <a:cs typeface="Arial MT"/>
              </a:rPr>
              <a:t>MTB</a:t>
            </a:r>
            <a:endParaRPr sz="1500">
              <a:latin typeface="Arial MT"/>
              <a:cs typeface="Arial MT"/>
            </a:endParaRPr>
          </a:p>
          <a:p>
            <a:pPr marL="459740" marR="528320" indent="-285115">
              <a:lnSpc>
                <a:spcPct val="102299"/>
              </a:lnSpc>
              <a:spcBef>
                <a:spcPts val="509"/>
              </a:spcBef>
              <a:buChar char="•"/>
              <a:tabLst>
                <a:tab pos="459740" algn="l"/>
                <a:tab pos="460375" algn="l"/>
              </a:tabLst>
            </a:pPr>
            <a:r>
              <a:rPr sz="1500" spc="-5" dirty="0">
                <a:latin typeface="Arial MT"/>
                <a:cs typeface="Arial MT"/>
              </a:rPr>
              <a:t>Child</a:t>
            </a:r>
            <a:r>
              <a:rPr sz="1500" spc="-20" dirty="0">
                <a:latin typeface="Arial MT"/>
                <a:cs typeface="Arial MT"/>
              </a:rPr>
              <a:t> </a:t>
            </a:r>
            <a:r>
              <a:rPr sz="1500" spc="20" dirty="0">
                <a:latin typeface="Arial MT"/>
                <a:cs typeface="Arial MT"/>
              </a:rPr>
              <a:t>2:</a:t>
            </a:r>
            <a:r>
              <a:rPr sz="1500" spc="-75" dirty="0">
                <a:latin typeface="Arial MT"/>
                <a:cs typeface="Arial MT"/>
              </a:rPr>
              <a:t> </a:t>
            </a:r>
            <a:r>
              <a:rPr sz="1500" spc="30" dirty="0">
                <a:latin typeface="Arial MT"/>
                <a:cs typeface="Arial MT"/>
              </a:rPr>
              <a:t>22% </a:t>
            </a:r>
            <a:r>
              <a:rPr sz="1500" spc="-405" dirty="0">
                <a:latin typeface="Arial MT"/>
                <a:cs typeface="Arial MT"/>
              </a:rPr>
              <a:t> </a:t>
            </a:r>
            <a:r>
              <a:rPr sz="1500" dirty="0">
                <a:latin typeface="Arial MT"/>
                <a:cs typeface="Arial MT"/>
              </a:rPr>
              <a:t>MTB</a:t>
            </a:r>
            <a:endParaRPr sz="1500">
              <a:latin typeface="Arial MT"/>
              <a:cs typeface="Arial MT"/>
            </a:endParaRPr>
          </a:p>
        </p:txBody>
      </p:sp>
      <p:sp>
        <p:nvSpPr>
          <p:cNvPr id="7" name="object 7"/>
          <p:cNvSpPr/>
          <p:nvPr/>
        </p:nvSpPr>
        <p:spPr>
          <a:xfrm>
            <a:off x="6294120" y="3175000"/>
            <a:ext cx="2133600" cy="396240"/>
          </a:xfrm>
          <a:custGeom>
            <a:avLst/>
            <a:gdLst/>
            <a:ahLst/>
            <a:cxnLst/>
            <a:rect l="l" t="t" r="r" b="b"/>
            <a:pathLst>
              <a:path w="2133600" h="396239">
                <a:moveTo>
                  <a:pt x="0" y="198120"/>
                </a:moveTo>
                <a:lnTo>
                  <a:pt x="23566" y="156495"/>
                </a:lnTo>
                <a:lnTo>
                  <a:pt x="63957" y="130373"/>
                </a:lnTo>
                <a:lnTo>
                  <a:pt x="122408" y="105865"/>
                </a:lnTo>
                <a:lnTo>
                  <a:pt x="197472" y="83237"/>
                </a:lnTo>
                <a:lnTo>
                  <a:pt x="240784" y="72713"/>
                </a:lnTo>
                <a:lnTo>
                  <a:pt x="287707" y="62759"/>
                </a:lnTo>
                <a:lnTo>
                  <a:pt x="338062" y="53410"/>
                </a:lnTo>
                <a:lnTo>
                  <a:pt x="391668" y="44697"/>
                </a:lnTo>
                <a:lnTo>
                  <a:pt x="448344" y="36656"/>
                </a:lnTo>
                <a:lnTo>
                  <a:pt x="507910" y="29320"/>
                </a:lnTo>
                <a:lnTo>
                  <a:pt x="570185" y="22721"/>
                </a:lnTo>
                <a:lnTo>
                  <a:pt x="634988" y="16893"/>
                </a:lnTo>
                <a:lnTo>
                  <a:pt x="702140" y="11871"/>
                </a:lnTo>
                <a:lnTo>
                  <a:pt x="771459" y="7686"/>
                </a:lnTo>
                <a:lnTo>
                  <a:pt x="842765" y="4373"/>
                </a:lnTo>
                <a:lnTo>
                  <a:pt x="915878" y="1966"/>
                </a:lnTo>
                <a:lnTo>
                  <a:pt x="990616" y="497"/>
                </a:lnTo>
                <a:lnTo>
                  <a:pt x="1066800" y="0"/>
                </a:lnTo>
                <a:lnTo>
                  <a:pt x="1142983" y="497"/>
                </a:lnTo>
                <a:lnTo>
                  <a:pt x="1217721" y="1966"/>
                </a:lnTo>
                <a:lnTo>
                  <a:pt x="1290834" y="4373"/>
                </a:lnTo>
                <a:lnTo>
                  <a:pt x="1362140" y="7686"/>
                </a:lnTo>
                <a:lnTo>
                  <a:pt x="1431459" y="11871"/>
                </a:lnTo>
                <a:lnTo>
                  <a:pt x="1498611" y="16893"/>
                </a:lnTo>
                <a:lnTo>
                  <a:pt x="1563414" y="22721"/>
                </a:lnTo>
                <a:lnTo>
                  <a:pt x="1625689" y="29320"/>
                </a:lnTo>
                <a:lnTo>
                  <a:pt x="1685255" y="36656"/>
                </a:lnTo>
                <a:lnTo>
                  <a:pt x="1741931" y="44697"/>
                </a:lnTo>
                <a:lnTo>
                  <a:pt x="1795537" y="53410"/>
                </a:lnTo>
                <a:lnTo>
                  <a:pt x="1845892" y="62759"/>
                </a:lnTo>
                <a:lnTo>
                  <a:pt x="1892815" y="72713"/>
                </a:lnTo>
                <a:lnTo>
                  <a:pt x="1936127" y="83237"/>
                </a:lnTo>
                <a:lnTo>
                  <a:pt x="1975646" y="94299"/>
                </a:lnTo>
                <a:lnTo>
                  <a:pt x="2042584" y="117900"/>
                </a:lnTo>
                <a:lnTo>
                  <a:pt x="2092185" y="143249"/>
                </a:lnTo>
                <a:lnTo>
                  <a:pt x="2123005" y="170078"/>
                </a:lnTo>
                <a:lnTo>
                  <a:pt x="2133600" y="198120"/>
                </a:lnTo>
                <a:lnTo>
                  <a:pt x="2130921" y="212275"/>
                </a:lnTo>
                <a:lnTo>
                  <a:pt x="2092185" y="252990"/>
                </a:lnTo>
                <a:lnTo>
                  <a:pt x="2042584" y="278339"/>
                </a:lnTo>
                <a:lnTo>
                  <a:pt x="1975646" y="301940"/>
                </a:lnTo>
                <a:lnTo>
                  <a:pt x="1936127" y="313002"/>
                </a:lnTo>
                <a:lnTo>
                  <a:pt x="1892815" y="323526"/>
                </a:lnTo>
                <a:lnTo>
                  <a:pt x="1845892" y="333480"/>
                </a:lnTo>
                <a:lnTo>
                  <a:pt x="1795537" y="342829"/>
                </a:lnTo>
                <a:lnTo>
                  <a:pt x="1741931" y="351542"/>
                </a:lnTo>
                <a:lnTo>
                  <a:pt x="1685255" y="359583"/>
                </a:lnTo>
                <a:lnTo>
                  <a:pt x="1625689" y="366919"/>
                </a:lnTo>
                <a:lnTo>
                  <a:pt x="1563414" y="373518"/>
                </a:lnTo>
                <a:lnTo>
                  <a:pt x="1498611" y="379346"/>
                </a:lnTo>
                <a:lnTo>
                  <a:pt x="1431459" y="384368"/>
                </a:lnTo>
                <a:lnTo>
                  <a:pt x="1362140" y="388553"/>
                </a:lnTo>
                <a:lnTo>
                  <a:pt x="1290834" y="391866"/>
                </a:lnTo>
                <a:lnTo>
                  <a:pt x="1217721" y="394273"/>
                </a:lnTo>
                <a:lnTo>
                  <a:pt x="1142983" y="395742"/>
                </a:lnTo>
                <a:lnTo>
                  <a:pt x="1066800" y="396239"/>
                </a:lnTo>
                <a:lnTo>
                  <a:pt x="990616" y="395742"/>
                </a:lnTo>
                <a:lnTo>
                  <a:pt x="915878" y="394273"/>
                </a:lnTo>
                <a:lnTo>
                  <a:pt x="842765" y="391866"/>
                </a:lnTo>
                <a:lnTo>
                  <a:pt x="771459" y="388553"/>
                </a:lnTo>
                <a:lnTo>
                  <a:pt x="702140" y="384368"/>
                </a:lnTo>
                <a:lnTo>
                  <a:pt x="634988" y="379346"/>
                </a:lnTo>
                <a:lnTo>
                  <a:pt x="570185" y="373518"/>
                </a:lnTo>
                <a:lnTo>
                  <a:pt x="507910" y="366919"/>
                </a:lnTo>
                <a:lnTo>
                  <a:pt x="448344" y="359583"/>
                </a:lnTo>
                <a:lnTo>
                  <a:pt x="391668" y="351542"/>
                </a:lnTo>
                <a:lnTo>
                  <a:pt x="338062" y="342829"/>
                </a:lnTo>
                <a:lnTo>
                  <a:pt x="287707" y="333480"/>
                </a:lnTo>
                <a:lnTo>
                  <a:pt x="240784" y="323526"/>
                </a:lnTo>
                <a:lnTo>
                  <a:pt x="197472" y="313002"/>
                </a:lnTo>
                <a:lnTo>
                  <a:pt x="157953" y="301940"/>
                </a:lnTo>
                <a:lnTo>
                  <a:pt x="91015" y="278339"/>
                </a:lnTo>
                <a:lnTo>
                  <a:pt x="41414" y="252990"/>
                </a:lnTo>
                <a:lnTo>
                  <a:pt x="10594" y="226161"/>
                </a:lnTo>
                <a:lnTo>
                  <a:pt x="0" y="198120"/>
                </a:lnTo>
                <a:close/>
              </a:path>
            </a:pathLst>
          </a:custGeom>
          <a:ln w="30480">
            <a:solidFill>
              <a:srgbClr val="FF0000"/>
            </a:solidFill>
          </a:ln>
        </p:spPr>
        <p:txBody>
          <a:bodyPr wrap="square" lIns="0" tIns="0" rIns="0" bIns="0" rtlCol="0"/>
          <a:lstStyle/>
          <a:p>
            <a:endParaRPr/>
          </a:p>
        </p:txBody>
      </p:sp>
      <p:sp>
        <p:nvSpPr>
          <p:cNvPr id="8" name="object 8"/>
          <p:cNvSpPr/>
          <p:nvPr/>
        </p:nvSpPr>
        <p:spPr>
          <a:xfrm>
            <a:off x="6294120" y="5501640"/>
            <a:ext cx="2133600" cy="396240"/>
          </a:xfrm>
          <a:custGeom>
            <a:avLst/>
            <a:gdLst/>
            <a:ahLst/>
            <a:cxnLst/>
            <a:rect l="l" t="t" r="r" b="b"/>
            <a:pathLst>
              <a:path w="2133600" h="396239">
                <a:moveTo>
                  <a:pt x="0" y="198120"/>
                </a:moveTo>
                <a:lnTo>
                  <a:pt x="23566" y="156495"/>
                </a:lnTo>
                <a:lnTo>
                  <a:pt x="63957" y="130373"/>
                </a:lnTo>
                <a:lnTo>
                  <a:pt x="122408" y="105865"/>
                </a:lnTo>
                <a:lnTo>
                  <a:pt x="197472" y="83237"/>
                </a:lnTo>
                <a:lnTo>
                  <a:pt x="240784" y="72713"/>
                </a:lnTo>
                <a:lnTo>
                  <a:pt x="287707" y="62759"/>
                </a:lnTo>
                <a:lnTo>
                  <a:pt x="338062" y="53410"/>
                </a:lnTo>
                <a:lnTo>
                  <a:pt x="391668" y="44697"/>
                </a:lnTo>
                <a:lnTo>
                  <a:pt x="448344" y="36656"/>
                </a:lnTo>
                <a:lnTo>
                  <a:pt x="507910" y="29320"/>
                </a:lnTo>
                <a:lnTo>
                  <a:pt x="570185" y="22721"/>
                </a:lnTo>
                <a:lnTo>
                  <a:pt x="634988" y="16893"/>
                </a:lnTo>
                <a:lnTo>
                  <a:pt x="702140" y="11871"/>
                </a:lnTo>
                <a:lnTo>
                  <a:pt x="771459" y="7686"/>
                </a:lnTo>
                <a:lnTo>
                  <a:pt x="842765" y="4373"/>
                </a:lnTo>
                <a:lnTo>
                  <a:pt x="915878" y="1966"/>
                </a:lnTo>
                <a:lnTo>
                  <a:pt x="990616" y="497"/>
                </a:lnTo>
                <a:lnTo>
                  <a:pt x="1066800" y="0"/>
                </a:lnTo>
                <a:lnTo>
                  <a:pt x="1142983" y="497"/>
                </a:lnTo>
                <a:lnTo>
                  <a:pt x="1217721" y="1966"/>
                </a:lnTo>
                <a:lnTo>
                  <a:pt x="1290834" y="4373"/>
                </a:lnTo>
                <a:lnTo>
                  <a:pt x="1362140" y="7686"/>
                </a:lnTo>
                <a:lnTo>
                  <a:pt x="1431459" y="11871"/>
                </a:lnTo>
                <a:lnTo>
                  <a:pt x="1498611" y="16893"/>
                </a:lnTo>
                <a:lnTo>
                  <a:pt x="1563414" y="22721"/>
                </a:lnTo>
                <a:lnTo>
                  <a:pt x="1625689" y="29320"/>
                </a:lnTo>
                <a:lnTo>
                  <a:pt x="1685255" y="36656"/>
                </a:lnTo>
                <a:lnTo>
                  <a:pt x="1741931" y="44697"/>
                </a:lnTo>
                <a:lnTo>
                  <a:pt x="1795537" y="53410"/>
                </a:lnTo>
                <a:lnTo>
                  <a:pt x="1845892" y="62759"/>
                </a:lnTo>
                <a:lnTo>
                  <a:pt x="1892815" y="72713"/>
                </a:lnTo>
                <a:lnTo>
                  <a:pt x="1936127" y="83237"/>
                </a:lnTo>
                <a:lnTo>
                  <a:pt x="1975646" y="94299"/>
                </a:lnTo>
                <a:lnTo>
                  <a:pt x="2042584" y="117900"/>
                </a:lnTo>
                <a:lnTo>
                  <a:pt x="2092185" y="143249"/>
                </a:lnTo>
                <a:lnTo>
                  <a:pt x="2123005" y="170078"/>
                </a:lnTo>
                <a:lnTo>
                  <a:pt x="2133600" y="198120"/>
                </a:lnTo>
                <a:lnTo>
                  <a:pt x="2130921" y="212275"/>
                </a:lnTo>
                <a:lnTo>
                  <a:pt x="2092185" y="252990"/>
                </a:lnTo>
                <a:lnTo>
                  <a:pt x="2042584" y="278339"/>
                </a:lnTo>
                <a:lnTo>
                  <a:pt x="1975646" y="301940"/>
                </a:lnTo>
                <a:lnTo>
                  <a:pt x="1936127" y="313002"/>
                </a:lnTo>
                <a:lnTo>
                  <a:pt x="1892815" y="323526"/>
                </a:lnTo>
                <a:lnTo>
                  <a:pt x="1845892" y="333480"/>
                </a:lnTo>
                <a:lnTo>
                  <a:pt x="1795537" y="342829"/>
                </a:lnTo>
                <a:lnTo>
                  <a:pt x="1741931" y="351542"/>
                </a:lnTo>
                <a:lnTo>
                  <a:pt x="1685255" y="359583"/>
                </a:lnTo>
                <a:lnTo>
                  <a:pt x="1625689" y="366919"/>
                </a:lnTo>
                <a:lnTo>
                  <a:pt x="1563414" y="373518"/>
                </a:lnTo>
                <a:lnTo>
                  <a:pt x="1498611" y="379346"/>
                </a:lnTo>
                <a:lnTo>
                  <a:pt x="1431459" y="384368"/>
                </a:lnTo>
                <a:lnTo>
                  <a:pt x="1362140" y="388553"/>
                </a:lnTo>
                <a:lnTo>
                  <a:pt x="1290834" y="391866"/>
                </a:lnTo>
                <a:lnTo>
                  <a:pt x="1217721" y="394273"/>
                </a:lnTo>
                <a:lnTo>
                  <a:pt x="1142983" y="395742"/>
                </a:lnTo>
                <a:lnTo>
                  <a:pt x="1066800" y="396240"/>
                </a:lnTo>
                <a:lnTo>
                  <a:pt x="990616" y="395742"/>
                </a:lnTo>
                <a:lnTo>
                  <a:pt x="915878" y="394273"/>
                </a:lnTo>
                <a:lnTo>
                  <a:pt x="842765" y="391866"/>
                </a:lnTo>
                <a:lnTo>
                  <a:pt x="771459" y="388553"/>
                </a:lnTo>
                <a:lnTo>
                  <a:pt x="702140" y="384368"/>
                </a:lnTo>
                <a:lnTo>
                  <a:pt x="634988" y="379346"/>
                </a:lnTo>
                <a:lnTo>
                  <a:pt x="570185" y="373518"/>
                </a:lnTo>
                <a:lnTo>
                  <a:pt x="507910" y="366919"/>
                </a:lnTo>
                <a:lnTo>
                  <a:pt x="448344" y="359583"/>
                </a:lnTo>
                <a:lnTo>
                  <a:pt x="391668" y="351542"/>
                </a:lnTo>
                <a:lnTo>
                  <a:pt x="338062" y="342829"/>
                </a:lnTo>
                <a:lnTo>
                  <a:pt x="287707" y="333480"/>
                </a:lnTo>
                <a:lnTo>
                  <a:pt x="240784" y="323526"/>
                </a:lnTo>
                <a:lnTo>
                  <a:pt x="197472" y="313002"/>
                </a:lnTo>
                <a:lnTo>
                  <a:pt x="157953" y="301940"/>
                </a:lnTo>
                <a:lnTo>
                  <a:pt x="91015" y="278339"/>
                </a:lnTo>
                <a:lnTo>
                  <a:pt x="41414" y="252990"/>
                </a:lnTo>
                <a:lnTo>
                  <a:pt x="10594" y="226161"/>
                </a:lnTo>
                <a:lnTo>
                  <a:pt x="0" y="198120"/>
                </a:lnTo>
                <a:close/>
              </a:path>
            </a:pathLst>
          </a:custGeom>
          <a:ln w="30479">
            <a:solidFill>
              <a:srgbClr val="FF0000"/>
            </a:solidFill>
          </a:ln>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24</a:t>
            </a:fld>
            <a:endParaRPr spc="-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242" y="616267"/>
            <a:ext cx="524764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Segoe UI Symbol"/>
                <a:cs typeface="Segoe UI Symbol"/>
              </a:rPr>
              <a:t>☑</a:t>
            </a:r>
            <a:r>
              <a:rPr sz="2000" spc="-45" dirty="0">
                <a:latin typeface="Segoe UI Symbol"/>
                <a:cs typeface="Segoe UI Symbol"/>
              </a:rPr>
              <a:t> </a:t>
            </a:r>
            <a:r>
              <a:rPr sz="2000" b="1" spc="-10" dirty="0">
                <a:latin typeface="Arial"/>
                <a:cs typeface="Arial"/>
              </a:rPr>
              <a:t>Consider</a:t>
            </a:r>
            <a:r>
              <a:rPr sz="2000" b="1" spc="95" dirty="0">
                <a:latin typeface="Arial"/>
                <a:cs typeface="Arial"/>
              </a:rPr>
              <a:t> </a:t>
            </a:r>
            <a:r>
              <a:rPr sz="2000" b="1" spc="-10" dirty="0">
                <a:latin typeface="Arial"/>
                <a:cs typeface="Arial"/>
              </a:rPr>
              <a:t>qualified</a:t>
            </a:r>
            <a:r>
              <a:rPr sz="2000" b="1" spc="-30" dirty="0">
                <a:latin typeface="Arial"/>
                <a:cs typeface="Arial"/>
              </a:rPr>
              <a:t> </a:t>
            </a:r>
            <a:r>
              <a:rPr sz="2000" b="1" spc="-5" dirty="0">
                <a:latin typeface="Arial"/>
                <a:cs typeface="Arial"/>
              </a:rPr>
              <a:t>charitable </a:t>
            </a:r>
            <a:r>
              <a:rPr sz="2000" b="1" spc="-10" dirty="0">
                <a:latin typeface="Arial"/>
                <a:cs typeface="Arial"/>
              </a:rPr>
              <a:t>distribution</a:t>
            </a:r>
            <a:endParaRPr sz="2000">
              <a:latin typeface="Arial"/>
              <a:cs typeface="Arial"/>
            </a:endParaRPr>
          </a:p>
        </p:txBody>
      </p:sp>
      <p:sp>
        <p:nvSpPr>
          <p:cNvPr id="3" name="object 3"/>
          <p:cNvSpPr txBox="1"/>
          <p:nvPr/>
        </p:nvSpPr>
        <p:spPr>
          <a:xfrm>
            <a:off x="289242" y="1070292"/>
            <a:ext cx="6191250" cy="306705"/>
          </a:xfrm>
          <a:prstGeom prst="rect">
            <a:avLst/>
          </a:prstGeom>
        </p:spPr>
        <p:txBody>
          <a:bodyPr vert="horz" wrap="square" lIns="0" tIns="11430" rIns="0" bIns="0" rtlCol="0">
            <a:spAutoFit/>
          </a:bodyPr>
          <a:lstStyle/>
          <a:p>
            <a:pPr marL="12700">
              <a:lnSpc>
                <a:spcPct val="100000"/>
              </a:lnSpc>
              <a:spcBef>
                <a:spcPts val="90"/>
              </a:spcBef>
            </a:pPr>
            <a:r>
              <a:rPr sz="1850" spc="-35" dirty="0">
                <a:solidFill>
                  <a:srgbClr val="52555A"/>
                </a:solidFill>
                <a:latin typeface="Arial MT"/>
                <a:cs typeface="Arial MT"/>
              </a:rPr>
              <a:t>Added</a:t>
            </a:r>
            <a:r>
              <a:rPr sz="1850" spc="-25" dirty="0">
                <a:solidFill>
                  <a:srgbClr val="52555A"/>
                </a:solidFill>
                <a:latin typeface="Arial MT"/>
                <a:cs typeface="Arial MT"/>
              </a:rPr>
              <a:t> incentive </a:t>
            </a:r>
            <a:r>
              <a:rPr sz="1850" spc="15" dirty="0">
                <a:solidFill>
                  <a:srgbClr val="52555A"/>
                </a:solidFill>
                <a:latin typeface="Arial MT"/>
                <a:cs typeface="Arial MT"/>
              </a:rPr>
              <a:t>for</a:t>
            </a:r>
            <a:r>
              <a:rPr sz="1850" spc="-95" dirty="0">
                <a:solidFill>
                  <a:srgbClr val="52555A"/>
                </a:solidFill>
                <a:latin typeface="Arial MT"/>
                <a:cs typeface="Arial MT"/>
              </a:rPr>
              <a:t> </a:t>
            </a:r>
            <a:r>
              <a:rPr sz="1850" spc="-25" dirty="0">
                <a:solidFill>
                  <a:srgbClr val="52555A"/>
                </a:solidFill>
                <a:latin typeface="Arial MT"/>
                <a:cs typeface="Arial MT"/>
              </a:rPr>
              <a:t>charitably</a:t>
            </a:r>
            <a:r>
              <a:rPr sz="1850" spc="-75" dirty="0">
                <a:solidFill>
                  <a:srgbClr val="52555A"/>
                </a:solidFill>
                <a:latin typeface="Arial MT"/>
                <a:cs typeface="Arial MT"/>
              </a:rPr>
              <a:t> </a:t>
            </a:r>
            <a:r>
              <a:rPr sz="1850" spc="-30" dirty="0">
                <a:solidFill>
                  <a:srgbClr val="52555A"/>
                </a:solidFill>
                <a:latin typeface="Arial MT"/>
                <a:cs typeface="Arial MT"/>
              </a:rPr>
              <a:t>inclined</a:t>
            </a:r>
            <a:r>
              <a:rPr sz="1850" spc="55" dirty="0">
                <a:solidFill>
                  <a:srgbClr val="52555A"/>
                </a:solidFill>
                <a:latin typeface="Arial MT"/>
                <a:cs typeface="Arial MT"/>
              </a:rPr>
              <a:t> </a:t>
            </a:r>
            <a:r>
              <a:rPr sz="1850" spc="-25" dirty="0">
                <a:solidFill>
                  <a:srgbClr val="52555A"/>
                </a:solidFill>
                <a:latin typeface="Arial MT"/>
                <a:cs typeface="Arial MT"/>
              </a:rPr>
              <a:t>to </a:t>
            </a:r>
            <a:r>
              <a:rPr sz="1850" spc="-40" dirty="0">
                <a:solidFill>
                  <a:srgbClr val="52555A"/>
                </a:solidFill>
                <a:latin typeface="Arial MT"/>
                <a:cs typeface="Arial MT"/>
              </a:rPr>
              <a:t>make</a:t>
            </a:r>
            <a:r>
              <a:rPr sz="1850" spc="-25" dirty="0">
                <a:solidFill>
                  <a:srgbClr val="52555A"/>
                </a:solidFill>
                <a:latin typeface="Arial MT"/>
                <a:cs typeface="Arial MT"/>
              </a:rPr>
              <a:t> </a:t>
            </a:r>
            <a:r>
              <a:rPr sz="1850" spc="-20" dirty="0">
                <a:solidFill>
                  <a:srgbClr val="52555A"/>
                </a:solidFill>
                <a:latin typeface="Arial MT"/>
                <a:cs typeface="Arial MT"/>
              </a:rPr>
              <a:t>gifts</a:t>
            </a:r>
            <a:r>
              <a:rPr sz="1850" spc="-80" dirty="0">
                <a:solidFill>
                  <a:srgbClr val="52555A"/>
                </a:solidFill>
                <a:latin typeface="Arial MT"/>
                <a:cs typeface="Arial MT"/>
              </a:rPr>
              <a:t> </a:t>
            </a:r>
            <a:r>
              <a:rPr sz="1850" spc="15" dirty="0">
                <a:solidFill>
                  <a:srgbClr val="52555A"/>
                </a:solidFill>
                <a:latin typeface="Arial MT"/>
                <a:cs typeface="Arial MT"/>
              </a:rPr>
              <a:t>from</a:t>
            </a:r>
            <a:r>
              <a:rPr sz="1850" spc="-130" dirty="0">
                <a:solidFill>
                  <a:srgbClr val="52555A"/>
                </a:solidFill>
                <a:latin typeface="Arial MT"/>
                <a:cs typeface="Arial MT"/>
              </a:rPr>
              <a:t> </a:t>
            </a:r>
            <a:r>
              <a:rPr sz="1850" spc="-10" dirty="0">
                <a:solidFill>
                  <a:srgbClr val="52555A"/>
                </a:solidFill>
                <a:latin typeface="Arial MT"/>
                <a:cs typeface="Arial MT"/>
              </a:rPr>
              <a:t>IRA</a:t>
            </a:r>
            <a:endParaRPr sz="1850">
              <a:latin typeface="Arial MT"/>
              <a:cs typeface="Arial MT"/>
            </a:endParaRPr>
          </a:p>
        </p:txBody>
      </p:sp>
      <p:sp>
        <p:nvSpPr>
          <p:cNvPr id="4" name="object 4"/>
          <p:cNvSpPr txBox="1"/>
          <p:nvPr/>
        </p:nvSpPr>
        <p:spPr>
          <a:xfrm>
            <a:off x="289242" y="6673215"/>
            <a:ext cx="5100955" cy="361315"/>
          </a:xfrm>
          <a:prstGeom prst="rect">
            <a:avLst/>
          </a:prstGeom>
        </p:spPr>
        <p:txBody>
          <a:bodyPr vert="horz" wrap="square" lIns="0" tIns="12700" rIns="0" bIns="0" rtlCol="0">
            <a:spAutoFit/>
          </a:bodyPr>
          <a:lstStyle/>
          <a:p>
            <a:pPr marL="12700">
              <a:lnSpc>
                <a:spcPts val="880"/>
              </a:lnSpc>
              <a:spcBef>
                <a:spcPts val="100"/>
              </a:spcBef>
            </a:pPr>
            <a:r>
              <a:rPr sz="800" spc="-135" dirty="0">
                <a:latin typeface="Arial MT"/>
                <a:cs typeface="Arial MT"/>
              </a:rPr>
              <a:t>S</a:t>
            </a:r>
            <a:r>
              <a:rPr sz="800" spc="-50" dirty="0">
                <a:latin typeface="Arial MT"/>
                <a:cs typeface="Arial MT"/>
              </a:rPr>
              <a:t>ou</a:t>
            </a:r>
            <a:r>
              <a:rPr sz="800" spc="-30" dirty="0">
                <a:latin typeface="Arial MT"/>
                <a:cs typeface="Arial MT"/>
              </a:rPr>
              <a:t>r</a:t>
            </a:r>
            <a:r>
              <a:rPr sz="800" spc="-85" dirty="0">
                <a:latin typeface="Arial MT"/>
                <a:cs typeface="Arial MT"/>
              </a:rPr>
              <a:t>c</a:t>
            </a:r>
            <a:r>
              <a:rPr sz="800" spc="-50" dirty="0">
                <a:latin typeface="Arial MT"/>
                <a:cs typeface="Arial MT"/>
              </a:rPr>
              <a:t>e</a:t>
            </a:r>
            <a:r>
              <a:rPr sz="800" spc="-40" dirty="0">
                <a:latin typeface="Arial MT"/>
                <a:cs typeface="Arial MT"/>
              </a:rPr>
              <a:t>:</a:t>
            </a:r>
            <a:r>
              <a:rPr sz="800" spc="-90" dirty="0">
                <a:latin typeface="Arial MT"/>
                <a:cs typeface="Arial MT"/>
              </a:rPr>
              <a:t> </a:t>
            </a:r>
            <a:r>
              <a:rPr sz="800" spc="-135" dirty="0">
                <a:latin typeface="Arial MT"/>
                <a:cs typeface="Arial MT"/>
              </a:rPr>
              <a:t>P</a:t>
            </a:r>
            <a:r>
              <a:rPr sz="800" spc="-65" dirty="0">
                <a:latin typeface="Arial MT"/>
                <a:cs typeface="Arial MT"/>
              </a:rPr>
              <a:t>I</a:t>
            </a:r>
            <a:r>
              <a:rPr sz="800" spc="-190" dirty="0">
                <a:latin typeface="Arial MT"/>
                <a:cs typeface="Arial MT"/>
              </a:rPr>
              <a:t>M</a:t>
            </a:r>
            <a:r>
              <a:rPr sz="800" spc="-105" dirty="0">
                <a:latin typeface="Arial MT"/>
                <a:cs typeface="Arial MT"/>
              </a:rPr>
              <a:t>C</a:t>
            </a:r>
            <a:r>
              <a:rPr sz="800" spc="-150" dirty="0">
                <a:latin typeface="Arial MT"/>
                <a:cs typeface="Arial MT"/>
              </a:rPr>
              <a:t>O</a:t>
            </a:r>
            <a:r>
              <a:rPr sz="800" spc="-40" dirty="0">
                <a:latin typeface="Arial MT"/>
                <a:cs typeface="Arial MT"/>
              </a:rPr>
              <a:t>;</a:t>
            </a:r>
            <a:r>
              <a:rPr sz="800" spc="70" dirty="0">
                <a:latin typeface="Arial MT"/>
                <a:cs typeface="Arial MT"/>
              </a:rPr>
              <a:t> </a:t>
            </a:r>
            <a:r>
              <a:rPr sz="800" spc="-65" dirty="0">
                <a:latin typeface="Arial MT"/>
                <a:cs typeface="Arial MT"/>
              </a:rPr>
              <a:t>I</a:t>
            </a:r>
            <a:r>
              <a:rPr sz="800" spc="-105" dirty="0">
                <a:latin typeface="Arial MT"/>
                <a:cs typeface="Arial MT"/>
              </a:rPr>
              <a:t>R</a:t>
            </a:r>
            <a:r>
              <a:rPr sz="800" spc="-95" dirty="0">
                <a:latin typeface="Arial MT"/>
                <a:cs typeface="Arial MT"/>
              </a:rPr>
              <a:t>S</a:t>
            </a:r>
            <a:endParaRPr sz="800">
              <a:latin typeface="Arial MT"/>
              <a:cs typeface="Arial MT"/>
            </a:endParaRPr>
          </a:p>
          <a:p>
            <a:pPr marL="12700">
              <a:lnSpc>
                <a:spcPts val="840"/>
              </a:lnSpc>
            </a:pPr>
            <a:r>
              <a:rPr sz="800" b="1" spc="-80" dirty="0">
                <a:latin typeface="Arial"/>
                <a:cs typeface="Arial"/>
              </a:rPr>
              <a:t>For </a:t>
            </a:r>
            <a:r>
              <a:rPr sz="800" b="1" spc="-60" dirty="0">
                <a:latin typeface="Arial"/>
                <a:cs typeface="Arial"/>
              </a:rPr>
              <a:t>ill</a:t>
            </a:r>
            <a:r>
              <a:rPr sz="800" b="1" spc="-90" dirty="0">
                <a:latin typeface="Arial"/>
                <a:cs typeface="Arial"/>
              </a:rPr>
              <a:t>u</a:t>
            </a:r>
            <a:r>
              <a:rPr sz="800" b="1" spc="-50" dirty="0">
                <a:latin typeface="Arial"/>
                <a:cs typeface="Arial"/>
              </a:rPr>
              <a:t>s</a:t>
            </a:r>
            <a:r>
              <a:rPr sz="800" b="1" spc="-30" dirty="0">
                <a:latin typeface="Arial"/>
                <a:cs typeface="Arial"/>
              </a:rPr>
              <a:t>t</a:t>
            </a:r>
            <a:r>
              <a:rPr sz="800" b="1" spc="5" dirty="0">
                <a:latin typeface="Arial"/>
                <a:cs typeface="Arial"/>
              </a:rPr>
              <a:t>r</a:t>
            </a:r>
            <a:r>
              <a:rPr sz="800" b="1" spc="-50" dirty="0">
                <a:latin typeface="Arial"/>
                <a:cs typeface="Arial"/>
              </a:rPr>
              <a:t>a</a:t>
            </a:r>
            <a:r>
              <a:rPr sz="800" b="1" spc="-30" dirty="0">
                <a:latin typeface="Arial"/>
                <a:cs typeface="Arial"/>
              </a:rPr>
              <a:t>t</a:t>
            </a:r>
            <a:r>
              <a:rPr sz="800" b="1" spc="-60" dirty="0">
                <a:latin typeface="Arial"/>
                <a:cs typeface="Arial"/>
              </a:rPr>
              <a:t>i</a:t>
            </a:r>
            <a:r>
              <a:rPr sz="800" b="1" spc="-50" dirty="0">
                <a:latin typeface="Arial"/>
                <a:cs typeface="Arial"/>
              </a:rPr>
              <a:t>v</a:t>
            </a:r>
            <a:r>
              <a:rPr sz="800" b="1" spc="-85" dirty="0">
                <a:latin typeface="Arial"/>
                <a:cs typeface="Arial"/>
              </a:rPr>
              <a:t>e</a:t>
            </a:r>
            <a:r>
              <a:rPr sz="800" b="1" spc="-25" dirty="0">
                <a:latin typeface="Arial"/>
                <a:cs typeface="Arial"/>
              </a:rPr>
              <a:t> </a:t>
            </a:r>
            <a:r>
              <a:rPr sz="800" b="1" spc="-90" dirty="0">
                <a:latin typeface="Arial"/>
                <a:cs typeface="Arial"/>
              </a:rPr>
              <a:t>pu</a:t>
            </a:r>
            <a:r>
              <a:rPr sz="800" b="1" spc="5" dirty="0">
                <a:latin typeface="Arial"/>
                <a:cs typeface="Arial"/>
              </a:rPr>
              <a:t>r</a:t>
            </a:r>
            <a:r>
              <a:rPr sz="800" b="1" spc="-90" dirty="0">
                <a:latin typeface="Arial"/>
                <a:cs typeface="Arial"/>
              </a:rPr>
              <a:t>po</a:t>
            </a:r>
            <a:r>
              <a:rPr sz="800" b="1" spc="-130" dirty="0">
                <a:latin typeface="Arial"/>
                <a:cs typeface="Arial"/>
              </a:rPr>
              <a:t>s</a:t>
            </a:r>
            <a:r>
              <a:rPr sz="800" b="1" spc="-50" dirty="0">
                <a:latin typeface="Arial"/>
                <a:cs typeface="Arial"/>
              </a:rPr>
              <a:t>e</a:t>
            </a:r>
            <a:r>
              <a:rPr sz="800" b="1" spc="-85" dirty="0">
                <a:latin typeface="Arial"/>
                <a:cs typeface="Arial"/>
              </a:rPr>
              <a:t>s</a:t>
            </a:r>
            <a:r>
              <a:rPr sz="800" b="1" spc="-105" dirty="0">
                <a:latin typeface="Arial"/>
                <a:cs typeface="Arial"/>
              </a:rPr>
              <a:t> </a:t>
            </a:r>
            <a:r>
              <a:rPr sz="800" b="1" spc="-90" dirty="0">
                <a:latin typeface="Arial"/>
                <a:cs typeface="Arial"/>
              </a:rPr>
              <a:t>on</a:t>
            </a:r>
            <a:r>
              <a:rPr sz="800" b="1" spc="-60" dirty="0">
                <a:latin typeface="Arial"/>
                <a:cs typeface="Arial"/>
              </a:rPr>
              <a:t>l</a:t>
            </a:r>
            <a:r>
              <a:rPr sz="800" b="1" spc="-50" dirty="0">
                <a:latin typeface="Arial"/>
                <a:cs typeface="Arial"/>
              </a:rPr>
              <a:t>y</a:t>
            </a:r>
            <a:r>
              <a:rPr sz="800" b="1" spc="-40" dirty="0">
                <a:latin typeface="Arial"/>
                <a:cs typeface="Arial"/>
              </a:rPr>
              <a:t>.</a:t>
            </a:r>
            <a:endParaRPr sz="800">
              <a:latin typeface="Arial"/>
              <a:cs typeface="Arial"/>
            </a:endParaRPr>
          </a:p>
          <a:p>
            <a:pPr marL="12700">
              <a:lnSpc>
                <a:spcPts val="919"/>
              </a:lnSpc>
            </a:pPr>
            <a:r>
              <a:rPr sz="800" spc="-125" dirty="0">
                <a:latin typeface="Arial MT"/>
                <a:cs typeface="Arial MT"/>
              </a:rPr>
              <a:t>PIMCO</a:t>
            </a:r>
            <a:r>
              <a:rPr sz="800" spc="-15" dirty="0">
                <a:latin typeface="Arial MT"/>
                <a:cs typeface="Arial MT"/>
              </a:rPr>
              <a:t> </a:t>
            </a:r>
            <a:r>
              <a:rPr sz="800" spc="-60" dirty="0">
                <a:latin typeface="Arial MT"/>
                <a:cs typeface="Arial MT"/>
              </a:rPr>
              <a:t>does</a:t>
            </a:r>
            <a:r>
              <a:rPr sz="800" spc="-70" dirty="0">
                <a:latin typeface="Arial MT"/>
                <a:cs typeface="Arial MT"/>
              </a:rPr>
              <a:t> </a:t>
            </a:r>
            <a:r>
              <a:rPr sz="800" spc="-50" dirty="0">
                <a:latin typeface="Arial MT"/>
                <a:cs typeface="Arial MT"/>
              </a:rPr>
              <a:t>not</a:t>
            </a:r>
            <a:r>
              <a:rPr sz="800" spc="-80" dirty="0">
                <a:latin typeface="Arial MT"/>
                <a:cs typeface="Arial MT"/>
              </a:rPr>
              <a:t> </a:t>
            </a:r>
            <a:r>
              <a:rPr sz="800" spc="-55" dirty="0">
                <a:latin typeface="Arial MT"/>
                <a:cs typeface="Arial MT"/>
              </a:rPr>
              <a:t>provide</a:t>
            </a:r>
            <a:r>
              <a:rPr sz="800" spc="-20" dirty="0">
                <a:latin typeface="Arial MT"/>
                <a:cs typeface="Arial MT"/>
              </a:rPr>
              <a:t> </a:t>
            </a:r>
            <a:r>
              <a:rPr sz="800" spc="-60" dirty="0">
                <a:latin typeface="Arial MT"/>
                <a:cs typeface="Arial MT"/>
              </a:rPr>
              <a:t>legal</a:t>
            </a:r>
            <a:r>
              <a:rPr sz="800" spc="-40" dirty="0">
                <a:latin typeface="Arial MT"/>
                <a:cs typeface="Arial MT"/>
              </a:rPr>
              <a:t> </a:t>
            </a:r>
            <a:r>
              <a:rPr sz="800" spc="-90" dirty="0">
                <a:latin typeface="Arial MT"/>
                <a:cs typeface="Arial MT"/>
              </a:rPr>
              <a:t>or</a:t>
            </a:r>
            <a:r>
              <a:rPr sz="800" spc="-35" dirty="0">
                <a:latin typeface="Arial MT"/>
                <a:cs typeface="Arial MT"/>
              </a:rPr>
              <a:t> </a:t>
            </a:r>
            <a:r>
              <a:rPr sz="800" spc="-65" dirty="0">
                <a:latin typeface="Arial MT"/>
                <a:cs typeface="Arial MT"/>
              </a:rPr>
              <a:t>tax</a:t>
            </a:r>
            <a:r>
              <a:rPr sz="800" spc="-70" dirty="0">
                <a:latin typeface="Arial MT"/>
                <a:cs typeface="Arial MT"/>
              </a:rPr>
              <a:t> </a:t>
            </a:r>
            <a:r>
              <a:rPr sz="800" spc="-65" dirty="0">
                <a:latin typeface="Arial MT"/>
                <a:cs typeface="Arial MT"/>
              </a:rPr>
              <a:t>advice.</a:t>
            </a:r>
            <a:r>
              <a:rPr sz="800" spc="-80" dirty="0">
                <a:latin typeface="Arial MT"/>
                <a:cs typeface="Arial MT"/>
              </a:rPr>
              <a:t> </a:t>
            </a:r>
            <a:r>
              <a:rPr sz="800" spc="-70" dirty="0">
                <a:latin typeface="Arial MT"/>
                <a:cs typeface="Arial MT"/>
              </a:rPr>
              <a:t>Please</a:t>
            </a:r>
            <a:r>
              <a:rPr sz="800" spc="-20" dirty="0">
                <a:latin typeface="Arial MT"/>
                <a:cs typeface="Arial MT"/>
              </a:rPr>
              <a:t> </a:t>
            </a:r>
            <a:r>
              <a:rPr sz="800" spc="-65" dirty="0">
                <a:latin typeface="Arial MT"/>
                <a:cs typeface="Arial MT"/>
              </a:rPr>
              <a:t>consult</a:t>
            </a:r>
            <a:r>
              <a:rPr sz="800" spc="-75" dirty="0">
                <a:latin typeface="Arial MT"/>
                <a:cs typeface="Arial MT"/>
              </a:rPr>
              <a:t> </a:t>
            </a:r>
            <a:r>
              <a:rPr sz="800" spc="-60" dirty="0">
                <a:latin typeface="Arial MT"/>
                <a:cs typeface="Arial MT"/>
              </a:rPr>
              <a:t>your</a:t>
            </a:r>
            <a:r>
              <a:rPr sz="800" spc="-120" dirty="0">
                <a:latin typeface="Arial MT"/>
                <a:cs typeface="Arial MT"/>
              </a:rPr>
              <a:t> </a:t>
            </a:r>
            <a:r>
              <a:rPr sz="800" spc="-65" dirty="0">
                <a:latin typeface="Arial MT"/>
                <a:cs typeface="Arial MT"/>
              </a:rPr>
              <a:t>tax</a:t>
            </a:r>
            <a:r>
              <a:rPr sz="800" spc="15" dirty="0">
                <a:latin typeface="Arial MT"/>
                <a:cs typeface="Arial MT"/>
              </a:rPr>
              <a:t> </a:t>
            </a:r>
            <a:r>
              <a:rPr sz="800" spc="-80" dirty="0">
                <a:latin typeface="Arial MT"/>
                <a:cs typeface="Arial MT"/>
              </a:rPr>
              <a:t>and/or</a:t>
            </a:r>
            <a:r>
              <a:rPr sz="800" spc="-35" dirty="0">
                <a:latin typeface="Arial MT"/>
                <a:cs typeface="Arial MT"/>
              </a:rPr>
              <a:t> </a:t>
            </a:r>
            <a:r>
              <a:rPr sz="800" spc="-60" dirty="0">
                <a:latin typeface="Arial MT"/>
                <a:cs typeface="Arial MT"/>
              </a:rPr>
              <a:t>legal</a:t>
            </a:r>
            <a:r>
              <a:rPr sz="800" spc="-45" dirty="0">
                <a:latin typeface="Arial MT"/>
                <a:cs typeface="Arial MT"/>
              </a:rPr>
              <a:t> </a:t>
            </a:r>
            <a:r>
              <a:rPr sz="800" spc="-80" dirty="0">
                <a:latin typeface="Arial MT"/>
                <a:cs typeface="Arial MT"/>
              </a:rPr>
              <a:t>counsel</a:t>
            </a:r>
            <a:r>
              <a:rPr sz="800" spc="-40" dirty="0">
                <a:latin typeface="Arial MT"/>
                <a:cs typeface="Arial MT"/>
              </a:rPr>
              <a:t> </a:t>
            </a:r>
            <a:r>
              <a:rPr sz="800" spc="-55" dirty="0">
                <a:latin typeface="Arial MT"/>
                <a:cs typeface="Arial MT"/>
              </a:rPr>
              <a:t>for</a:t>
            </a:r>
            <a:r>
              <a:rPr sz="800" spc="-35" dirty="0">
                <a:latin typeface="Arial MT"/>
                <a:cs typeface="Arial MT"/>
              </a:rPr>
              <a:t> </a:t>
            </a:r>
            <a:r>
              <a:rPr sz="800" spc="-60" dirty="0">
                <a:latin typeface="Arial MT"/>
                <a:cs typeface="Arial MT"/>
              </a:rPr>
              <a:t>specific</a:t>
            </a:r>
            <a:r>
              <a:rPr sz="800" spc="-70" dirty="0">
                <a:latin typeface="Arial MT"/>
                <a:cs typeface="Arial MT"/>
              </a:rPr>
              <a:t> </a:t>
            </a:r>
            <a:r>
              <a:rPr sz="800" spc="-65" dirty="0">
                <a:latin typeface="Arial MT"/>
                <a:cs typeface="Arial MT"/>
              </a:rPr>
              <a:t>tax </a:t>
            </a:r>
            <a:r>
              <a:rPr sz="800" spc="-50" dirty="0">
                <a:latin typeface="Arial MT"/>
                <a:cs typeface="Arial MT"/>
              </a:rPr>
              <a:t>or</a:t>
            </a:r>
            <a:r>
              <a:rPr sz="800" spc="-40" dirty="0">
                <a:latin typeface="Arial MT"/>
                <a:cs typeface="Arial MT"/>
              </a:rPr>
              <a:t> </a:t>
            </a:r>
            <a:r>
              <a:rPr sz="800" spc="-75" dirty="0">
                <a:latin typeface="Arial MT"/>
                <a:cs typeface="Arial MT"/>
              </a:rPr>
              <a:t>legal</a:t>
            </a:r>
            <a:r>
              <a:rPr sz="800" spc="-40" dirty="0">
                <a:latin typeface="Arial MT"/>
                <a:cs typeface="Arial MT"/>
              </a:rPr>
              <a:t> </a:t>
            </a:r>
            <a:r>
              <a:rPr sz="800" spc="-65" dirty="0">
                <a:latin typeface="Arial MT"/>
                <a:cs typeface="Arial MT"/>
              </a:rPr>
              <a:t>questions</a:t>
            </a:r>
            <a:r>
              <a:rPr sz="800" spc="20" dirty="0">
                <a:latin typeface="Arial MT"/>
                <a:cs typeface="Arial MT"/>
              </a:rPr>
              <a:t> </a:t>
            </a:r>
            <a:r>
              <a:rPr sz="800" spc="-85" dirty="0">
                <a:latin typeface="Arial MT"/>
                <a:cs typeface="Arial MT"/>
              </a:rPr>
              <a:t>and</a:t>
            </a:r>
            <a:r>
              <a:rPr sz="800" spc="-20" dirty="0">
                <a:latin typeface="Arial MT"/>
                <a:cs typeface="Arial MT"/>
              </a:rPr>
              <a:t> </a:t>
            </a:r>
            <a:r>
              <a:rPr sz="800" spc="-80" dirty="0">
                <a:latin typeface="Arial MT"/>
                <a:cs typeface="Arial MT"/>
              </a:rPr>
              <a:t>concerns</a:t>
            </a:r>
            <a:endParaRPr sz="800">
              <a:latin typeface="Arial MT"/>
              <a:cs typeface="Arial MT"/>
            </a:endParaRPr>
          </a:p>
        </p:txBody>
      </p:sp>
      <p:sp>
        <p:nvSpPr>
          <p:cNvPr id="5" name="object 5"/>
          <p:cNvSpPr txBox="1"/>
          <p:nvPr/>
        </p:nvSpPr>
        <p:spPr>
          <a:xfrm>
            <a:off x="304800" y="1676400"/>
            <a:ext cx="9448800" cy="2580640"/>
          </a:xfrm>
          <a:prstGeom prst="rect">
            <a:avLst/>
          </a:prstGeom>
          <a:solidFill>
            <a:srgbClr val="F1F1F1"/>
          </a:solidFill>
        </p:spPr>
        <p:txBody>
          <a:bodyPr vert="horz" wrap="square" lIns="0" tIns="80645" rIns="0" bIns="0" rtlCol="0">
            <a:spAutoFit/>
          </a:bodyPr>
          <a:lstStyle/>
          <a:p>
            <a:pPr marL="271780" indent="-183515">
              <a:lnSpc>
                <a:spcPct val="100000"/>
              </a:lnSpc>
              <a:spcBef>
                <a:spcPts val="635"/>
              </a:spcBef>
              <a:buChar char="•"/>
              <a:tabLst>
                <a:tab pos="271780" algn="l"/>
              </a:tabLst>
            </a:pPr>
            <a:r>
              <a:rPr sz="1600" spc="-35" dirty="0">
                <a:latin typeface="Arial MT"/>
                <a:cs typeface="Arial MT"/>
              </a:rPr>
              <a:t>Available</a:t>
            </a:r>
            <a:r>
              <a:rPr sz="1600" spc="185" dirty="0">
                <a:latin typeface="Arial MT"/>
                <a:cs typeface="Arial MT"/>
              </a:rPr>
              <a:t> </a:t>
            </a:r>
            <a:r>
              <a:rPr sz="1600" spc="15" dirty="0">
                <a:latin typeface="Arial MT"/>
                <a:cs typeface="Arial MT"/>
              </a:rPr>
              <a:t>to</a:t>
            </a:r>
            <a:r>
              <a:rPr sz="1600" spc="-55" dirty="0">
                <a:latin typeface="Arial MT"/>
                <a:cs typeface="Arial MT"/>
              </a:rPr>
              <a:t> </a:t>
            </a:r>
            <a:r>
              <a:rPr sz="1600" spc="-5" dirty="0">
                <a:latin typeface="Arial MT"/>
                <a:cs typeface="Arial MT"/>
              </a:rPr>
              <a:t>IRA</a:t>
            </a:r>
            <a:r>
              <a:rPr sz="1600" spc="-70" dirty="0">
                <a:latin typeface="Arial MT"/>
                <a:cs typeface="Arial MT"/>
              </a:rPr>
              <a:t> </a:t>
            </a:r>
            <a:r>
              <a:rPr sz="1600" spc="-35" dirty="0">
                <a:latin typeface="Arial MT"/>
                <a:cs typeface="Arial MT"/>
              </a:rPr>
              <a:t>account</a:t>
            </a:r>
            <a:r>
              <a:rPr sz="1600" spc="235" dirty="0">
                <a:latin typeface="Arial MT"/>
                <a:cs typeface="Arial MT"/>
              </a:rPr>
              <a:t> </a:t>
            </a:r>
            <a:r>
              <a:rPr sz="1600" spc="-10" dirty="0">
                <a:latin typeface="Arial MT"/>
                <a:cs typeface="Arial MT"/>
              </a:rPr>
              <a:t>owners</a:t>
            </a:r>
            <a:r>
              <a:rPr sz="1600" spc="40" dirty="0">
                <a:latin typeface="Arial MT"/>
                <a:cs typeface="Arial MT"/>
              </a:rPr>
              <a:t> </a:t>
            </a:r>
            <a:r>
              <a:rPr sz="1600" spc="-40" dirty="0">
                <a:latin typeface="Arial MT"/>
                <a:cs typeface="Arial MT"/>
              </a:rPr>
              <a:t>and</a:t>
            </a:r>
            <a:r>
              <a:rPr sz="1600" spc="105" dirty="0">
                <a:latin typeface="Arial MT"/>
                <a:cs typeface="Arial MT"/>
              </a:rPr>
              <a:t> </a:t>
            </a:r>
            <a:r>
              <a:rPr sz="1600" spc="-20" dirty="0">
                <a:latin typeface="Arial MT"/>
                <a:cs typeface="Arial MT"/>
              </a:rPr>
              <a:t>beneficiaries</a:t>
            </a:r>
            <a:r>
              <a:rPr sz="1600" spc="120" dirty="0">
                <a:latin typeface="Arial MT"/>
                <a:cs typeface="Arial MT"/>
              </a:rPr>
              <a:t> </a:t>
            </a:r>
            <a:r>
              <a:rPr sz="1600" spc="-10" dirty="0">
                <a:latin typeface="Arial MT"/>
                <a:cs typeface="Arial MT"/>
              </a:rPr>
              <a:t>of</a:t>
            </a:r>
            <a:r>
              <a:rPr sz="1600" spc="70" dirty="0">
                <a:latin typeface="Arial MT"/>
                <a:cs typeface="Arial MT"/>
              </a:rPr>
              <a:t> </a:t>
            </a:r>
            <a:r>
              <a:rPr sz="1600" spc="-30" dirty="0">
                <a:latin typeface="Arial MT"/>
                <a:cs typeface="Arial MT"/>
              </a:rPr>
              <a:t>inherited</a:t>
            </a:r>
            <a:r>
              <a:rPr sz="1600" spc="190" dirty="0">
                <a:latin typeface="Arial MT"/>
                <a:cs typeface="Arial MT"/>
              </a:rPr>
              <a:t> </a:t>
            </a:r>
            <a:r>
              <a:rPr sz="1600" spc="-10" dirty="0">
                <a:latin typeface="Arial MT"/>
                <a:cs typeface="Arial MT"/>
              </a:rPr>
              <a:t>IRAs</a:t>
            </a:r>
            <a:endParaRPr sz="1600">
              <a:latin typeface="Arial MT"/>
              <a:cs typeface="Arial MT"/>
            </a:endParaRPr>
          </a:p>
          <a:p>
            <a:pPr marL="271780" indent="-183515">
              <a:lnSpc>
                <a:spcPct val="100000"/>
              </a:lnSpc>
              <a:spcBef>
                <a:spcPts val="640"/>
              </a:spcBef>
              <a:buChar char="•"/>
              <a:tabLst>
                <a:tab pos="271780" algn="l"/>
              </a:tabLst>
            </a:pPr>
            <a:r>
              <a:rPr sz="1600" spc="-20" dirty="0">
                <a:latin typeface="Arial MT"/>
                <a:cs typeface="Arial MT"/>
              </a:rPr>
              <a:t>Active</a:t>
            </a:r>
            <a:r>
              <a:rPr sz="1600" spc="90" dirty="0">
                <a:latin typeface="Arial MT"/>
                <a:cs typeface="Arial MT"/>
              </a:rPr>
              <a:t> </a:t>
            </a:r>
            <a:r>
              <a:rPr sz="1600" spc="-20" dirty="0">
                <a:latin typeface="Arial MT"/>
                <a:cs typeface="Arial MT"/>
              </a:rPr>
              <a:t>SEP</a:t>
            </a:r>
            <a:r>
              <a:rPr sz="1600" spc="5" dirty="0">
                <a:latin typeface="Arial MT"/>
                <a:cs typeface="Arial MT"/>
              </a:rPr>
              <a:t> </a:t>
            </a:r>
            <a:r>
              <a:rPr sz="1600" spc="-40" dirty="0">
                <a:latin typeface="Arial MT"/>
                <a:cs typeface="Arial MT"/>
              </a:rPr>
              <a:t>and</a:t>
            </a:r>
            <a:r>
              <a:rPr sz="1600" spc="95" dirty="0">
                <a:latin typeface="Arial MT"/>
                <a:cs typeface="Arial MT"/>
              </a:rPr>
              <a:t> </a:t>
            </a:r>
            <a:r>
              <a:rPr sz="1600" spc="-5" dirty="0">
                <a:latin typeface="Arial MT"/>
                <a:cs typeface="Arial MT"/>
              </a:rPr>
              <a:t>SIMPLE</a:t>
            </a:r>
            <a:r>
              <a:rPr sz="1600" dirty="0">
                <a:latin typeface="Arial MT"/>
                <a:cs typeface="Arial MT"/>
              </a:rPr>
              <a:t> </a:t>
            </a:r>
            <a:r>
              <a:rPr sz="1600" spc="-10" dirty="0">
                <a:latin typeface="Arial MT"/>
                <a:cs typeface="Arial MT"/>
              </a:rPr>
              <a:t>IRAs</a:t>
            </a:r>
            <a:r>
              <a:rPr sz="1600" spc="25" dirty="0">
                <a:latin typeface="Arial MT"/>
                <a:cs typeface="Arial MT"/>
              </a:rPr>
              <a:t> </a:t>
            </a:r>
            <a:r>
              <a:rPr sz="1600" dirty="0">
                <a:latin typeface="Arial MT"/>
                <a:cs typeface="Arial MT"/>
              </a:rPr>
              <a:t>are</a:t>
            </a:r>
            <a:r>
              <a:rPr sz="1600" spc="-65" dirty="0">
                <a:latin typeface="Arial MT"/>
                <a:cs typeface="Arial MT"/>
              </a:rPr>
              <a:t> </a:t>
            </a:r>
            <a:r>
              <a:rPr sz="1600" spc="-40" dirty="0">
                <a:latin typeface="Arial MT"/>
                <a:cs typeface="Arial MT"/>
              </a:rPr>
              <a:t>not</a:t>
            </a:r>
            <a:r>
              <a:rPr sz="1600" spc="140" dirty="0">
                <a:latin typeface="Arial MT"/>
                <a:cs typeface="Arial MT"/>
              </a:rPr>
              <a:t> </a:t>
            </a:r>
            <a:r>
              <a:rPr sz="1600" spc="-25" dirty="0">
                <a:latin typeface="Arial MT"/>
                <a:cs typeface="Arial MT"/>
              </a:rPr>
              <a:t>eligible</a:t>
            </a:r>
            <a:endParaRPr sz="1600">
              <a:latin typeface="Arial MT"/>
              <a:cs typeface="Arial MT"/>
            </a:endParaRPr>
          </a:p>
          <a:p>
            <a:pPr marL="271780" indent="-183515">
              <a:lnSpc>
                <a:spcPct val="100000"/>
              </a:lnSpc>
              <a:spcBef>
                <a:spcPts val="565"/>
              </a:spcBef>
              <a:buChar char="•"/>
              <a:tabLst>
                <a:tab pos="271780" algn="l"/>
              </a:tabLst>
            </a:pPr>
            <a:r>
              <a:rPr sz="1600" spc="-35" dirty="0">
                <a:latin typeface="Arial MT"/>
                <a:cs typeface="Arial MT"/>
              </a:rPr>
              <a:t>Available</a:t>
            </a:r>
            <a:r>
              <a:rPr sz="1600" spc="180" dirty="0">
                <a:latin typeface="Arial MT"/>
                <a:cs typeface="Arial MT"/>
              </a:rPr>
              <a:t> </a:t>
            </a:r>
            <a:r>
              <a:rPr sz="1600" spc="-10" dirty="0">
                <a:latin typeface="Arial MT"/>
                <a:cs typeface="Arial MT"/>
              </a:rPr>
              <a:t>at age</a:t>
            </a:r>
            <a:r>
              <a:rPr sz="1600" spc="25" dirty="0">
                <a:latin typeface="Arial MT"/>
                <a:cs typeface="Arial MT"/>
              </a:rPr>
              <a:t> </a:t>
            </a:r>
            <a:r>
              <a:rPr sz="1600" spc="-10" dirty="0">
                <a:latin typeface="Arial MT"/>
                <a:cs typeface="Arial MT"/>
              </a:rPr>
              <a:t>70½</a:t>
            </a:r>
            <a:r>
              <a:rPr sz="1600" spc="55" dirty="0">
                <a:latin typeface="Arial MT"/>
                <a:cs typeface="Arial MT"/>
              </a:rPr>
              <a:t> </a:t>
            </a:r>
            <a:r>
              <a:rPr sz="1600" spc="-30" dirty="0">
                <a:latin typeface="Arial MT"/>
                <a:cs typeface="Arial MT"/>
              </a:rPr>
              <a:t>even</a:t>
            </a:r>
            <a:r>
              <a:rPr sz="1600" spc="105" dirty="0">
                <a:latin typeface="Arial MT"/>
                <a:cs typeface="Arial MT"/>
              </a:rPr>
              <a:t> </a:t>
            </a:r>
            <a:r>
              <a:rPr sz="1600" spc="-20" dirty="0">
                <a:latin typeface="Arial MT"/>
                <a:cs typeface="Arial MT"/>
              </a:rPr>
              <a:t>if</a:t>
            </a:r>
            <a:r>
              <a:rPr sz="1600" spc="-10" dirty="0">
                <a:latin typeface="Arial MT"/>
                <a:cs typeface="Arial MT"/>
              </a:rPr>
              <a:t> </a:t>
            </a:r>
            <a:r>
              <a:rPr sz="1600" spc="-20" dirty="0">
                <a:latin typeface="Arial MT"/>
                <a:cs typeface="Arial MT"/>
              </a:rPr>
              <a:t>required</a:t>
            </a:r>
            <a:r>
              <a:rPr sz="1600" spc="105" dirty="0">
                <a:latin typeface="Arial MT"/>
                <a:cs typeface="Arial MT"/>
              </a:rPr>
              <a:t> </a:t>
            </a:r>
            <a:r>
              <a:rPr sz="1600" spc="-55" dirty="0">
                <a:latin typeface="Arial MT"/>
                <a:cs typeface="Arial MT"/>
              </a:rPr>
              <a:t>minimum</a:t>
            </a:r>
            <a:r>
              <a:rPr sz="1600" spc="-5" dirty="0">
                <a:latin typeface="Arial MT"/>
                <a:cs typeface="Arial MT"/>
              </a:rPr>
              <a:t> </a:t>
            </a:r>
            <a:r>
              <a:rPr sz="1600" spc="-15" dirty="0">
                <a:latin typeface="Arial MT"/>
                <a:cs typeface="Arial MT"/>
              </a:rPr>
              <a:t>distribution</a:t>
            </a:r>
            <a:r>
              <a:rPr sz="1600" spc="105" dirty="0">
                <a:latin typeface="Arial MT"/>
                <a:cs typeface="Arial MT"/>
              </a:rPr>
              <a:t> </a:t>
            </a:r>
            <a:r>
              <a:rPr sz="1600" spc="-10" dirty="0">
                <a:latin typeface="Arial MT"/>
                <a:cs typeface="Arial MT"/>
              </a:rPr>
              <a:t>(RMD)</a:t>
            </a:r>
            <a:r>
              <a:rPr sz="1600" spc="55" dirty="0">
                <a:latin typeface="Arial MT"/>
                <a:cs typeface="Arial MT"/>
              </a:rPr>
              <a:t> </a:t>
            </a:r>
            <a:r>
              <a:rPr sz="1600" spc="-10" dirty="0">
                <a:latin typeface="Arial MT"/>
                <a:cs typeface="Arial MT"/>
              </a:rPr>
              <a:t>age</a:t>
            </a:r>
            <a:r>
              <a:rPr sz="1600" spc="25" dirty="0">
                <a:latin typeface="Arial MT"/>
                <a:cs typeface="Arial MT"/>
              </a:rPr>
              <a:t> </a:t>
            </a:r>
            <a:r>
              <a:rPr sz="1600" spc="-20" dirty="0">
                <a:latin typeface="Arial MT"/>
                <a:cs typeface="Arial MT"/>
              </a:rPr>
              <a:t>is</a:t>
            </a:r>
            <a:r>
              <a:rPr sz="1600" spc="35" dirty="0">
                <a:latin typeface="Arial MT"/>
                <a:cs typeface="Arial MT"/>
              </a:rPr>
              <a:t> </a:t>
            </a:r>
            <a:r>
              <a:rPr sz="1600" spc="-10" dirty="0">
                <a:latin typeface="Arial MT"/>
                <a:cs typeface="Arial MT"/>
              </a:rPr>
              <a:t>73</a:t>
            </a:r>
            <a:endParaRPr sz="1600">
              <a:latin typeface="Arial MT"/>
              <a:cs typeface="Arial MT"/>
            </a:endParaRPr>
          </a:p>
          <a:p>
            <a:pPr marL="271780" indent="-183515">
              <a:lnSpc>
                <a:spcPct val="100000"/>
              </a:lnSpc>
              <a:spcBef>
                <a:spcPts val="645"/>
              </a:spcBef>
              <a:buChar char="•"/>
              <a:tabLst>
                <a:tab pos="271780" algn="l"/>
              </a:tabLst>
            </a:pPr>
            <a:r>
              <a:rPr sz="1600" spc="-40" dirty="0">
                <a:latin typeface="Arial MT"/>
                <a:cs typeface="Arial MT"/>
              </a:rPr>
              <a:t>Maximum</a:t>
            </a:r>
            <a:r>
              <a:rPr sz="1600" spc="220" dirty="0">
                <a:latin typeface="Arial MT"/>
                <a:cs typeface="Arial MT"/>
              </a:rPr>
              <a:t> </a:t>
            </a:r>
            <a:r>
              <a:rPr sz="1600" spc="-45" dirty="0">
                <a:latin typeface="Arial MT"/>
                <a:cs typeface="Arial MT"/>
              </a:rPr>
              <a:t>amount</a:t>
            </a:r>
            <a:r>
              <a:rPr sz="1600" spc="315" dirty="0">
                <a:latin typeface="Arial MT"/>
                <a:cs typeface="Arial MT"/>
              </a:rPr>
              <a:t> </a:t>
            </a:r>
            <a:r>
              <a:rPr sz="1600" spc="-10" dirty="0">
                <a:latin typeface="Arial MT"/>
                <a:cs typeface="Arial MT"/>
              </a:rPr>
              <a:t>of</a:t>
            </a:r>
            <a:r>
              <a:rPr sz="1600" spc="-5" dirty="0">
                <a:latin typeface="Arial MT"/>
                <a:cs typeface="Arial MT"/>
              </a:rPr>
              <a:t> </a:t>
            </a:r>
            <a:r>
              <a:rPr sz="1600" spc="-10" dirty="0">
                <a:latin typeface="Arial MT"/>
                <a:cs typeface="Arial MT"/>
              </a:rPr>
              <a:t>$100,000</a:t>
            </a:r>
            <a:r>
              <a:rPr sz="1600" spc="25" dirty="0">
                <a:latin typeface="Arial MT"/>
                <a:cs typeface="Arial MT"/>
              </a:rPr>
              <a:t> </a:t>
            </a:r>
            <a:r>
              <a:rPr sz="1600" spc="-20" dirty="0">
                <a:latin typeface="Arial MT"/>
                <a:cs typeface="Arial MT"/>
              </a:rPr>
              <a:t>distribution/year</a:t>
            </a:r>
            <a:endParaRPr sz="1600">
              <a:latin typeface="Arial MT"/>
              <a:cs typeface="Arial MT"/>
            </a:endParaRPr>
          </a:p>
          <a:p>
            <a:pPr marL="271780" indent="-183515">
              <a:lnSpc>
                <a:spcPct val="100000"/>
              </a:lnSpc>
              <a:spcBef>
                <a:spcPts val="560"/>
              </a:spcBef>
              <a:buChar char="•"/>
              <a:tabLst>
                <a:tab pos="271780" algn="l"/>
              </a:tabLst>
            </a:pPr>
            <a:r>
              <a:rPr sz="1600" dirty="0">
                <a:latin typeface="Arial MT"/>
                <a:cs typeface="Arial MT"/>
              </a:rPr>
              <a:t>May</a:t>
            </a:r>
            <a:r>
              <a:rPr sz="1600" spc="-60" dirty="0">
                <a:latin typeface="Arial MT"/>
                <a:cs typeface="Arial MT"/>
              </a:rPr>
              <a:t> </a:t>
            </a:r>
            <a:r>
              <a:rPr sz="1600" dirty="0">
                <a:latin typeface="Arial MT"/>
                <a:cs typeface="Arial MT"/>
              </a:rPr>
              <a:t>satisfy</a:t>
            </a:r>
            <a:r>
              <a:rPr sz="1600" spc="25" dirty="0">
                <a:latin typeface="Arial MT"/>
                <a:cs typeface="Arial MT"/>
              </a:rPr>
              <a:t> </a:t>
            </a:r>
            <a:r>
              <a:rPr sz="1600" spc="-20" dirty="0">
                <a:latin typeface="Arial MT"/>
                <a:cs typeface="Arial MT"/>
              </a:rPr>
              <a:t>all</a:t>
            </a:r>
            <a:r>
              <a:rPr sz="1600" spc="-10" dirty="0">
                <a:latin typeface="Arial MT"/>
                <a:cs typeface="Arial MT"/>
              </a:rPr>
              <a:t> of</a:t>
            </a:r>
            <a:r>
              <a:rPr sz="1600" spc="60" dirty="0">
                <a:latin typeface="Arial MT"/>
                <a:cs typeface="Arial MT"/>
              </a:rPr>
              <a:t> </a:t>
            </a:r>
            <a:r>
              <a:rPr sz="1600" spc="-5" dirty="0">
                <a:latin typeface="Arial MT"/>
                <a:cs typeface="Arial MT"/>
              </a:rPr>
              <a:t>part</a:t>
            </a:r>
            <a:r>
              <a:rPr sz="1600" spc="-25" dirty="0">
                <a:latin typeface="Arial MT"/>
                <a:cs typeface="Arial MT"/>
              </a:rPr>
              <a:t> </a:t>
            </a:r>
            <a:r>
              <a:rPr sz="1600" spc="-10" dirty="0">
                <a:latin typeface="Arial MT"/>
                <a:cs typeface="Arial MT"/>
              </a:rPr>
              <a:t>of</a:t>
            </a:r>
            <a:r>
              <a:rPr sz="1600" spc="-20" dirty="0">
                <a:latin typeface="Arial MT"/>
                <a:cs typeface="Arial MT"/>
              </a:rPr>
              <a:t> </a:t>
            </a:r>
            <a:r>
              <a:rPr sz="1600" spc="-5" dirty="0">
                <a:latin typeface="Arial MT"/>
                <a:cs typeface="Arial MT"/>
              </a:rPr>
              <a:t>RMD</a:t>
            </a:r>
            <a:endParaRPr sz="1600">
              <a:latin typeface="Arial MT"/>
              <a:cs typeface="Arial MT"/>
            </a:endParaRPr>
          </a:p>
          <a:p>
            <a:pPr marL="271780" indent="-183515">
              <a:lnSpc>
                <a:spcPct val="100000"/>
              </a:lnSpc>
              <a:spcBef>
                <a:spcPts val="645"/>
              </a:spcBef>
              <a:buChar char="•"/>
              <a:tabLst>
                <a:tab pos="271780" algn="l"/>
              </a:tabLst>
            </a:pPr>
            <a:r>
              <a:rPr sz="1600" spc="-25" dirty="0">
                <a:latin typeface="Arial MT"/>
                <a:cs typeface="Arial MT"/>
              </a:rPr>
              <a:t>Donation</a:t>
            </a:r>
            <a:r>
              <a:rPr sz="1600" spc="100" dirty="0">
                <a:latin typeface="Arial MT"/>
                <a:cs typeface="Arial MT"/>
              </a:rPr>
              <a:t> </a:t>
            </a:r>
            <a:r>
              <a:rPr sz="1600" spc="-10" dirty="0">
                <a:latin typeface="Arial MT"/>
                <a:cs typeface="Arial MT"/>
              </a:rPr>
              <a:t>goes</a:t>
            </a:r>
            <a:r>
              <a:rPr sz="1600" spc="35" dirty="0">
                <a:latin typeface="Arial MT"/>
                <a:cs typeface="Arial MT"/>
              </a:rPr>
              <a:t> </a:t>
            </a:r>
            <a:r>
              <a:rPr sz="1600" spc="-10" dirty="0">
                <a:latin typeface="Arial MT"/>
                <a:cs typeface="Arial MT"/>
              </a:rPr>
              <a:t>directly</a:t>
            </a:r>
            <a:r>
              <a:rPr sz="1600" spc="30" dirty="0">
                <a:latin typeface="Arial MT"/>
                <a:cs typeface="Arial MT"/>
              </a:rPr>
              <a:t> </a:t>
            </a:r>
            <a:r>
              <a:rPr sz="1600" spc="10" dirty="0">
                <a:latin typeface="Arial MT"/>
                <a:cs typeface="Arial MT"/>
              </a:rPr>
              <a:t>from</a:t>
            </a:r>
            <a:r>
              <a:rPr sz="1600" spc="-15" dirty="0">
                <a:latin typeface="Arial MT"/>
                <a:cs typeface="Arial MT"/>
              </a:rPr>
              <a:t> </a:t>
            </a:r>
            <a:r>
              <a:rPr sz="1600" spc="-5" dirty="0">
                <a:latin typeface="Arial MT"/>
                <a:cs typeface="Arial MT"/>
              </a:rPr>
              <a:t>IRA</a:t>
            </a:r>
            <a:r>
              <a:rPr sz="1600" spc="-75" dirty="0">
                <a:latin typeface="Arial MT"/>
                <a:cs typeface="Arial MT"/>
              </a:rPr>
              <a:t> </a:t>
            </a:r>
            <a:r>
              <a:rPr sz="1600" spc="15" dirty="0">
                <a:latin typeface="Arial MT"/>
                <a:cs typeface="Arial MT"/>
              </a:rPr>
              <a:t>to</a:t>
            </a:r>
            <a:r>
              <a:rPr sz="1600" spc="-55" dirty="0">
                <a:latin typeface="Arial MT"/>
                <a:cs typeface="Arial MT"/>
              </a:rPr>
              <a:t> </a:t>
            </a:r>
            <a:r>
              <a:rPr sz="1600" spc="-35" dirty="0">
                <a:latin typeface="Arial MT"/>
                <a:cs typeface="Arial MT"/>
              </a:rPr>
              <a:t>public</a:t>
            </a:r>
            <a:r>
              <a:rPr sz="1600" spc="195" dirty="0">
                <a:latin typeface="Arial MT"/>
                <a:cs typeface="Arial MT"/>
              </a:rPr>
              <a:t> </a:t>
            </a:r>
            <a:r>
              <a:rPr sz="1600" spc="-15" dirty="0">
                <a:latin typeface="Arial MT"/>
                <a:cs typeface="Arial MT"/>
              </a:rPr>
              <a:t>charity</a:t>
            </a:r>
            <a:endParaRPr sz="1600">
              <a:latin typeface="Arial MT"/>
              <a:cs typeface="Arial MT"/>
            </a:endParaRPr>
          </a:p>
        </p:txBody>
      </p:sp>
      <p:grpSp>
        <p:nvGrpSpPr>
          <p:cNvPr id="6" name="object 6"/>
          <p:cNvGrpSpPr/>
          <p:nvPr/>
        </p:nvGrpSpPr>
        <p:grpSpPr>
          <a:xfrm>
            <a:off x="304788" y="4470374"/>
            <a:ext cx="4526915" cy="2017395"/>
            <a:chOff x="304788" y="4470374"/>
            <a:chExt cx="4526915" cy="2017395"/>
          </a:xfrm>
        </p:grpSpPr>
        <p:pic>
          <p:nvPicPr>
            <p:cNvPr id="7" name="object 7"/>
            <p:cNvPicPr/>
            <p:nvPr/>
          </p:nvPicPr>
          <p:blipFill>
            <a:blip r:embed="rId2" cstate="print"/>
            <a:stretch>
              <a:fillRect/>
            </a:stretch>
          </p:blipFill>
          <p:spPr>
            <a:xfrm>
              <a:off x="304788" y="4470374"/>
              <a:ext cx="4526302" cy="1966011"/>
            </a:xfrm>
            <a:prstGeom prst="rect">
              <a:avLst/>
            </a:prstGeom>
          </p:spPr>
        </p:pic>
        <p:sp>
          <p:nvSpPr>
            <p:cNvPr id="8" name="object 8"/>
            <p:cNvSpPr/>
            <p:nvPr/>
          </p:nvSpPr>
          <p:spPr>
            <a:xfrm>
              <a:off x="309880" y="4526279"/>
              <a:ext cx="4521200" cy="1960880"/>
            </a:xfrm>
            <a:custGeom>
              <a:avLst/>
              <a:gdLst/>
              <a:ahLst/>
              <a:cxnLst/>
              <a:rect l="l" t="t" r="r" b="b"/>
              <a:pathLst>
                <a:path w="4521200" h="1960879">
                  <a:moveTo>
                    <a:pt x="4521200" y="0"/>
                  </a:moveTo>
                  <a:lnTo>
                    <a:pt x="0" y="0"/>
                  </a:lnTo>
                  <a:lnTo>
                    <a:pt x="0" y="1960880"/>
                  </a:lnTo>
                  <a:lnTo>
                    <a:pt x="4521200" y="1960880"/>
                  </a:lnTo>
                  <a:lnTo>
                    <a:pt x="4521200" y="0"/>
                  </a:lnTo>
                  <a:close/>
                </a:path>
              </a:pathLst>
            </a:custGeom>
            <a:solidFill>
              <a:srgbClr val="FFFFFF"/>
            </a:solidFill>
          </p:spPr>
          <p:txBody>
            <a:bodyPr wrap="square" lIns="0" tIns="0" rIns="0" bIns="0" rtlCol="0"/>
            <a:lstStyle/>
            <a:p>
              <a:endParaRPr/>
            </a:p>
          </p:txBody>
        </p:sp>
      </p:grpSp>
      <p:sp>
        <p:nvSpPr>
          <p:cNvPr id="9" name="object 9"/>
          <p:cNvSpPr txBox="1"/>
          <p:nvPr/>
        </p:nvSpPr>
        <p:spPr>
          <a:xfrm>
            <a:off x="309879" y="4526279"/>
            <a:ext cx="4521200" cy="1960880"/>
          </a:xfrm>
          <a:prstGeom prst="rect">
            <a:avLst/>
          </a:prstGeom>
          <a:ln w="10159">
            <a:solidFill>
              <a:srgbClr val="789D49"/>
            </a:solidFill>
          </a:ln>
        </p:spPr>
        <p:txBody>
          <a:bodyPr vert="horz" wrap="square" lIns="0" tIns="180975" rIns="0" bIns="0" rtlCol="0">
            <a:spAutoFit/>
          </a:bodyPr>
          <a:lstStyle/>
          <a:p>
            <a:pPr marL="176530">
              <a:lnSpc>
                <a:spcPct val="100000"/>
              </a:lnSpc>
              <a:spcBef>
                <a:spcPts val="1425"/>
              </a:spcBef>
            </a:pPr>
            <a:r>
              <a:rPr sz="1500" b="1" spc="5" dirty="0">
                <a:solidFill>
                  <a:srgbClr val="789D49"/>
                </a:solidFill>
                <a:latin typeface="Arial"/>
                <a:cs typeface="Arial"/>
              </a:rPr>
              <a:t>ADVANTAGES</a:t>
            </a:r>
            <a:endParaRPr sz="1500">
              <a:latin typeface="Arial"/>
              <a:cs typeface="Arial"/>
            </a:endParaRPr>
          </a:p>
          <a:p>
            <a:pPr marL="461009" indent="-285115">
              <a:lnSpc>
                <a:spcPct val="100000"/>
              </a:lnSpc>
              <a:spcBef>
                <a:spcPts val="20"/>
              </a:spcBef>
              <a:buChar char="•"/>
              <a:tabLst>
                <a:tab pos="461009" algn="l"/>
                <a:tab pos="461645" algn="l"/>
              </a:tabLst>
            </a:pPr>
            <a:r>
              <a:rPr sz="1600" spc="-5" dirty="0">
                <a:latin typeface="Arial MT"/>
                <a:cs typeface="Arial MT"/>
              </a:rPr>
              <a:t>Withdrawal</a:t>
            </a:r>
            <a:r>
              <a:rPr sz="1600" spc="-10" dirty="0">
                <a:latin typeface="Arial MT"/>
                <a:cs typeface="Arial MT"/>
              </a:rPr>
              <a:t> </a:t>
            </a:r>
            <a:r>
              <a:rPr sz="1600" spc="-35" dirty="0">
                <a:latin typeface="Arial MT"/>
                <a:cs typeface="Arial MT"/>
              </a:rPr>
              <a:t>not</a:t>
            </a:r>
            <a:r>
              <a:rPr sz="1600" spc="140" dirty="0">
                <a:latin typeface="Arial MT"/>
                <a:cs typeface="Arial MT"/>
              </a:rPr>
              <a:t> </a:t>
            </a:r>
            <a:r>
              <a:rPr sz="1600" spc="10" dirty="0">
                <a:latin typeface="Arial MT"/>
                <a:cs typeface="Arial MT"/>
              </a:rPr>
              <a:t>treated</a:t>
            </a:r>
            <a:r>
              <a:rPr sz="1600" spc="-65" dirty="0">
                <a:latin typeface="Arial MT"/>
                <a:cs typeface="Arial MT"/>
              </a:rPr>
              <a:t> </a:t>
            </a:r>
            <a:r>
              <a:rPr sz="1600" spc="-5" dirty="0">
                <a:latin typeface="Arial MT"/>
                <a:cs typeface="Arial MT"/>
              </a:rPr>
              <a:t>as</a:t>
            </a:r>
            <a:r>
              <a:rPr sz="1600" spc="-50" dirty="0">
                <a:latin typeface="Arial MT"/>
                <a:cs typeface="Arial MT"/>
              </a:rPr>
              <a:t> </a:t>
            </a:r>
            <a:r>
              <a:rPr sz="1600" dirty="0">
                <a:latin typeface="Arial MT"/>
                <a:cs typeface="Arial MT"/>
              </a:rPr>
              <a:t>part</a:t>
            </a:r>
            <a:r>
              <a:rPr sz="1600" spc="60" dirty="0">
                <a:latin typeface="Arial MT"/>
                <a:cs typeface="Arial MT"/>
              </a:rPr>
              <a:t> </a:t>
            </a:r>
            <a:r>
              <a:rPr sz="1600" spc="-5" dirty="0">
                <a:latin typeface="Arial MT"/>
                <a:cs typeface="Arial MT"/>
              </a:rPr>
              <a:t>of</a:t>
            </a:r>
            <a:r>
              <a:rPr sz="1600" spc="-95" dirty="0">
                <a:latin typeface="Arial MT"/>
                <a:cs typeface="Arial MT"/>
              </a:rPr>
              <a:t> </a:t>
            </a:r>
            <a:r>
              <a:rPr sz="1600" dirty="0">
                <a:latin typeface="Arial MT"/>
                <a:cs typeface="Arial MT"/>
              </a:rPr>
              <a:t>AGI</a:t>
            </a:r>
            <a:endParaRPr sz="1600">
              <a:latin typeface="Arial MT"/>
              <a:cs typeface="Arial MT"/>
            </a:endParaRPr>
          </a:p>
          <a:p>
            <a:pPr marL="461009" marR="184150" indent="-284480">
              <a:lnSpc>
                <a:spcPct val="100000"/>
              </a:lnSpc>
              <a:spcBef>
                <a:spcPts val="5"/>
              </a:spcBef>
              <a:buChar char="•"/>
              <a:tabLst>
                <a:tab pos="461009" algn="l"/>
                <a:tab pos="461645" algn="l"/>
              </a:tabLst>
            </a:pPr>
            <a:r>
              <a:rPr sz="1600" spc="-20" dirty="0">
                <a:latin typeface="Arial MT"/>
                <a:cs typeface="Arial MT"/>
              </a:rPr>
              <a:t>Provides</a:t>
            </a:r>
            <a:r>
              <a:rPr sz="1600" spc="-15" dirty="0">
                <a:latin typeface="Arial MT"/>
                <a:cs typeface="Arial MT"/>
              </a:rPr>
              <a:t> </a:t>
            </a:r>
            <a:r>
              <a:rPr sz="1600" spc="5" dirty="0">
                <a:latin typeface="Arial MT"/>
                <a:cs typeface="Arial MT"/>
              </a:rPr>
              <a:t>tax </a:t>
            </a:r>
            <a:r>
              <a:rPr sz="1600" spc="-20" dirty="0">
                <a:latin typeface="Arial MT"/>
                <a:cs typeface="Arial MT"/>
              </a:rPr>
              <a:t>benefit </a:t>
            </a:r>
            <a:r>
              <a:rPr sz="1600" spc="5" dirty="0">
                <a:latin typeface="Arial MT"/>
                <a:cs typeface="Arial MT"/>
              </a:rPr>
              <a:t>for </a:t>
            </a:r>
            <a:r>
              <a:rPr sz="1600" dirty="0">
                <a:latin typeface="Arial MT"/>
                <a:cs typeface="Arial MT"/>
              </a:rPr>
              <a:t>retirees </a:t>
            </a:r>
            <a:r>
              <a:rPr sz="1600" spc="-20" dirty="0">
                <a:latin typeface="Arial MT"/>
                <a:cs typeface="Arial MT"/>
              </a:rPr>
              <a:t>who </a:t>
            </a:r>
            <a:r>
              <a:rPr sz="1600" spc="-5" dirty="0">
                <a:latin typeface="Arial MT"/>
                <a:cs typeface="Arial MT"/>
              </a:rPr>
              <a:t>do </a:t>
            </a:r>
            <a:r>
              <a:rPr sz="1600" spc="-35" dirty="0">
                <a:latin typeface="Arial MT"/>
                <a:cs typeface="Arial MT"/>
              </a:rPr>
              <a:t>not </a:t>
            </a:r>
            <a:r>
              <a:rPr sz="1600" spc="-430" dirty="0">
                <a:latin typeface="Arial MT"/>
                <a:cs typeface="Arial MT"/>
              </a:rPr>
              <a:t> </a:t>
            </a:r>
            <a:r>
              <a:rPr sz="1600" spc="-25" dirty="0">
                <a:latin typeface="Arial MT"/>
                <a:cs typeface="Arial MT"/>
              </a:rPr>
              <a:t>itemize</a:t>
            </a:r>
            <a:r>
              <a:rPr sz="1600" spc="180" dirty="0">
                <a:latin typeface="Arial MT"/>
                <a:cs typeface="Arial MT"/>
              </a:rPr>
              <a:t> </a:t>
            </a:r>
            <a:r>
              <a:rPr sz="1600" spc="-25" dirty="0">
                <a:latin typeface="Arial MT"/>
                <a:cs typeface="Arial MT"/>
              </a:rPr>
              <a:t>deductions</a:t>
            </a:r>
            <a:endParaRPr sz="1600">
              <a:latin typeface="Arial MT"/>
              <a:cs typeface="Arial MT"/>
            </a:endParaRPr>
          </a:p>
          <a:p>
            <a:pPr marL="461009" indent="-285115">
              <a:lnSpc>
                <a:spcPct val="100000"/>
              </a:lnSpc>
              <a:spcBef>
                <a:spcPts val="5"/>
              </a:spcBef>
              <a:buChar char="•"/>
              <a:tabLst>
                <a:tab pos="461009" algn="l"/>
                <a:tab pos="461645" algn="l"/>
              </a:tabLst>
            </a:pPr>
            <a:r>
              <a:rPr sz="1600" spc="-30" dirty="0">
                <a:latin typeface="Arial MT"/>
                <a:cs typeface="Arial MT"/>
              </a:rPr>
              <a:t>Avoids</a:t>
            </a:r>
            <a:r>
              <a:rPr sz="1600" spc="30" dirty="0">
                <a:latin typeface="Arial MT"/>
                <a:cs typeface="Arial MT"/>
              </a:rPr>
              <a:t> </a:t>
            </a:r>
            <a:r>
              <a:rPr sz="1600" dirty="0">
                <a:latin typeface="Arial MT"/>
                <a:cs typeface="Arial MT"/>
              </a:rPr>
              <a:t>AGI</a:t>
            </a:r>
            <a:r>
              <a:rPr sz="1600" spc="-15" dirty="0">
                <a:latin typeface="Arial MT"/>
                <a:cs typeface="Arial MT"/>
              </a:rPr>
              <a:t> </a:t>
            </a:r>
            <a:r>
              <a:rPr sz="1600" spc="-20" dirty="0">
                <a:latin typeface="Arial MT"/>
                <a:cs typeface="Arial MT"/>
              </a:rPr>
              <a:t>limits</a:t>
            </a:r>
            <a:r>
              <a:rPr sz="1600" spc="114" dirty="0">
                <a:latin typeface="Arial MT"/>
                <a:cs typeface="Arial MT"/>
              </a:rPr>
              <a:t> </a:t>
            </a:r>
            <a:r>
              <a:rPr sz="1600" spc="5" dirty="0">
                <a:latin typeface="Arial MT"/>
                <a:cs typeface="Arial MT"/>
              </a:rPr>
              <a:t>for</a:t>
            </a:r>
            <a:r>
              <a:rPr sz="1600" spc="-25" dirty="0">
                <a:latin typeface="Arial MT"/>
                <a:cs typeface="Arial MT"/>
              </a:rPr>
              <a:t> </a:t>
            </a:r>
            <a:r>
              <a:rPr sz="1600" spc="-15" dirty="0">
                <a:latin typeface="Arial MT"/>
                <a:cs typeface="Arial MT"/>
              </a:rPr>
              <a:t>charitable</a:t>
            </a:r>
            <a:r>
              <a:rPr sz="1600" spc="105" dirty="0">
                <a:latin typeface="Arial MT"/>
                <a:cs typeface="Arial MT"/>
              </a:rPr>
              <a:t> </a:t>
            </a:r>
            <a:r>
              <a:rPr sz="1600" spc="-15" dirty="0">
                <a:latin typeface="Arial MT"/>
                <a:cs typeface="Arial MT"/>
              </a:rPr>
              <a:t>deduction</a:t>
            </a:r>
            <a:endParaRPr sz="1600">
              <a:latin typeface="Arial MT"/>
              <a:cs typeface="Arial MT"/>
            </a:endParaRPr>
          </a:p>
          <a:p>
            <a:pPr marL="461009" indent="-285115">
              <a:lnSpc>
                <a:spcPct val="100000"/>
              </a:lnSpc>
              <a:buChar char="•"/>
              <a:tabLst>
                <a:tab pos="461009" algn="l"/>
                <a:tab pos="461645" algn="l"/>
              </a:tabLst>
            </a:pPr>
            <a:r>
              <a:rPr sz="1600" spc="-25" dirty="0">
                <a:latin typeface="Arial MT"/>
                <a:cs typeface="Arial MT"/>
              </a:rPr>
              <a:t>Reduces</a:t>
            </a:r>
            <a:r>
              <a:rPr sz="1600" spc="95" dirty="0">
                <a:latin typeface="Arial MT"/>
                <a:cs typeface="Arial MT"/>
              </a:rPr>
              <a:t> </a:t>
            </a:r>
            <a:r>
              <a:rPr sz="1600" spc="-15" dirty="0">
                <a:latin typeface="Arial MT"/>
                <a:cs typeface="Arial MT"/>
              </a:rPr>
              <a:t>taxable</a:t>
            </a:r>
            <a:r>
              <a:rPr sz="1600" spc="90" dirty="0">
                <a:latin typeface="Arial MT"/>
                <a:cs typeface="Arial MT"/>
              </a:rPr>
              <a:t> </a:t>
            </a:r>
            <a:r>
              <a:rPr sz="1600" spc="5" dirty="0">
                <a:latin typeface="Arial MT"/>
                <a:cs typeface="Arial MT"/>
              </a:rPr>
              <a:t>estate</a:t>
            </a:r>
            <a:endParaRPr sz="1600">
              <a:latin typeface="Arial MT"/>
              <a:cs typeface="Arial MT"/>
            </a:endParaRPr>
          </a:p>
        </p:txBody>
      </p:sp>
      <p:grpSp>
        <p:nvGrpSpPr>
          <p:cNvPr id="10" name="object 10"/>
          <p:cNvGrpSpPr/>
          <p:nvPr/>
        </p:nvGrpSpPr>
        <p:grpSpPr>
          <a:xfrm>
            <a:off x="5232388" y="4470374"/>
            <a:ext cx="4526915" cy="2007235"/>
            <a:chOff x="5232388" y="4470374"/>
            <a:chExt cx="4526915" cy="2007235"/>
          </a:xfrm>
        </p:grpSpPr>
        <p:pic>
          <p:nvPicPr>
            <p:cNvPr id="11" name="object 11"/>
            <p:cNvPicPr/>
            <p:nvPr/>
          </p:nvPicPr>
          <p:blipFill>
            <a:blip r:embed="rId3" cstate="print"/>
            <a:stretch>
              <a:fillRect/>
            </a:stretch>
          </p:blipFill>
          <p:spPr>
            <a:xfrm>
              <a:off x="5232388" y="4470374"/>
              <a:ext cx="4526302" cy="1955852"/>
            </a:xfrm>
            <a:prstGeom prst="rect">
              <a:avLst/>
            </a:prstGeom>
          </p:spPr>
        </p:pic>
        <p:sp>
          <p:nvSpPr>
            <p:cNvPr id="12" name="object 12"/>
            <p:cNvSpPr/>
            <p:nvPr/>
          </p:nvSpPr>
          <p:spPr>
            <a:xfrm>
              <a:off x="5237480" y="4526280"/>
              <a:ext cx="4521200" cy="1950720"/>
            </a:xfrm>
            <a:custGeom>
              <a:avLst/>
              <a:gdLst/>
              <a:ahLst/>
              <a:cxnLst/>
              <a:rect l="l" t="t" r="r" b="b"/>
              <a:pathLst>
                <a:path w="4521200" h="1950720">
                  <a:moveTo>
                    <a:pt x="4521200" y="0"/>
                  </a:moveTo>
                  <a:lnTo>
                    <a:pt x="0" y="0"/>
                  </a:lnTo>
                  <a:lnTo>
                    <a:pt x="0" y="1950720"/>
                  </a:lnTo>
                  <a:lnTo>
                    <a:pt x="4521200" y="1950720"/>
                  </a:lnTo>
                  <a:lnTo>
                    <a:pt x="4521200"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5237479" y="4526279"/>
            <a:ext cx="4521200" cy="1950720"/>
          </a:xfrm>
          <a:prstGeom prst="rect">
            <a:avLst/>
          </a:prstGeom>
          <a:ln w="10159">
            <a:solidFill>
              <a:srgbClr val="611244"/>
            </a:solidFill>
          </a:ln>
        </p:spPr>
        <p:txBody>
          <a:bodyPr vert="horz" wrap="square" lIns="0" tIns="177800" rIns="0" bIns="0" rtlCol="0">
            <a:spAutoFit/>
          </a:bodyPr>
          <a:lstStyle/>
          <a:p>
            <a:pPr marL="178435">
              <a:lnSpc>
                <a:spcPct val="100000"/>
              </a:lnSpc>
              <a:spcBef>
                <a:spcPts val="1400"/>
              </a:spcBef>
            </a:pPr>
            <a:r>
              <a:rPr sz="1500" b="1" spc="10" dirty="0">
                <a:solidFill>
                  <a:srgbClr val="611244"/>
                </a:solidFill>
                <a:latin typeface="Arial"/>
                <a:cs typeface="Arial"/>
              </a:rPr>
              <a:t>DISADVANTAGES</a:t>
            </a:r>
            <a:endParaRPr sz="1500">
              <a:latin typeface="Arial"/>
              <a:cs typeface="Arial"/>
            </a:endParaRPr>
          </a:p>
          <a:p>
            <a:pPr marL="462915" indent="-285115">
              <a:lnSpc>
                <a:spcPct val="100000"/>
              </a:lnSpc>
              <a:spcBef>
                <a:spcPts val="25"/>
              </a:spcBef>
              <a:buChar char="•"/>
              <a:tabLst>
                <a:tab pos="462915" algn="l"/>
                <a:tab pos="463550" algn="l"/>
              </a:tabLst>
            </a:pPr>
            <a:r>
              <a:rPr sz="1600" spc="5" dirty="0">
                <a:latin typeface="Arial MT"/>
                <a:cs typeface="Arial MT"/>
              </a:rPr>
              <a:t>Gift</a:t>
            </a:r>
            <a:r>
              <a:rPr sz="1600" spc="-55" dirty="0">
                <a:latin typeface="Arial MT"/>
                <a:cs typeface="Arial MT"/>
              </a:rPr>
              <a:t> </a:t>
            </a:r>
            <a:r>
              <a:rPr sz="1600" spc="-25" dirty="0">
                <a:latin typeface="Arial MT"/>
                <a:cs typeface="Arial MT"/>
              </a:rPr>
              <a:t>is</a:t>
            </a:r>
            <a:r>
              <a:rPr sz="1600" spc="-10" dirty="0">
                <a:latin typeface="Arial MT"/>
                <a:cs typeface="Arial MT"/>
              </a:rPr>
              <a:t> </a:t>
            </a:r>
            <a:r>
              <a:rPr sz="1600" spc="-15" dirty="0">
                <a:latin typeface="Arial MT"/>
                <a:cs typeface="Arial MT"/>
              </a:rPr>
              <a:t>irrevocable</a:t>
            </a:r>
            <a:endParaRPr sz="1600">
              <a:latin typeface="Arial MT"/>
              <a:cs typeface="Arial MT"/>
            </a:endParaRPr>
          </a:p>
          <a:p>
            <a:pPr marL="462915" marR="246379" indent="-285115">
              <a:lnSpc>
                <a:spcPct val="100000"/>
              </a:lnSpc>
              <a:buChar char="•"/>
              <a:tabLst>
                <a:tab pos="462915" algn="l"/>
                <a:tab pos="463550" algn="l"/>
              </a:tabLst>
            </a:pPr>
            <a:r>
              <a:rPr sz="1600" spc="10" dirty="0">
                <a:latin typeface="Arial MT"/>
                <a:cs typeface="Arial MT"/>
              </a:rPr>
              <a:t>Gifts</a:t>
            </a:r>
            <a:r>
              <a:rPr sz="1600" spc="-50" dirty="0">
                <a:latin typeface="Arial MT"/>
                <a:cs typeface="Arial MT"/>
              </a:rPr>
              <a:t> </a:t>
            </a:r>
            <a:r>
              <a:rPr sz="1600" spc="-30" dirty="0">
                <a:latin typeface="Arial MT"/>
                <a:cs typeface="Arial MT"/>
              </a:rPr>
              <a:t>can’t</a:t>
            </a:r>
            <a:r>
              <a:rPr sz="1600" spc="135" dirty="0">
                <a:latin typeface="Arial MT"/>
                <a:cs typeface="Arial MT"/>
              </a:rPr>
              <a:t> </a:t>
            </a:r>
            <a:r>
              <a:rPr sz="1600" spc="-5" dirty="0">
                <a:latin typeface="Arial MT"/>
                <a:cs typeface="Arial MT"/>
              </a:rPr>
              <a:t>be</a:t>
            </a:r>
            <a:r>
              <a:rPr sz="1600" spc="-60" dirty="0">
                <a:latin typeface="Arial MT"/>
                <a:cs typeface="Arial MT"/>
              </a:rPr>
              <a:t> </a:t>
            </a:r>
            <a:r>
              <a:rPr sz="1600" spc="-20" dirty="0">
                <a:latin typeface="Arial MT"/>
                <a:cs typeface="Arial MT"/>
              </a:rPr>
              <a:t>made</a:t>
            </a:r>
            <a:r>
              <a:rPr sz="1600" spc="95" dirty="0">
                <a:latin typeface="Arial MT"/>
                <a:cs typeface="Arial MT"/>
              </a:rPr>
              <a:t> </a:t>
            </a:r>
            <a:r>
              <a:rPr sz="1600" spc="15" dirty="0">
                <a:latin typeface="Arial MT"/>
                <a:cs typeface="Arial MT"/>
              </a:rPr>
              <a:t>to</a:t>
            </a:r>
            <a:r>
              <a:rPr sz="1600" spc="-60" dirty="0">
                <a:latin typeface="Arial MT"/>
                <a:cs typeface="Arial MT"/>
              </a:rPr>
              <a:t> </a:t>
            </a:r>
            <a:r>
              <a:rPr sz="1600" spc="-25" dirty="0">
                <a:latin typeface="Arial MT"/>
                <a:cs typeface="Arial MT"/>
              </a:rPr>
              <a:t>donor</a:t>
            </a:r>
            <a:r>
              <a:rPr sz="1600" spc="130" dirty="0">
                <a:latin typeface="Arial MT"/>
                <a:cs typeface="Arial MT"/>
              </a:rPr>
              <a:t> </a:t>
            </a:r>
            <a:r>
              <a:rPr sz="1600" spc="-25" dirty="0">
                <a:latin typeface="Arial MT"/>
                <a:cs typeface="Arial MT"/>
              </a:rPr>
              <a:t>advised</a:t>
            </a:r>
            <a:r>
              <a:rPr sz="1600" spc="175" dirty="0">
                <a:latin typeface="Arial MT"/>
                <a:cs typeface="Arial MT"/>
              </a:rPr>
              <a:t> </a:t>
            </a:r>
            <a:r>
              <a:rPr sz="1600" spc="-35" dirty="0">
                <a:latin typeface="Arial MT"/>
                <a:cs typeface="Arial MT"/>
              </a:rPr>
              <a:t>fund, </a:t>
            </a:r>
            <a:r>
              <a:rPr sz="1600" spc="-430" dirty="0">
                <a:latin typeface="Arial MT"/>
                <a:cs typeface="Arial MT"/>
              </a:rPr>
              <a:t> </a:t>
            </a:r>
            <a:r>
              <a:rPr sz="1600" spc="-20" dirty="0">
                <a:latin typeface="Arial MT"/>
                <a:cs typeface="Arial MT"/>
              </a:rPr>
              <a:t>most</a:t>
            </a:r>
            <a:r>
              <a:rPr sz="1600" spc="60" dirty="0">
                <a:latin typeface="Arial MT"/>
                <a:cs typeface="Arial MT"/>
              </a:rPr>
              <a:t> </a:t>
            </a:r>
            <a:r>
              <a:rPr sz="1600" spc="-30" dirty="0">
                <a:latin typeface="Arial MT"/>
                <a:cs typeface="Arial MT"/>
              </a:rPr>
              <a:t>foundations</a:t>
            </a:r>
            <a:endParaRPr sz="1600">
              <a:latin typeface="Arial MT"/>
              <a:cs typeface="Arial MT"/>
            </a:endParaRPr>
          </a:p>
          <a:p>
            <a:pPr marL="462915" marR="430530" indent="-285115">
              <a:lnSpc>
                <a:spcPct val="100000"/>
              </a:lnSpc>
              <a:spcBef>
                <a:spcPts val="5"/>
              </a:spcBef>
              <a:buChar char="•"/>
              <a:tabLst>
                <a:tab pos="462915" algn="l"/>
                <a:tab pos="463550" algn="l"/>
              </a:tabLst>
            </a:pPr>
            <a:r>
              <a:rPr sz="1600" spc="-40" dirty="0">
                <a:latin typeface="Arial MT"/>
                <a:cs typeface="Arial MT"/>
              </a:rPr>
              <a:t>Maximum</a:t>
            </a:r>
            <a:r>
              <a:rPr sz="1600" spc="204" dirty="0">
                <a:latin typeface="Arial MT"/>
                <a:cs typeface="Arial MT"/>
              </a:rPr>
              <a:t> </a:t>
            </a:r>
            <a:r>
              <a:rPr sz="1600" spc="-5" dirty="0">
                <a:latin typeface="Arial MT"/>
                <a:cs typeface="Arial MT"/>
              </a:rPr>
              <a:t>$100,000</a:t>
            </a:r>
            <a:r>
              <a:rPr sz="1600" spc="15" dirty="0">
                <a:latin typeface="Arial MT"/>
                <a:cs typeface="Arial MT"/>
              </a:rPr>
              <a:t> </a:t>
            </a:r>
            <a:r>
              <a:rPr sz="1600" spc="-10" dirty="0">
                <a:latin typeface="Arial MT"/>
                <a:cs typeface="Arial MT"/>
              </a:rPr>
              <a:t>per</a:t>
            </a:r>
            <a:r>
              <a:rPr sz="1600" spc="45" dirty="0">
                <a:latin typeface="Arial MT"/>
                <a:cs typeface="Arial MT"/>
              </a:rPr>
              <a:t> </a:t>
            </a:r>
            <a:r>
              <a:rPr sz="1600" spc="-5" dirty="0">
                <a:latin typeface="Arial MT"/>
                <a:cs typeface="Arial MT"/>
              </a:rPr>
              <a:t>IRA</a:t>
            </a:r>
            <a:r>
              <a:rPr sz="1600" spc="-80" dirty="0">
                <a:latin typeface="Arial MT"/>
                <a:cs typeface="Arial MT"/>
              </a:rPr>
              <a:t> </a:t>
            </a:r>
            <a:r>
              <a:rPr sz="1600" spc="-15" dirty="0">
                <a:latin typeface="Arial MT"/>
                <a:cs typeface="Arial MT"/>
              </a:rPr>
              <a:t>owner</a:t>
            </a:r>
            <a:r>
              <a:rPr sz="1600" spc="50" dirty="0">
                <a:latin typeface="Arial MT"/>
                <a:cs typeface="Arial MT"/>
              </a:rPr>
              <a:t> </a:t>
            </a:r>
            <a:r>
              <a:rPr sz="1600" spc="-20" dirty="0">
                <a:latin typeface="Arial MT"/>
                <a:cs typeface="Arial MT"/>
              </a:rPr>
              <a:t>(now </a:t>
            </a:r>
            <a:r>
              <a:rPr sz="1600" spc="-430" dirty="0">
                <a:latin typeface="Arial MT"/>
                <a:cs typeface="Arial MT"/>
              </a:rPr>
              <a:t> </a:t>
            </a:r>
            <a:r>
              <a:rPr sz="1600" spc="-35" dirty="0">
                <a:latin typeface="Arial MT"/>
                <a:cs typeface="Arial MT"/>
              </a:rPr>
              <a:t>indexed)</a:t>
            </a:r>
            <a:endParaRPr sz="1600">
              <a:latin typeface="Arial MT"/>
              <a:cs typeface="Arial MT"/>
            </a:endParaRPr>
          </a:p>
        </p:txBody>
      </p:sp>
      <p:sp>
        <p:nvSpPr>
          <p:cNvPr id="14" name="object 1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25</a:t>
            </a:fld>
            <a:endParaRPr spc="-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4975225" cy="330835"/>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Arial"/>
                <a:cs typeface="Arial"/>
              </a:rPr>
              <a:t>Consider</a:t>
            </a:r>
            <a:r>
              <a:rPr sz="2000" b="1" spc="15" dirty="0">
                <a:latin typeface="Arial"/>
                <a:cs typeface="Arial"/>
              </a:rPr>
              <a:t> </a:t>
            </a:r>
            <a:r>
              <a:rPr sz="2000" b="1" spc="-5" dirty="0">
                <a:latin typeface="Arial"/>
                <a:cs typeface="Arial"/>
              </a:rPr>
              <a:t>qualified</a:t>
            </a:r>
            <a:r>
              <a:rPr sz="2000" b="1" spc="60" dirty="0">
                <a:latin typeface="Arial"/>
                <a:cs typeface="Arial"/>
              </a:rPr>
              <a:t> </a:t>
            </a:r>
            <a:r>
              <a:rPr sz="2000" b="1" spc="-5" dirty="0">
                <a:latin typeface="Arial"/>
                <a:cs typeface="Arial"/>
              </a:rPr>
              <a:t>charitable</a:t>
            </a:r>
            <a:r>
              <a:rPr sz="2000" b="1" spc="10" dirty="0">
                <a:latin typeface="Arial"/>
                <a:cs typeface="Arial"/>
              </a:rPr>
              <a:t> </a:t>
            </a:r>
            <a:r>
              <a:rPr sz="2000" b="1" spc="-10" dirty="0">
                <a:latin typeface="Arial"/>
                <a:cs typeface="Arial"/>
              </a:rPr>
              <a:t>distribution</a:t>
            </a:r>
            <a:endParaRPr sz="2000">
              <a:latin typeface="Arial"/>
              <a:cs typeface="Arial"/>
            </a:endParaRPr>
          </a:p>
        </p:txBody>
      </p:sp>
      <p:sp>
        <p:nvSpPr>
          <p:cNvPr id="3" name="object 3"/>
          <p:cNvSpPr txBox="1"/>
          <p:nvPr/>
        </p:nvSpPr>
        <p:spPr>
          <a:xfrm>
            <a:off x="289559" y="6611968"/>
            <a:ext cx="5125720" cy="422909"/>
          </a:xfrm>
          <a:prstGeom prst="rect">
            <a:avLst/>
          </a:prstGeom>
        </p:spPr>
        <p:txBody>
          <a:bodyPr vert="horz" wrap="square" lIns="0" tIns="23495" rIns="0" bIns="0" rtlCol="0">
            <a:spAutoFit/>
          </a:bodyPr>
          <a:lstStyle/>
          <a:p>
            <a:pPr marL="12700">
              <a:lnSpc>
                <a:spcPct val="100000"/>
              </a:lnSpc>
              <a:spcBef>
                <a:spcPts val="185"/>
              </a:spcBef>
            </a:pPr>
            <a:r>
              <a:rPr sz="800" spc="-80" dirty="0">
                <a:latin typeface="Arial MT"/>
                <a:cs typeface="Arial MT"/>
              </a:rPr>
              <a:t>*State</a:t>
            </a:r>
            <a:r>
              <a:rPr sz="800" spc="-75" dirty="0">
                <a:latin typeface="Arial MT"/>
                <a:cs typeface="Arial MT"/>
              </a:rPr>
              <a:t> </a:t>
            </a:r>
            <a:r>
              <a:rPr sz="800" spc="-60" dirty="0">
                <a:latin typeface="Arial MT"/>
                <a:cs typeface="Arial MT"/>
              </a:rPr>
              <a:t>and</a:t>
            </a:r>
            <a:r>
              <a:rPr sz="800" spc="-20" dirty="0">
                <a:latin typeface="Arial MT"/>
                <a:cs typeface="Arial MT"/>
              </a:rPr>
              <a:t> </a:t>
            </a:r>
            <a:r>
              <a:rPr sz="800" spc="-45" dirty="0">
                <a:latin typeface="Arial MT"/>
                <a:cs typeface="Arial MT"/>
              </a:rPr>
              <a:t>local</a:t>
            </a:r>
            <a:r>
              <a:rPr sz="800" spc="-40" dirty="0">
                <a:latin typeface="Arial MT"/>
                <a:cs typeface="Arial MT"/>
              </a:rPr>
              <a:t> </a:t>
            </a:r>
            <a:r>
              <a:rPr sz="800" spc="-65" dirty="0">
                <a:latin typeface="Arial MT"/>
                <a:cs typeface="Arial MT"/>
              </a:rPr>
              <a:t>taxes</a:t>
            </a:r>
            <a:r>
              <a:rPr sz="800" spc="-70" dirty="0">
                <a:latin typeface="Arial MT"/>
                <a:cs typeface="Arial MT"/>
              </a:rPr>
              <a:t> </a:t>
            </a:r>
            <a:r>
              <a:rPr sz="800" spc="-60" dirty="0">
                <a:latin typeface="Arial MT"/>
                <a:cs typeface="Arial MT"/>
              </a:rPr>
              <a:t>include</a:t>
            </a:r>
            <a:r>
              <a:rPr sz="800" spc="-15" dirty="0">
                <a:latin typeface="Arial MT"/>
                <a:cs typeface="Arial MT"/>
              </a:rPr>
              <a:t> </a:t>
            </a:r>
            <a:r>
              <a:rPr sz="800" spc="-90" dirty="0">
                <a:latin typeface="Arial MT"/>
                <a:cs typeface="Arial MT"/>
              </a:rPr>
              <a:t>income</a:t>
            </a:r>
            <a:r>
              <a:rPr sz="800" spc="-20" dirty="0">
                <a:latin typeface="Arial MT"/>
                <a:cs typeface="Arial MT"/>
              </a:rPr>
              <a:t> </a:t>
            </a:r>
            <a:r>
              <a:rPr sz="800" spc="-50" dirty="0">
                <a:latin typeface="Arial MT"/>
                <a:cs typeface="Arial MT"/>
              </a:rPr>
              <a:t>or</a:t>
            </a:r>
            <a:r>
              <a:rPr sz="800" spc="-35" dirty="0">
                <a:latin typeface="Arial MT"/>
                <a:cs typeface="Arial MT"/>
              </a:rPr>
              <a:t> </a:t>
            </a:r>
            <a:r>
              <a:rPr sz="800" spc="-70" dirty="0">
                <a:latin typeface="Arial MT"/>
                <a:cs typeface="Arial MT"/>
              </a:rPr>
              <a:t>sales</a:t>
            </a:r>
            <a:r>
              <a:rPr sz="800" spc="-65" dirty="0">
                <a:latin typeface="Arial MT"/>
                <a:cs typeface="Arial MT"/>
              </a:rPr>
              <a:t> </a:t>
            </a:r>
            <a:r>
              <a:rPr sz="800" spc="-40" dirty="0">
                <a:latin typeface="Arial MT"/>
                <a:cs typeface="Arial MT"/>
              </a:rPr>
              <a:t>tax,</a:t>
            </a:r>
            <a:r>
              <a:rPr sz="800" spc="-85" dirty="0">
                <a:latin typeface="Arial MT"/>
                <a:cs typeface="Arial MT"/>
              </a:rPr>
              <a:t> </a:t>
            </a:r>
            <a:r>
              <a:rPr sz="800" spc="-65" dirty="0">
                <a:latin typeface="Arial MT"/>
                <a:cs typeface="Arial MT"/>
              </a:rPr>
              <a:t>plus </a:t>
            </a:r>
            <a:r>
              <a:rPr sz="800" spc="-70" dirty="0">
                <a:latin typeface="Arial MT"/>
                <a:cs typeface="Arial MT"/>
              </a:rPr>
              <a:t>property</a:t>
            </a:r>
            <a:r>
              <a:rPr sz="800" spc="-65" dirty="0">
                <a:latin typeface="Arial MT"/>
                <a:cs typeface="Arial MT"/>
              </a:rPr>
              <a:t> </a:t>
            </a:r>
            <a:r>
              <a:rPr sz="800" spc="-60" dirty="0">
                <a:latin typeface="Arial MT"/>
                <a:cs typeface="Arial MT"/>
              </a:rPr>
              <a:t>tax</a:t>
            </a:r>
            <a:endParaRPr sz="800">
              <a:latin typeface="Arial MT"/>
              <a:cs typeface="Arial MT"/>
            </a:endParaRPr>
          </a:p>
          <a:p>
            <a:pPr marL="12700">
              <a:lnSpc>
                <a:spcPct val="100000"/>
              </a:lnSpc>
              <a:spcBef>
                <a:spcPts val="80"/>
              </a:spcBef>
            </a:pPr>
            <a:r>
              <a:rPr sz="800" spc="-140" dirty="0">
                <a:latin typeface="Arial MT"/>
                <a:cs typeface="Arial MT"/>
              </a:rPr>
              <a:t>S</a:t>
            </a:r>
            <a:r>
              <a:rPr sz="800" spc="-50" dirty="0">
                <a:latin typeface="Arial MT"/>
                <a:cs typeface="Arial MT"/>
              </a:rPr>
              <a:t>ou</a:t>
            </a:r>
            <a:r>
              <a:rPr sz="800" spc="-30" dirty="0">
                <a:latin typeface="Arial MT"/>
                <a:cs typeface="Arial MT"/>
              </a:rPr>
              <a:t>r</a:t>
            </a:r>
            <a:r>
              <a:rPr sz="800" spc="-85" dirty="0">
                <a:latin typeface="Arial MT"/>
                <a:cs typeface="Arial MT"/>
              </a:rPr>
              <a:t>c</a:t>
            </a:r>
            <a:r>
              <a:rPr sz="800" spc="-50" dirty="0">
                <a:latin typeface="Arial MT"/>
                <a:cs typeface="Arial MT"/>
              </a:rPr>
              <a:t>e</a:t>
            </a:r>
            <a:r>
              <a:rPr sz="800" spc="-40" dirty="0">
                <a:latin typeface="Arial MT"/>
                <a:cs typeface="Arial MT"/>
              </a:rPr>
              <a:t>:</a:t>
            </a:r>
            <a:r>
              <a:rPr sz="800" spc="-80" dirty="0">
                <a:latin typeface="Arial MT"/>
                <a:cs typeface="Arial MT"/>
              </a:rPr>
              <a:t> </a:t>
            </a:r>
            <a:r>
              <a:rPr sz="800" spc="-60" dirty="0">
                <a:latin typeface="Arial MT"/>
                <a:cs typeface="Arial MT"/>
              </a:rPr>
              <a:t>I</a:t>
            </a:r>
            <a:r>
              <a:rPr sz="800" spc="-100" dirty="0">
                <a:latin typeface="Arial MT"/>
                <a:cs typeface="Arial MT"/>
              </a:rPr>
              <a:t>RS</a:t>
            </a:r>
            <a:endParaRPr sz="800">
              <a:latin typeface="Arial MT"/>
              <a:cs typeface="Arial MT"/>
            </a:endParaRPr>
          </a:p>
          <a:p>
            <a:pPr marL="12700">
              <a:lnSpc>
                <a:spcPct val="100000"/>
              </a:lnSpc>
              <a:spcBef>
                <a:spcPts val="80"/>
              </a:spcBef>
            </a:pPr>
            <a:r>
              <a:rPr sz="800" spc="-120" dirty="0">
                <a:latin typeface="Arial MT"/>
                <a:cs typeface="Arial MT"/>
              </a:rPr>
              <a:t>PIMCO</a:t>
            </a:r>
            <a:r>
              <a:rPr sz="800" spc="-15"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75" dirty="0">
                <a:latin typeface="Arial MT"/>
                <a:cs typeface="Arial MT"/>
              </a:rPr>
              <a:t> </a:t>
            </a:r>
            <a:r>
              <a:rPr sz="800" spc="-50" dirty="0">
                <a:latin typeface="Arial MT"/>
                <a:cs typeface="Arial MT"/>
              </a:rPr>
              <a:t>provide</a:t>
            </a:r>
            <a:r>
              <a:rPr sz="800" spc="-15" dirty="0">
                <a:latin typeface="Arial MT"/>
                <a:cs typeface="Arial MT"/>
              </a:rPr>
              <a:t> </a:t>
            </a:r>
            <a:r>
              <a:rPr sz="800" spc="-55" dirty="0">
                <a:latin typeface="Arial MT"/>
                <a:cs typeface="Arial MT"/>
              </a:rPr>
              <a:t>legal</a:t>
            </a:r>
            <a:r>
              <a:rPr sz="800" spc="-35" dirty="0">
                <a:latin typeface="Arial MT"/>
                <a:cs typeface="Arial MT"/>
              </a:rPr>
              <a:t> </a:t>
            </a:r>
            <a:r>
              <a:rPr sz="800" spc="-90" dirty="0">
                <a:latin typeface="Arial MT"/>
                <a:cs typeface="Arial MT"/>
              </a:rPr>
              <a:t>or</a:t>
            </a:r>
            <a:r>
              <a:rPr sz="800" spc="-30" dirty="0">
                <a:latin typeface="Arial MT"/>
                <a:cs typeface="Arial MT"/>
              </a:rPr>
              <a:t> </a:t>
            </a:r>
            <a:r>
              <a:rPr sz="800" spc="-60" dirty="0">
                <a:latin typeface="Arial MT"/>
                <a:cs typeface="Arial MT"/>
              </a:rPr>
              <a:t>tax </a:t>
            </a:r>
            <a:r>
              <a:rPr sz="800" spc="-65" dirty="0">
                <a:latin typeface="Arial MT"/>
                <a:cs typeface="Arial MT"/>
              </a:rPr>
              <a:t>advice.</a:t>
            </a:r>
            <a:r>
              <a:rPr sz="800" spc="-80" dirty="0">
                <a:latin typeface="Arial MT"/>
                <a:cs typeface="Arial MT"/>
              </a:rPr>
              <a:t> </a:t>
            </a:r>
            <a:r>
              <a:rPr sz="800" spc="-70" dirty="0">
                <a:latin typeface="Arial MT"/>
                <a:cs typeface="Arial MT"/>
              </a:rPr>
              <a:t>Please</a:t>
            </a:r>
            <a:r>
              <a:rPr sz="800" spc="-15" dirty="0">
                <a:latin typeface="Arial MT"/>
                <a:cs typeface="Arial MT"/>
              </a:rPr>
              <a:t> </a:t>
            </a:r>
            <a:r>
              <a:rPr sz="800" spc="-65" dirty="0">
                <a:latin typeface="Arial MT"/>
                <a:cs typeface="Arial MT"/>
              </a:rPr>
              <a:t>consult</a:t>
            </a:r>
            <a:r>
              <a:rPr sz="800" spc="-75" dirty="0">
                <a:latin typeface="Arial MT"/>
                <a:cs typeface="Arial MT"/>
              </a:rPr>
              <a:t> </a:t>
            </a:r>
            <a:r>
              <a:rPr sz="800" spc="-55" dirty="0">
                <a:latin typeface="Arial MT"/>
                <a:cs typeface="Arial MT"/>
              </a:rPr>
              <a:t>your</a:t>
            </a:r>
            <a:r>
              <a:rPr sz="800" spc="-114" dirty="0">
                <a:latin typeface="Arial MT"/>
                <a:cs typeface="Arial MT"/>
              </a:rPr>
              <a:t> </a:t>
            </a:r>
            <a:r>
              <a:rPr sz="800" spc="-60" dirty="0">
                <a:latin typeface="Arial MT"/>
                <a:cs typeface="Arial MT"/>
              </a:rPr>
              <a:t>tax</a:t>
            </a:r>
            <a:r>
              <a:rPr sz="800" spc="20" dirty="0">
                <a:latin typeface="Arial MT"/>
                <a:cs typeface="Arial MT"/>
              </a:rPr>
              <a:t> </a:t>
            </a:r>
            <a:r>
              <a:rPr sz="800" spc="-75" dirty="0">
                <a:latin typeface="Arial MT"/>
                <a:cs typeface="Arial MT"/>
              </a:rPr>
              <a:t>and/or</a:t>
            </a:r>
            <a:r>
              <a:rPr sz="800" spc="-30" dirty="0">
                <a:latin typeface="Arial MT"/>
                <a:cs typeface="Arial MT"/>
              </a:rPr>
              <a:t> </a:t>
            </a:r>
            <a:r>
              <a:rPr sz="800" spc="-55" dirty="0">
                <a:latin typeface="Arial MT"/>
                <a:cs typeface="Arial MT"/>
              </a:rPr>
              <a:t>legal</a:t>
            </a:r>
            <a:r>
              <a:rPr sz="800" spc="-35" dirty="0">
                <a:latin typeface="Arial MT"/>
                <a:cs typeface="Arial MT"/>
              </a:rPr>
              <a:t> </a:t>
            </a:r>
            <a:r>
              <a:rPr sz="800" spc="-80" dirty="0">
                <a:latin typeface="Arial MT"/>
                <a:cs typeface="Arial MT"/>
              </a:rPr>
              <a:t>counsel</a:t>
            </a:r>
            <a:r>
              <a:rPr sz="800" spc="-35" dirty="0">
                <a:latin typeface="Arial MT"/>
                <a:cs typeface="Arial MT"/>
              </a:rPr>
              <a:t> </a:t>
            </a:r>
            <a:r>
              <a:rPr sz="800" spc="-55" dirty="0">
                <a:latin typeface="Arial MT"/>
                <a:cs typeface="Arial MT"/>
              </a:rPr>
              <a:t>for</a:t>
            </a:r>
            <a:r>
              <a:rPr sz="800" spc="-30" dirty="0">
                <a:latin typeface="Arial MT"/>
                <a:cs typeface="Arial MT"/>
              </a:rPr>
              <a:t> </a:t>
            </a:r>
            <a:r>
              <a:rPr sz="800" spc="-55" dirty="0">
                <a:latin typeface="Arial MT"/>
                <a:cs typeface="Arial MT"/>
              </a:rPr>
              <a:t>specific</a:t>
            </a:r>
            <a:r>
              <a:rPr sz="800" spc="-60" dirty="0">
                <a:latin typeface="Arial MT"/>
                <a:cs typeface="Arial MT"/>
              </a:rPr>
              <a:t> tax </a:t>
            </a:r>
            <a:r>
              <a:rPr sz="800" spc="-50" dirty="0">
                <a:latin typeface="Arial MT"/>
                <a:cs typeface="Arial MT"/>
              </a:rPr>
              <a:t>or</a:t>
            </a:r>
            <a:r>
              <a:rPr sz="800" spc="-30" dirty="0">
                <a:latin typeface="Arial MT"/>
                <a:cs typeface="Arial MT"/>
              </a:rPr>
              <a:t> </a:t>
            </a:r>
            <a:r>
              <a:rPr sz="800" spc="-70" dirty="0">
                <a:latin typeface="Arial MT"/>
                <a:cs typeface="Arial MT"/>
              </a:rPr>
              <a:t>legal</a:t>
            </a:r>
            <a:r>
              <a:rPr sz="800" spc="-35" dirty="0">
                <a:latin typeface="Arial MT"/>
                <a:cs typeface="Arial MT"/>
              </a:rPr>
              <a:t> </a:t>
            </a:r>
            <a:r>
              <a:rPr sz="800" spc="-75" dirty="0">
                <a:latin typeface="Arial MT"/>
                <a:cs typeface="Arial MT"/>
              </a:rPr>
              <a:t>questionsand</a:t>
            </a:r>
            <a:r>
              <a:rPr sz="800" spc="-20" dirty="0">
                <a:latin typeface="Arial MT"/>
                <a:cs typeface="Arial MT"/>
              </a:rPr>
              <a:t> </a:t>
            </a:r>
            <a:r>
              <a:rPr sz="800" spc="-75" dirty="0">
                <a:latin typeface="Arial MT"/>
                <a:cs typeface="Arial MT"/>
              </a:rPr>
              <a:t>concerns.</a:t>
            </a:r>
            <a:endParaRPr sz="800">
              <a:latin typeface="Arial MT"/>
              <a:cs typeface="Arial MT"/>
            </a:endParaRPr>
          </a:p>
        </p:txBody>
      </p:sp>
      <p:graphicFrame>
        <p:nvGraphicFramePr>
          <p:cNvPr id="4" name="object 4"/>
          <p:cNvGraphicFramePr>
            <a:graphicFrameLocks noGrp="1"/>
          </p:cNvGraphicFramePr>
          <p:nvPr/>
        </p:nvGraphicFramePr>
        <p:xfrm>
          <a:off x="475792" y="2090445"/>
          <a:ext cx="4912995" cy="1804670"/>
        </p:xfrm>
        <a:graphic>
          <a:graphicData uri="http://schemas.openxmlformats.org/drawingml/2006/table">
            <a:tbl>
              <a:tblPr firstRow="1" bandRow="1">
                <a:tableStyleId>{2D5ABB26-0587-4C30-8999-92F81FD0307C}</a:tableStyleId>
              </a:tblPr>
              <a:tblGrid>
                <a:gridCol w="2332990">
                  <a:extLst>
                    <a:ext uri="{9D8B030D-6E8A-4147-A177-3AD203B41FA5}">
                      <a16:colId xmlns:a16="http://schemas.microsoft.com/office/drawing/2014/main" val="20000"/>
                    </a:ext>
                  </a:extLst>
                </a:gridCol>
                <a:gridCol w="2580005">
                  <a:extLst>
                    <a:ext uri="{9D8B030D-6E8A-4147-A177-3AD203B41FA5}">
                      <a16:colId xmlns:a16="http://schemas.microsoft.com/office/drawing/2014/main" val="20001"/>
                    </a:ext>
                  </a:extLst>
                </a:gridCol>
              </a:tblGrid>
              <a:tr h="335254">
                <a:tc>
                  <a:txBody>
                    <a:bodyPr/>
                    <a:lstStyle/>
                    <a:p>
                      <a:pPr marL="45720">
                        <a:lnSpc>
                          <a:spcPct val="100000"/>
                        </a:lnSpc>
                        <a:spcBef>
                          <a:spcPts val="305"/>
                        </a:spcBef>
                      </a:pPr>
                      <a:r>
                        <a:rPr sz="1600" b="1" spc="-30" dirty="0">
                          <a:solidFill>
                            <a:srgbClr val="FFFFFF"/>
                          </a:solidFill>
                          <a:latin typeface="Arial"/>
                          <a:cs typeface="Arial"/>
                        </a:rPr>
                        <a:t>Filing</a:t>
                      </a:r>
                      <a:r>
                        <a:rPr sz="1600" b="1" spc="130" dirty="0">
                          <a:solidFill>
                            <a:srgbClr val="FFFFFF"/>
                          </a:solidFill>
                          <a:latin typeface="Arial"/>
                          <a:cs typeface="Arial"/>
                        </a:rPr>
                        <a:t> </a:t>
                      </a:r>
                      <a:r>
                        <a:rPr sz="1600" b="1" dirty="0">
                          <a:solidFill>
                            <a:srgbClr val="FFFFFF"/>
                          </a:solidFill>
                          <a:latin typeface="Arial"/>
                          <a:cs typeface="Arial"/>
                        </a:rPr>
                        <a:t>status</a:t>
                      </a:r>
                      <a:endParaRPr sz="1600">
                        <a:latin typeface="Arial"/>
                        <a:cs typeface="Arial"/>
                      </a:endParaRPr>
                    </a:p>
                  </a:txBody>
                  <a:tcPr marL="0" marR="0" marT="38735" marB="0">
                    <a:solidFill>
                      <a:srgbClr val="005486"/>
                    </a:solidFill>
                  </a:tcPr>
                </a:tc>
                <a:tc>
                  <a:txBody>
                    <a:bodyPr/>
                    <a:lstStyle/>
                    <a:p>
                      <a:pPr algn="ctr">
                        <a:lnSpc>
                          <a:spcPct val="100000"/>
                        </a:lnSpc>
                        <a:spcBef>
                          <a:spcPts val="305"/>
                        </a:spcBef>
                      </a:pPr>
                      <a:r>
                        <a:rPr sz="1600" b="1" spc="-10" dirty="0">
                          <a:solidFill>
                            <a:srgbClr val="FFFFFF"/>
                          </a:solidFill>
                          <a:latin typeface="Arial"/>
                          <a:cs typeface="Arial"/>
                        </a:rPr>
                        <a:t>Standard</a:t>
                      </a:r>
                      <a:r>
                        <a:rPr sz="1600" b="1" spc="-20" dirty="0">
                          <a:solidFill>
                            <a:srgbClr val="FFFFFF"/>
                          </a:solidFill>
                          <a:latin typeface="Arial"/>
                          <a:cs typeface="Arial"/>
                        </a:rPr>
                        <a:t> </a:t>
                      </a:r>
                      <a:r>
                        <a:rPr sz="1600" b="1" spc="-15" dirty="0">
                          <a:solidFill>
                            <a:srgbClr val="FFFFFF"/>
                          </a:solidFill>
                          <a:latin typeface="Arial"/>
                          <a:cs typeface="Arial"/>
                        </a:rPr>
                        <a:t>deduction</a:t>
                      </a:r>
                      <a:endParaRPr sz="1600">
                        <a:latin typeface="Arial"/>
                        <a:cs typeface="Arial"/>
                      </a:endParaRPr>
                    </a:p>
                  </a:txBody>
                  <a:tcPr marL="0" marR="0" marT="38735" marB="0">
                    <a:solidFill>
                      <a:srgbClr val="005486"/>
                    </a:solidFill>
                  </a:tcPr>
                </a:tc>
                <a:extLst>
                  <a:ext uri="{0D108BD9-81ED-4DB2-BD59-A6C34878D82A}">
                    <a16:rowId xmlns:a16="http://schemas.microsoft.com/office/drawing/2014/main" val="10000"/>
                  </a:ext>
                </a:extLst>
              </a:tr>
              <a:tr h="365633">
                <a:tc>
                  <a:txBody>
                    <a:bodyPr/>
                    <a:lstStyle/>
                    <a:p>
                      <a:pPr marL="45720">
                        <a:lnSpc>
                          <a:spcPct val="100000"/>
                        </a:lnSpc>
                        <a:spcBef>
                          <a:spcPts val="425"/>
                        </a:spcBef>
                      </a:pPr>
                      <a:r>
                        <a:rPr sz="1600" dirty="0">
                          <a:latin typeface="Arial MT"/>
                          <a:cs typeface="Arial MT"/>
                        </a:rPr>
                        <a:t>Married,</a:t>
                      </a:r>
                      <a:r>
                        <a:rPr sz="1600" spc="-25" dirty="0">
                          <a:latin typeface="Arial MT"/>
                          <a:cs typeface="Arial MT"/>
                        </a:rPr>
                        <a:t> </a:t>
                      </a:r>
                      <a:r>
                        <a:rPr sz="1600" spc="-35" dirty="0">
                          <a:latin typeface="Arial MT"/>
                          <a:cs typeface="Arial MT"/>
                        </a:rPr>
                        <a:t>filing</a:t>
                      </a:r>
                      <a:r>
                        <a:rPr sz="1600" spc="160" dirty="0">
                          <a:latin typeface="Arial MT"/>
                          <a:cs typeface="Arial MT"/>
                        </a:rPr>
                        <a:t> </a:t>
                      </a:r>
                      <a:r>
                        <a:rPr sz="1600" spc="-30" dirty="0">
                          <a:latin typeface="Arial MT"/>
                          <a:cs typeface="Arial MT"/>
                        </a:rPr>
                        <a:t>jointly</a:t>
                      </a:r>
                      <a:endParaRPr sz="1600">
                        <a:latin typeface="Arial MT"/>
                        <a:cs typeface="Arial MT"/>
                      </a:endParaRPr>
                    </a:p>
                  </a:txBody>
                  <a:tcPr marL="0" marR="0" marT="53975" marB="0">
                    <a:lnR w="6350">
                      <a:solidFill>
                        <a:srgbClr val="D9D9D9"/>
                      </a:solidFill>
                      <a:prstDash val="solid"/>
                    </a:lnR>
                    <a:lnB w="6350">
                      <a:solidFill>
                        <a:srgbClr val="D9D9D9"/>
                      </a:solidFill>
                      <a:prstDash val="solid"/>
                    </a:lnB>
                  </a:tcPr>
                </a:tc>
                <a:tc>
                  <a:txBody>
                    <a:bodyPr/>
                    <a:lstStyle/>
                    <a:p>
                      <a:pPr marL="9525" algn="ctr">
                        <a:lnSpc>
                          <a:spcPct val="100000"/>
                        </a:lnSpc>
                        <a:spcBef>
                          <a:spcPts val="345"/>
                        </a:spcBef>
                      </a:pPr>
                      <a:r>
                        <a:rPr sz="1600" spc="-10" dirty="0">
                          <a:latin typeface="Arial MT"/>
                          <a:cs typeface="Arial MT"/>
                        </a:rPr>
                        <a:t>$27,700</a:t>
                      </a:r>
                      <a:endParaRPr sz="1600">
                        <a:latin typeface="Arial MT"/>
                        <a:cs typeface="Arial MT"/>
                      </a:endParaRPr>
                    </a:p>
                  </a:txBody>
                  <a:tcPr marL="0" marR="0" marT="43815" marB="0">
                    <a:lnL w="6350">
                      <a:solidFill>
                        <a:srgbClr val="D9D9D9"/>
                      </a:solidFill>
                      <a:prstDash val="solid"/>
                    </a:lnL>
                    <a:lnB w="6350">
                      <a:solidFill>
                        <a:srgbClr val="D9D9D9"/>
                      </a:solidFill>
                      <a:prstDash val="solid"/>
                    </a:lnB>
                  </a:tcPr>
                </a:tc>
                <a:extLst>
                  <a:ext uri="{0D108BD9-81ED-4DB2-BD59-A6C34878D82A}">
                    <a16:rowId xmlns:a16="http://schemas.microsoft.com/office/drawing/2014/main" val="10001"/>
                  </a:ext>
                </a:extLst>
              </a:tr>
              <a:tr h="365759">
                <a:tc>
                  <a:txBody>
                    <a:bodyPr/>
                    <a:lstStyle/>
                    <a:p>
                      <a:pPr marL="45720">
                        <a:lnSpc>
                          <a:spcPct val="100000"/>
                        </a:lnSpc>
                        <a:spcBef>
                          <a:spcPts val="430"/>
                        </a:spcBef>
                      </a:pPr>
                      <a:r>
                        <a:rPr sz="1600" spc="-35" dirty="0">
                          <a:latin typeface="Arial MT"/>
                          <a:cs typeface="Arial MT"/>
                        </a:rPr>
                        <a:t>Single</a:t>
                      </a:r>
                      <a:endParaRPr sz="1600">
                        <a:latin typeface="Arial MT"/>
                        <a:cs typeface="Arial MT"/>
                      </a:endParaRPr>
                    </a:p>
                  </a:txBody>
                  <a:tcPr marL="0" marR="0" marT="54610"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9525" algn="ctr">
                        <a:lnSpc>
                          <a:spcPct val="100000"/>
                        </a:lnSpc>
                        <a:spcBef>
                          <a:spcPts val="350"/>
                        </a:spcBef>
                      </a:pPr>
                      <a:r>
                        <a:rPr sz="1600" spc="-10" dirty="0">
                          <a:latin typeface="Arial MT"/>
                          <a:cs typeface="Arial MT"/>
                        </a:rPr>
                        <a:t>$13,850</a:t>
                      </a:r>
                      <a:endParaRPr sz="1600">
                        <a:latin typeface="Arial MT"/>
                        <a:cs typeface="Arial MT"/>
                      </a:endParaRPr>
                    </a:p>
                  </a:txBody>
                  <a:tcPr marL="0" marR="0" marT="44450"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2"/>
                  </a:ext>
                </a:extLst>
              </a:tr>
              <a:tr h="365633">
                <a:tc>
                  <a:txBody>
                    <a:bodyPr/>
                    <a:lstStyle/>
                    <a:p>
                      <a:pPr marL="45720">
                        <a:lnSpc>
                          <a:spcPct val="100000"/>
                        </a:lnSpc>
                        <a:spcBef>
                          <a:spcPts val="430"/>
                        </a:spcBef>
                      </a:pPr>
                      <a:r>
                        <a:rPr sz="1600" spc="-35" dirty="0">
                          <a:latin typeface="Arial MT"/>
                          <a:cs typeface="Arial MT"/>
                        </a:rPr>
                        <a:t>Head</a:t>
                      </a:r>
                      <a:r>
                        <a:rPr sz="1600" spc="80" dirty="0">
                          <a:latin typeface="Arial MT"/>
                          <a:cs typeface="Arial MT"/>
                        </a:rPr>
                        <a:t> </a:t>
                      </a:r>
                      <a:r>
                        <a:rPr sz="1600" spc="-5" dirty="0">
                          <a:latin typeface="Arial MT"/>
                          <a:cs typeface="Arial MT"/>
                        </a:rPr>
                        <a:t>of</a:t>
                      </a:r>
                      <a:r>
                        <a:rPr sz="1600" spc="50" dirty="0">
                          <a:latin typeface="Arial MT"/>
                          <a:cs typeface="Arial MT"/>
                        </a:rPr>
                        <a:t> </a:t>
                      </a:r>
                      <a:r>
                        <a:rPr sz="1600" spc="-40" dirty="0">
                          <a:latin typeface="Arial MT"/>
                          <a:cs typeface="Arial MT"/>
                        </a:rPr>
                        <a:t>household</a:t>
                      </a:r>
                      <a:endParaRPr sz="1600">
                        <a:latin typeface="Arial MT"/>
                        <a:cs typeface="Arial MT"/>
                      </a:endParaRPr>
                    </a:p>
                  </a:txBody>
                  <a:tcPr marL="0" marR="0" marT="54610"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9525" algn="ctr">
                        <a:lnSpc>
                          <a:spcPct val="100000"/>
                        </a:lnSpc>
                        <a:spcBef>
                          <a:spcPts val="350"/>
                        </a:spcBef>
                      </a:pPr>
                      <a:r>
                        <a:rPr sz="1600" spc="-10" dirty="0">
                          <a:latin typeface="Arial MT"/>
                          <a:cs typeface="Arial MT"/>
                        </a:rPr>
                        <a:t>$20,800</a:t>
                      </a:r>
                      <a:endParaRPr sz="1600">
                        <a:latin typeface="Arial MT"/>
                        <a:cs typeface="Arial MT"/>
                      </a:endParaRPr>
                    </a:p>
                  </a:txBody>
                  <a:tcPr marL="0" marR="0" marT="44450"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3"/>
                  </a:ext>
                </a:extLst>
              </a:tr>
              <a:tr h="365633">
                <a:tc>
                  <a:txBody>
                    <a:bodyPr/>
                    <a:lstStyle/>
                    <a:p>
                      <a:pPr marL="45720">
                        <a:lnSpc>
                          <a:spcPct val="100000"/>
                        </a:lnSpc>
                        <a:spcBef>
                          <a:spcPts val="434"/>
                        </a:spcBef>
                      </a:pPr>
                      <a:r>
                        <a:rPr sz="1600" dirty="0">
                          <a:latin typeface="Arial MT"/>
                          <a:cs typeface="Arial MT"/>
                        </a:rPr>
                        <a:t>Married,</a:t>
                      </a:r>
                      <a:r>
                        <a:rPr sz="1600" spc="-20" dirty="0">
                          <a:latin typeface="Arial MT"/>
                          <a:cs typeface="Arial MT"/>
                        </a:rPr>
                        <a:t> </a:t>
                      </a:r>
                      <a:r>
                        <a:rPr sz="1600" spc="-35" dirty="0">
                          <a:latin typeface="Arial MT"/>
                          <a:cs typeface="Arial MT"/>
                        </a:rPr>
                        <a:t>filing</a:t>
                      </a:r>
                      <a:r>
                        <a:rPr sz="1600" spc="175" dirty="0">
                          <a:latin typeface="Arial MT"/>
                          <a:cs typeface="Arial MT"/>
                        </a:rPr>
                        <a:t> </a:t>
                      </a:r>
                      <a:r>
                        <a:rPr sz="1600" spc="-10" dirty="0">
                          <a:latin typeface="Arial MT"/>
                          <a:cs typeface="Arial MT"/>
                        </a:rPr>
                        <a:t>separately</a:t>
                      </a:r>
                      <a:endParaRPr sz="1600">
                        <a:latin typeface="Arial MT"/>
                        <a:cs typeface="Arial MT"/>
                      </a:endParaRPr>
                    </a:p>
                  </a:txBody>
                  <a:tcPr marL="0" marR="0" marT="55244" marB="0">
                    <a:lnR w="6350">
                      <a:solidFill>
                        <a:srgbClr val="D9D9D9"/>
                      </a:solidFill>
                      <a:prstDash val="solid"/>
                    </a:lnR>
                    <a:lnT w="6350">
                      <a:solidFill>
                        <a:srgbClr val="D9D9D9"/>
                      </a:solidFill>
                      <a:prstDash val="solid"/>
                    </a:lnT>
                    <a:lnB w="12700">
                      <a:solidFill>
                        <a:srgbClr val="52555A"/>
                      </a:solidFill>
                      <a:prstDash val="solid"/>
                    </a:lnB>
                  </a:tcPr>
                </a:tc>
                <a:tc>
                  <a:txBody>
                    <a:bodyPr/>
                    <a:lstStyle/>
                    <a:p>
                      <a:pPr marL="9525" algn="ctr">
                        <a:lnSpc>
                          <a:spcPct val="100000"/>
                        </a:lnSpc>
                        <a:spcBef>
                          <a:spcPts val="355"/>
                        </a:spcBef>
                      </a:pPr>
                      <a:r>
                        <a:rPr sz="1600" spc="-10" dirty="0">
                          <a:latin typeface="Arial MT"/>
                          <a:cs typeface="Arial MT"/>
                        </a:rPr>
                        <a:t>$13,850</a:t>
                      </a:r>
                      <a:endParaRPr sz="1600">
                        <a:latin typeface="Arial MT"/>
                        <a:cs typeface="Arial MT"/>
                      </a:endParaRPr>
                    </a:p>
                  </a:txBody>
                  <a:tcPr marL="0" marR="0" marT="45085" marB="0">
                    <a:lnL w="6350">
                      <a:solidFill>
                        <a:srgbClr val="D9D9D9"/>
                      </a:solidFill>
                      <a:prstDash val="solid"/>
                    </a:lnL>
                    <a:lnT w="6350">
                      <a:solidFill>
                        <a:srgbClr val="D9D9D9"/>
                      </a:solidFill>
                      <a:prstDash val="solid"/>
                    </a:lnT>
                    <a:lnB w="12700">
                      <a:solidFill>
                        <a:srgbClr val="52555A"/>
                      </a:solidFill>
                      <a:prstDash val="solid"/>
                    </a:lnB>
                  </a:tcPr>
                </a:tc>
                <a:extLst>
                  <a:ext uri="{0D108BD9-81ED-4DB2-BD59-A6C34878D82A}">
                    <a16:rowId xmlns:a16="http://schemas.microsoft.com/office/drawing/2014/main" val="10004"/>
                  </a:ext>
                </a:extLst>
              </a:tr>
            </a:tbl>
          </a:graphicData>
        </a:graphic>
      </p:graphicFrame>
      <p:graphicFrame>
        <p:nvGraphicFramePr>
          <p:cNvPr id="5" name="object 5"/>
          <p:cNvGraphicFramePr>
            <a:graphicFrameLocks noGrp="1"/>
          </p:cNvGraphicFramePr>
          <p:nvPr/>
        </p:nvGraphicFramePr>
        <p:xfrm>
          <a:off x="6593585" y="2079650"/>
          <a:ext cx="2332990" cy="1804670"/>
        </p:xfrm>
        <a:graphic>
          <a:graphicData uri="http://schemas.openxmlformats.org/drawingml/2006/table">
            <a:tbl>
              <a:tblPr firstRow="1" bandRow="1">
                <a:tableStyleId>{2D5ABB26-0587-4C30-8999-92F81FD0307C}</a:tableStyleId>
              </a:tblPr>
              <a:tblGrid>
                <a:gridCol w="2332990">
                  <a:extLst>
                    <a:ext uri="{9D8B030D-6E8A-4147-A177-3AD203B41FA5}">
                      <a16:colId xmlns:a16="http://schemas.microsoft.com/office/drawing/2014/main" val="20000"/>
                    </a:ext>
                  </a:extLst>
                </a:gridCol>
              </a:tblGrid>
              <a:tr h="335254">
                <a:tc>
                  <a:txBody>
                    <a:bodyPr/>
                    <a:lstStyle/>
                    <a:p>
                      <a:pPr marL="52069">
                        <a:lnSpc>
                          <a:spcPct val="100000"/>
                        </a:lnSpc>
                        <a:spcBef>
                          <a:spcPts val="300"/>
                        </a:spcBef>
                      </a:pPr>
                      <a:r>
                        <a:rPr sz="1600" b="1" spc="-20" dirty="0">
                          <a:solidFill>
                            <a:srgbClr val="FFFFFF"/>
                          </a:solidFill>
                          <a:latin typeface="Arial"/>
                          <a:cs typeface="Arial"/>
                        </a:rPr>
                        <a:t>Itemized</a:t>
                      </a:r>
                      <a:r>
                        <a:rPr sz="1600" b="1" spc="120" dirty="0">
                          <a:solidFill>
                            <a:srgbClr val="FFFFFF"/>
                          </a:solidFill>
                          <a:latin typeface="Arial"/>
                          <a:cs typeface="Arial"/>
                        </a:rPr>
                        <a:t> </a:t>
                      </a:r>
                      <a:r>
                        <a:rPr sz="1600" b="1" spc="-15" dirty="0">
                          <a:solidFill>
                            <a:srgbClr val="FFFFFF"/>
                          </a:solidFill>
                          <a:latin typeface="Arial"/>
                          <a:cs typeface="Arial"/>
                        </a:rPr>
                        <a:t>deductions</a:t>
                      </a:r>
                      <a:endParaRPr sz="1600">
                        <a:latin typeface="Arial"/>
                        <a:cs typeface="Arial"/>
                      </a:endParaRPr>
                    </a:p>
                  </a:txBody>
                  <a:tcPr marL="0" marR="0" marT="38100" marB="0">
                    <a:solidFill>
                      <a:srgbClr val="005486"/>
                    </a:solidFill>
                  </a:tcPr>
                </a:tc>
                <a:extLst>
                  <a:ext uri="{0D108BD9-81ED-4DB2-BD59-A6C34878D82A}">
                    <a16:rowId xmlns:a16="http://schemas.microsoft.com/office/drawing/2014/main" val="10000"/>
                  </a:ext>
                </a:extLst>
              </a:tr>
              <a:tr h="365633">
                <a:tc>
                  <a:txBody>
                    <a:bodyPr/>
                    <a:lstStyle/>
                    <a:p>
                      <a:pPr marL="52069">
                        <a:lnSpc>
                          <a:spcPct val="100000"/>
                        </a:lnSpc>
                        <a:spcBef>
                          <a:spcPts val="425"/>
                        </a:spcBef>
                      </a:pPr>
                      <a:r>
                        <a:rPr sz="1600" spc="-10" dirty="0">
                          <a:latin typeface="Arial MT"/>
                          <a:cs typeface="Arial MT"/>
                        </a:rPr>
                        <a:t>Medical</a:t>
                      </a:r>
                      <a:r>
                        <a:rPr sz="1600" spc="-30" dirty="0">
                          <a:latin typeface="Arial MT"/>
                          <a:cs typeface="Arial MT"/>
                        </a:rPr>
                        <a:t> expenses</a:t>
                      </a:r>
                      <a:endParaRPr sz="1600">
                        <a:latin typeface="Arial MT"/>
                        <a:cs typeface="Arial MT"/>
                      </a:endParaRPr>
                    </a:p>
                  </a:txBody>
                  <a:tcPr marL="0" marR="0" marT="53975" marB="0">
                    <a:lnB w="6350">
                      <a:solidFill>
                        <a:srgbClr val="D9D9D9"/>
                      </a:solidFill>
                      <a:prstDash val="solid"/>
                    </a:lnB>
                  </a:tcPr>
                </a:tc>
                <a:extLst>
                  <a:ext uri="{0D108BD9-81ED-4DB2-BD59-A6C34878D82A}">
                    <a16:rowId xmlns:a16="http://schemas.microsoft.com/office/drawing/2014/main" val="10001"/>
                  </a:ext>
                </a:extLst>
              </a:tr>
              <a:tr h="365633">
                <a:tc>
                  <a:txBody>
                    <a:bodyPr/>
                    <a:lstStyle/>
                    <a:p>
                      <a:pPr marL="52069">
                        <a:lnSpc>
                          <a:spcPct val="100000"/>
                        </a:lnSpc>
                        <a:spcBef>
                          <a:spcPts val="430"/>
                        </a:spcBef>
                      </a:pPr>
                      <a:r>
                        <a:rPr sz="1600" spc="-40" dirty="0">
                          <a:latin typeface="Arial MT"/>
                          <a:cs typeface="Arial MT"/>
                        </a:rPr>
                        <a:t>SALT</a:t>
                      </a:r>
                      <a:r>
                        <a:rPr sz="1600" spc="-25" dirty="0">
                          <a:latin typeface="Arial MT"/>
                          <a:cs typeface="Arial MT"/>
                        </a:rPr>
                        <a:t> </a:t>
                      </a:r>
                      <a:r>
                        <a:rPr sz="1600" spc="-15" dirty="0">
                          <a:latin typeface="Arial MT"/>
                          <a:cs typeface="Arial MT"/>
                        </a:rPr>
                        <a:t>taxes*</a:t>
                      </a:r>
                      <a:endParaRPr sz="1600">
                        <a:latin typeface="Arial MT"/>
                        <a:cs typeface="Arial MT"/>
                      </a:endParaRPr>
                    </a:p>
                  </a:txBody>
                  <a:tcPr marL="0" marR="0" marT="54610" marB="0">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2"/>
                  </a:ext>
                </a:extLst>
              </a:tr>
              <a:tr h="365632">
                <a:tc>
                  <a:txBody>
                    <a:bodyPr/>
                    <a:lstStyle/>
                    <a:p>
                      <a:pPr marL="52069">
                        <a:lnSpc>
                          <a:spcPct val="100000"/>
                        </a:lnSpc>
                        <a:spcBef>
                          <a:spcPts val="434"/>
                        </a:spcBef>
                      </a:pPr>
                      <a:r>
                        <a:rPr sz="1600" dirty="0">
                          <a:latin typeface="Arial MT"/>
                          <a:cs typeface="Arial MT"/>
                        </a:rPr>
                        <a:t>Mortgage</a:t>
                      </a:r>
                      <a:r>
                        <a:rPr sz="1600" spc="-75" dirty="0">
                          <a:latin typeface="Arial MT"/>
                          <a:cs typeface="Arial MT"/>
                        </a:rPr>
                        <a:t> </a:t>
                      </a:r>
                      <a:r>
                        <a:rPr sz="1600" spc="-15" dirty="0">
                          <a:latin typeface="Arial MT"/>
                          <a:cs typeface="Arial MT"/>
                        </a:rPr>
                        <a:t>interest</a:t>
                      </a:r>
                      <a:endParaRPr sz="1600">
                        <a:latin typeface="Arial MT"/>
                        <a:cs typeface="Arial MT"/>
                      </a:endParaRPr>
                    </a:p>
                  </a:txBody>
                  <a:tcPr marL="0" marR="0" marT="55244" marB="0">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3"/>
                  </a:ext>
                </a:extLst>
              </a:tr>
              <a:tr h="365633">
                <a:tc>
                  <a:txBody>
                    <a:bodyPr/>
                    <a:lstStyle/>
                    <a:p>
                      <a:pPr marL="52069">
                        <a:lnSpc>
                          <a:spcPct val="100000"/>
                        </a:lnSpc>
                        <a:spcBef>
                          <a:spcPts val="434"/>
                        </a:spcBef>
                      </a:pPr>
                      <a:r>
                        <a:rPr sz="1600" spc="-20" dirty="0">
                          <a:latin typeface="Arial MT"/>
                          <a:cs typeface="Arial MT"/>
                        </a:rPr>
                        <a:t>Charitable</a:t>
                      </a:r>
                      <a:r>
                        <a:rPr sz="1600" spc="140" dirty="0">
                          <a:latin typeface="Arial MT"/>
                          <a:cs typeface="Arial MT"/>
                        </a:rPr>
                        <a:t> </a:t>
                      </a:r>
                      <a:r>
                        <a:rPr sz="1600" dirty="0">
                          <a:latin typeface="Arial MT"/>
                          <a:cs typeface="Arial MT"/>
                        </a:rPr>
                        <a:t>gifts</a:t>
                      </a:r>
                      <a:endParaRPr sz="1600">
                        <a:latin typeface="Arial MT"/>
                        <a:cs typeface="Arial MT"/>
                      </a:endParaRPr>
                    </a:p>
                  </a:txBody>
                  <a:tcPr marL="0" marR="0" marT="55244" marB="0">
                    <a:lnT w="6350">
                      <a:solidFill>
                        <a:srgbClr val="D9D9D9"/>
                      </a:solidFill>
                      <a:prstDash val="solid"/>
                    </a:lnT>
                    <a:lnB w="12700">
                      <a:solidFill>
                        <a:srgbClr val="52555A"/>
                      </a:solidFill>
                      <a:prstDash val="solid"/>
                    </a:lnB>
                  </a:tcPr>
                </a:tc>
                <a:extLst>
                  <a:ext uri="{0D108BD9-81ED-4DB2-BD59-A6C34878D82A}">
                    <a16:rowId xmlns:a16="http://schemas.microsoft.com/office/drawing/2014/main" val="10004"/>
                  </a:ext>
                </a:extLst>
              </a:tr>
            </a:tbl>
          </a:graphicData>
        </a:graphic>
      </p:graphicFrame>
      <p:sp>
        <p:nvSpPr>
          <p:cNvPr id="6" name="object 6"/>
          <p:cNvSpPr/>
          <p:nvPr/>
        </p:nvSpPr>
        <p:spPr>
          <a:xfrm>
            <a:off x="5948679" y="2098039"/>
            <a:ext cx="0" cy="1818005"/>
          </a:xfrm>
          <a:custGeom>
            <a:avLst/>
            <a:gdLst/>
            <a:ahLst/>
            <a:cxnLst/>
            <a:rect l="l" t="t" r="r" b="b"/>
            <a:pathLst>
              <a:path h="1818004">
                <a:moveTo>
                  <a:pt x="0" y="1817877"/>
                </a:moveTo>
                <a:lnTo>
                  <a:pt x="0" y="0"/>
                </a:lnTo>
              </a:path>
            </a:pathLst>
          </a:custGeom>
          <a:ln w="10160">
            <a:solidFill>
              <a:srgbClr val="D9D9D9"/>
            </a:solidFill>
          </a:ln>
        </p:spPr>
        <p:txBody>
          <a:bodyPr wrap="square" lIns="0" tIns="0" rIns="0" bIns="0" rtlCol="0"/>
          <a:lstStyle/>
          <a:p>
            <a:endParaRPr/>
          </a:p>
        </p:txBody>
      </p:sp>
      <p:sp>
        <p:nvSpPr>
          <p:cNvPr id="7" name="object 7"/>
          <p:cNvSpPr txBox="1"/>
          <p:nvPr/>
        </p:nvSpPr>
        <p:spPr>
          <a:xfrm>
            <a:off x="534034" y="4245546"/>
            <a:ext cx="4413885" cy="1155065"/>
          </a:xfrm>
          <a:prstGeom prst="rect">
            <a:avLst/>
          </a:prstGeom>
        </p:spPr>
        <p:txBody>
          <a:bodyPr vert="horz" wrap="square" lIns="0" tIns="12700" rIns="0" bIns="0" rtlCol="0">
            <a:spAutoFit/>
          </a:bodyPr>
          <a:lstStyle/>
          <a:p>
            <a:pPr marL="195580" marR="5080" indent="-182880">
              <a:lnSpc>
                <a:spcPct val="100000"/>
              </a:lnSpc>
              <a:spcBef>
                <a:spcPts val="100"/>
              </a:spcBef>
              <a:buChar char="•"/>
              <a:tabLst>
                <a:tab pos="195580" algn="l"/>
              </a:tabLst>
            </a:pPr>
            <a:r>
              <a:rPr sz="1600" spc="-20" dirty="0">
                <a:latin typeface="Arial MT"/>
                <a:cs typeface="Arial MT"/>
              </a:rPr>
              <a:t>Additional</a:t>
            </a:r>
            <a:r>
              <a:rPr sz="1600" spc="160" dirty="0">
                <a:latin typeface="Arial MT"/>
                <a:cs typeface="Arial MT"/>
              </a:rPr>
              <a:t> </a:t>
            </a:r>
            <a:r>
              <a:rPr sz="1600" spc="-25" dirty="0">
                <a:latin typeface="Arial MT"/>
                <a:cs typeface="Arial MT"/>
              </a:rPr>
              <a:t>deductions</a:t>
            </a:r>
            <a:r>
              <a:rPr sz="1600" spc="195" dirty="0">
                <a:latin typeface="Arial MT"/>
                <a:cs typeface="Arial MT"/>
              </a:rPr>
              <a:t> </a:t>
            </a:r>
            <a:r>
              <a:rPr sz="1600" spc="5" dirty="0">
                <a:latin typeface="Arial MT"/>
                <a:cs typeface="Arial MT"/>
              </a:rPr>
              <a:t>for</a:t>
            </a:r>
            <a:r>
              <a:rPr sz="1600" spc="-20" dirty="0">
                <a:latin typeface="Arial MT"/>
                <a:cs typeface="Arial MT"/>
              </a:rPr>
              <a:t> </a:t>
            </a:r>
            <a:r>
              <a:rPr sz="1600" spc="-15" dirty="0">
                <a:latin typeface="Arial MT"/>
                <a:cs typeface="Arial MT"/>
              </a:rPr>
              <a:t>those</a:t>
            </a:r>
            <a:r>
              <a:rPr sz="1600" spc="105" dirty="0">
                <a:latin typeface="Arial MT"/>
                <a:cs typeface="Arial MT"/>
              </a:rPr>
              <a:t> </a:t>
            </a:r>
            <a:r>
              <a:rPr sz="1600" spc="-10" dirty="0">
                <a:latin typeface="Arial MT"/>
                <a:cs typeface="Arial MT"/>
              </a:rPr>
              <a:t>age</a:t>
            </a:r>
            <a:r>
              <a:rPr sz="1600" spc="30" dirty="0">
                <a:latin typeface="Arial MT"/>
                <a:cs typeface="Arial MT"/>
              </a:rPr>
              <a:t> </a:t>
            </a:r>
            <a:r>
              <a:rPr sz="1600" spc="-10" dirty="0">
                <a:latin typeface="Arial MT"/>
                <a:cs typeface="Arial MT"/>
              </a:rPr>
              <a:t>65+</a:t>
            </a:r>
            <a:r>
              <a:rPr sz="1600" spc="-20" dirty="0">
                <a:latin typeface="Arial MT"/>
                <a:cs typeface="Arial MT"/>
              </a:rPr>
              <a:t> </a:t>
            </a:r>
            <a:r>
              <a:rPr sz="1600" spc="-15" dirty="0">
                <a:latin typeface="Arial MT"/>
                <a:cs typeface="Arial MT"/>
              </a:rPr>
              <a:t>and/or </a:t>
            </a:r>
            <a:r>
              <a:rPr sz="1600" spc="-430" dirty="0">
                <a:latin typeface="Arial MT"/>
                <a:cs typeface="Arial MT"/>
              </a:rPr>
              <a:t> </a:t>
            </a:r>
            <a:r>
              <a:rPr sz="1600" spc="-40" dirty="0">
                <a:latin typeface="Arial MT"/>
                <a:cs typeface="Arial MT"/>
              </a:rPr>
              <a:t>blind</a:t>
            </a:r>
            <a:endParaRPr sz="1600">
              <a:latin typeface="Arial MT"/>
              <a:cs typeface="Arial MT"/>
            </a:endParaRPr>
          </a:p>
          <a:p>
            <a:pPr marL="378460" lvl="1" indent="-183515">
              <a:lnSpc>
                <a:spcPct val="100000"/>
              </a:lnSpc>
              <a:spcBef>
                <a:spcPts val="645"/>
              </a:spcBef>
              <a:buChar char="–"/>
              <a:tabLst>
                <a:tab pos="379095" algn="l"/>
              </a:tabLst>
            </a:pPr>
            <a:r>
              <a:rPr sz="1600" spc="-5" dirty="0">
                <a:latin typeface="Arial MT"/>
                <a:cs typeface="Arial MT"/>
              </a:rPr>
              <a:t>$1,500</a:t>
            </a:r>
            <a:r>
              <a:rPr sz="1600" spc="-15" dirty="0">
                <a:latin typeface="Arial MT"/>
                <a:cs typeface="Arial MT"/>
              </a:rPr>
              <a:t> married</a:t>
            </a:r>
            <a:endParaRPr sz="1600">
              <a:latin typeface="Arial MT"/>
              <a:cs typeface="Arial MT"/>
            </a:endParaRPr>
          </a:p>
          <a:p>
            <a:pPr marL="378460" lvl="1" indent="-183515">
              <a:lnSpc>
                <a:spcPct val="100000"/>
              </a:lnSpc>
              <a:spcBef>
                <a:spcPts val="565"/>
              </a:spcBef>
              <a:buChar char="–"/>
              <a:tabLst>
                <a:tab pos="379095" algn="l"/>
              </a:tabLst>
            </a:pPr>
            <a:r>
              <a:rPr sz="1600" spc="-5" dirty="0">
                <a:latin typeface="Arial MT"/>
                <a:cs typeface="Arial MT"/>
              </a:rPr>
              <a:t>$1,850 </a:t>
            </a:r>
            <a:r>
              <a:rPr sz="1600" spc="-35" dirty="0">
                <a:latin typeface="Arial MT"/>
                <a:cs typeface="Arial MT"/>
              </a:rPr>
              <a:t>single</a:t>
            </a:r>
            <a:endParaRPr sz="1600">
              <a:latin typeface="Arial MT"/>
              <a:cs typeface="Arial MT"/>
            </a:endParaRPr>
          </a:p>
        </p:txBody>
      </p:sp>
      <p:sp>
        <p:nvSpPr>
          <p:cNvPr id="10" name="object 10"/>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26</a:t>
            </a:fld>
            <a:endParaRPr spc="-5" dirty="0"/>
          </a:p>
        </p:txBody>
      </p:sp>
      <p:sp>
        <p:nvSpPr>
          <p:cNvPr id="8" name="object 8"/>
          <p:cNvSpPr txBox="1"/>
          <p:nvPr/>
        </p:nvSpPr>
        <p:spPr>
          <a:xfrm>
            <a:off x="6250304" y="4291266"/>
            <a:ext cx="2918460" cy="1734820"/>
          </a:xfrm>
          <a:prstGeom prst="rect">
            <a:avLst/>
          </a:prstGeom>
        </p:spPr>
        <p:txBody>
          <a:bodyPr vert="horz" wrap="square" lIns="0" tIns="12700" rIns="0" bIns="0" rtlCol="0">
            <a:spAutoFit/>
          </a:bodyPr>
          <a:lstStyle/>
          <a:p>
            <a:pPr marL="297180" marR="55244" indent="-285115">
              <a:lnSpc>
                <a:spcPct val="100000"/>
              </a:lnSpc>
              <a:spcBef>
                <a:spcPts val="100"/>
              </a:spcBef>
              <a:buChar char="•"/>
              <a:tabLst>
                <a:tab pos="297180" algn="l"/>
                <a:tab pos="297815" algn="l"/>
              </a:tabLst>
            </a:pPr>
            <a:r>
              <a:rPr sz="1600" spc="-10" dirty="0">
                <a:latin typeface="Arial MT"/>
                <a:cs typeface="Arial MT"/>
              </a:rPr>
              <a:t>Medical </a:t>
            </a:r>
            <a:r>
              <a:rPr sz="1600" spc="-30" dirty="0">
                <a:latin typeface="Arial MT"/>
                <a:cs typeface="Arial MT"/>
              </a:rPr>
              <a:t>expenses</a:t>
            </a:r>
            <a:r>
              <a:rPr sz="1600" spc="-25" dirty="0">
                <a:latin typeface="Arial MT"/>
                <a:cs typeface="Arial MT"/>
              </a:rPr>
              <a:t> subject </a:t>
            </a:r>
            <a:r>
              <a:rPr sz="1600" spc="15" dirty="0">
                <a:latin typeface="Arial MT"/>
                <a:cs typeface="Arial MT"/>
              </a:rPr>
              <a:t>to </a:t>
            </a:r>
            <a:r>
              <a:rPr sz="1600" spc="-430" dirty="0">
                <a:latin typeface="Arial MT"/>
                <a:cs typeface="Arial MT"/>
              </a:rPr>
              <a:t> </a:t>
            </a:r>
            <a:r>
              <a:rPr sz="1600" spc="-10" dirty="0">
                <a:latin typeface="Arial MT"/>
                <a:cs typeface="Arial MT"/>
              </a:rPr>
              <a:t>7</a:t>
            </a:r>
            <a:r>
              <a:rPr sz="1600" spc="30" dirty="0">
                <a:latin typeface="Arial MT"/>
                <a:cs typeface="Arial MT"/>
              </a:rPr>
              <a:t>.</a:t>
            </a:r>
            <a:r>
              <a:rPr sz="1600" spc="-10" dirty="0">
                <a:latin typeface="Arial MT"/>
                <a:cs typeface="Arial MT"/>
              </a:rPr>
              <a:t>5</a:t>
            </a:r>
            <a:r>
              <a:rPr sz="1600" dirty="0">
                <a:latin typeface="Arial MT"/>
                <a:cs typeface="Arial MT"/>
              </a:rPr>
              <a:t>%</a:t>
            </a:r>
            <a:r>
              <a:rPr sz="1600" spc="-110" dirty="0">
                <a:latin typeface="Arial MT"/>
                <a:cs typeface="Arial MT"/>
              </a:rPr>
              <a:t> </a:t>
            </a:r>
            <a:r>
              <a:rPr sz="1600" spc="-30" dirty="0">
                <a:latin typeface="Arial MT"/>
                <a:cs typeface="Arial MT"/>
              </a:rPr>
              <a:t>A</a:t>
            </a:r>
            <a:r>
              <a:rPr sz="1600" spc="30" dirty="0">
                <a:latin typeface="Arial MT"/>
                <a:cs typeface="Arial MT"/>
              </a:rPr>
              <a:t>G</a:t>
            </a:r>
            <a:r>
              <a:rPr sz="1600" dirty="0">
                <a:latin typeface="Arial MT"/>
                <a:cs typeface="Arial MT"/>
              </a:rPr>
              <a:t>I</a:t>
            </a:r>
            <a:r>
              <a:rPr sz="1600" spc="-15" dirty="0">
                <a:latin typeface="Arial MT"/>
                <a:cs typeface="Arial MT"/>
              </a:rPr>
              <a:t> </a:t>
            </a:r>
            <a:r>
              <a:rPr sz="1600" spc="30" dirty="0">
                <a:latin typeface="Arial MT"/>
                <a:cs typeface="Arial MT"/>
              </a:rPr>
              <a:t>f</a:t>
            </a:r>
            <a:r>
              <a:rPr sz="1600" spc="-40" dirty="0">
                <a:latin typeface="Arial MT"/>
                <a:cs typeface="Arial MT"/>
              </a:rPr>
              <a:t>l</a:t>
            </a:r>
            <a:r>
              <a:rPr sz="1600" spc="-10" dirty="0">
                <a:latin typeface="Arial MT"/>
                <a:cs typeface="Arial MT"/>
              </a:rPr>
              <a:t>oo</a:t>
            </a:r>
            <a:r>
              <a:rPr sz="1600" dirty="0">
                <a:latin typeface="Arial MT"/>
                <a:cs typeface="Arial MT"/>
              </a:rPr>
              <a:t>r</a:t>
            </a:r>
            <a:endParaRPr sz="1600">
              <a:latin typeface="Arial MT"/>
              <a:cs typeface="Arial MT"/>
            </a:endParaRPr>
          </a:p>
          <a:p>
            <a:pPr marL="297180" indent="-285115">
              <a:lnSpc>
                <a:spcPct val="100000"/>
              </a:lnSpc>
              <a:spcBef>
                <a:spcPts val="5"/>
              </a:spcBef>
              <a:buChar char="•"/>
              <a:tabLst>
                <a:tab pos="297180" algn="l"/>
                <a:tab pos="297815" algn="l"/>
              </a:tabLst>
            </a:pPr>
            <a:r>
              <a:rPr sz="1600" spc="-40" dirty="0">
                <a:latin typeface="Arial MT"/>
                <a:cs typeface="Arial MT"/>
              </a:rPr>
              <a:t>SALT</a:t>
            </a:r>
            <a:r>
              <a:rPr sz="1600" spc="5" dirty="0">
                <a:latin typeface="Arial MT"/>
                <a:cs typeface="Arial MT"/>
              </a:rPr>
              <a:t> </a:t>
            </a:r>
            <a:r>
              <a:rPr sz="1600" spc="-10" dirty="0">
                <a:latin typeface="Arial MT"/>
                <a:cs typeface="Arial MT"/>
              </a:rPr>
              <a:t>capped</a:t>
            </a:r>
            <a:r>
              <a:rPr sz="1600" spc="15" dirty="0">
                <a:latin typeface="Arial MT"/>
                <a:cs typeface="Arial MT"/>
              </a:rPr>
              <a:t> </a:t>
            </a:r>
            <a:r>
              <a:rPr sz="1600" spc="-5" dirty="0">
                <a:latin typeface="Arial MT"/>
                <a:cs typeface="Arial MT"/>
              </a:rPr>
              <a:t>at</a:t>
            </a:r>
            <a:r>
              <a:rPr sz="1600" spc="-20" dirty="0">
                <a:latin typeface="Arial MT"/>
                <a:cs typeface="Arial MT"/>
              </a:rPr>
              <a:t> </a:t>
            </a:r>
            <a:r>
              <a:rPr sz="1600" spc="-5" dirty="0">
                <a:latin typeface="Arial MT"/>
                <a:cs typeface="Arial MT"/>
              </a:rPr>
              <a:t>$10,000</a:t>
            </a:r>
            <a:endParaRPr sz="1600">
              <a:latin typeface="Arial MT"/>
              <a:cs typeface="Arial MT"/>
            </a:endParaRPr>
          </a:p>
          <a:p>
            <a:pPr marL="297180" marR="309880" indent="-285115">
              <a:lnSpc>
                <a:spcPct val="100000"/>
              </a:lnSpc>
              <a:spcBef>
                <a:spcPts val="5"/>
              </a:spcBef>
              <a:buChar char="•"/>
              <a:tabLst>
                <a:tab pos="297180" algn="l"/>
                <a:tab pos="297815" algn="l"/>
              </a:tabLst>
            </a:pPr>
            <a:r>
              <a:rPr sz="1600" spc="5" dirty="0">
                <a:latin typeface="Arial MT"/>
                <a:cs typeface="Arial MT"/>
              </a:rPr>
              <a:t>Mortgage </a:t>
            </a:r>
            <a:r>
              <a:rPr sz="1600" spc="-15" dirty="0">
                <a:latin typeface="Arial MT"/>
                <a:cs typeface="Arial MT"/>
              </a:rPr>
              <a:t>interest </a:t>
            </a:r>
            <a:r>
              <a:rPr sz="1600" spc="-10" dirty="0">
                <a:latin typeface="Arial MT"/>
                <a:cs typeface="Arial MT"/>
              </a:rPr>
              <a:t>capped </a:t>
            </a:r>
            <a:r>
              <a:rPr sz="1600" spc="-430" dirty="0">
                <a:latin typeface="Arial MT"/>
                <a:cs typeface="Arial MT"/>
              </a:rPr>
              <a:t> </a:t>
            </a:r>
            <a:r>
              <a:rPr sz="1600" spc="-5" dirty="0">
                <a:latin typeface="Arial MT"/>
                <a:cs typeface="Arial MT"/>
              </a:rPr>
              <a:t>based</a:t>
            </a:r>
            <a:r>
              <a:rPr sz="1600" spc="15" dirty="0">
                <a:latin typeface="Arial MT"/>
                <a:cs typeface="Arial MT"/>
              </a:rPr>
              <a:t> </a:t>
            </a:r>
            <a:r>
              <a:rPr sz="1600" spc="-5" dirty="0">
                <a:latin typeface="Arial MT"/>
                <a:cs typeface="Arial MT"/>
              </a:rPr>
              <a:t>on</a:t>
            </a:r>
            <a:r>
              <a:rPr sz="1600" spc="15" dirty="0">
                <a:latin typeface="Arial MT"/>
                <a:cs typeface="Arial MT"/>
              </a:rPr>
              <a:t> </a:t>
            </a:r>
            <a:r>
              <a:rPr sz="1600" spc="-30" dirty="0">
                <a:latin typeface="Arial MT"/>
                <a:cs typeface="Arial MT"/>
              </a:rPr>
              <a:t>size</a:t>
            </a:r>
            <a:r>
              <a:rPr sz="1600" spc="95" dirty="0">
                <a:latin typeface="Arial MT"/>
                <a:cs typeface="Arial MT"/>
              </a:rPr>
              <a:t> </a:t>
            </a:r>
            <a:r>
              <a:rPr sz="1600" spc="-5" dirty="0">
                <a:latin typeface="Arial MT"/>
                <a:cs typeface="Arial MT"/>
              </a:rPr>
              <a:t>of</a:t>
            </a:r>
            <a:r>
              <a:rPr sz="1600" spc="-20" dirty="0">
                <a:latin typeface="Arial MT"/>
                <a:cs typeface="Arial MT"/>
              </a:rPr>
              <a:t> </a:t>
            </a:r>
            <a:r>
              <a:rPr sz="1600" spc="-15" dirty="0">
                <a:latin typeface="Arial MT"/>
                <a:cs typeface="Arial MT"/>
              </a:rPr>
              <a:t>loan</a:t>
            </a:r>
            <a:endParaRPr sz="1600">
              <a:latin typeface="Arial MT"/>
              <a:cs typeface="Arial MT"/>
            </a:endParaRPr>
          </a:p>
          <a:p>
            <a:pPr marL="297180" marR="5080" indent="-285115">
              <a:lnSpc>
                <a:spcPct val="100000"/>
              </a:lnSpc>
              <a:spcBef>
                <a:spcPts val="5"/>
              </a:spcBef>
              <a:buChar char="•"/>
              <a:tabLst>
                <a:tab pos="297180" algn="l"/>
                <a:tab pos="297815" algn="l"/>
              </a:tabLst>
            </a:pPr>
            <a:r>
              <a:rPr sz="1600" spc="-20" dirty="0">
                <a:latin typeface="Arial MT"/>
                <a:cs typeface="Arial MT"/>
              </a:rPr>
              <a:t>Charitable</a:t>
            </a:r>
            <a:r>
              <a:rPr sz="1600" spc="170" dirty="0">
                <a:latin typeface="Arial MT"/>
                <a:cs typeface="Arial MT"/>
              </a:rPr>
              <a:t> </a:t>
            </a:r>
            <a:r>
              <a:rPr sz="1600" dirty="0">
                <a:latin typeface="Arial MT"/>
                <a:cs typeface="Arial MT"/>
              </a:rPr>
              <a:t>gifts</a:t>
            </a:r>
            <a:r>
              <a:rPr sz="1600" spc="-55" dirty="0">
                <a:latin typeface="Arial MT"/>
                <a:cs typeface="Arial MT"/>
              </a:rPr>
              <a:t> </a:t>
            </a:r>
            <a:r>
              <a:rPr sz="1600" spc="-25" dirty="0">
                <a:latin typeface="Arial MT"/>
                <a:cs typeface="Arial MT"/>
              </a:rPr>
              <a:t>limited</a:t>
            </a:r>
            <a:r>
              <a:rPr sz="1600" spc="95" dirty="0">
                <a:latin typeface="Arial MT"/>
                <a:cs typeface="Arial MT"/>
              </a:rPr>
              <a:t> </a:t>
            </a:r>
            <a:r>
              <a:rPr sz="1600" spc="-5" dirty="0">
                <a:latin typeface="Arial MT"/>
                <a:cs typeface="Arial MT"/>
              </a:rPr>
              <a:t>based </a:t>
            </a:r>
            <a:r>
              <a:rPr sz="1600" spc="-430" dirty="0">
                <a:latin typeface="Arial MT"/>
                <a:cs typeface="Arial MT"/>
              </a:rPr>
              <a:t> </a:t>
            </a:r>
            <a:r>
              <a:rPr sz="1600" spc="-5" dirty="0">
                <a:latin typeface="Arial MT"/>
                <a:cs typeface="Arial MT"/>
              </a:rPr>
              <a:t>on</a:t>
            </a:r>
            <a:r>
              <a:rPr sz="1600" spc="20" dirty="0">
                <a:latin typeface="Arial MT"/>
                <a:cs typeface="Arial MT"/>
              </a:rPr>
              <a:t> </a:t>
            </a:r>
            <a:r>
              <a:rPr sz="1600" dirty="0">
                <a:latin typeface="Arial MT"/>
                <a:cs typeface="Arial MT"/>
              </a:rPr>
              <a:t>type,</a:t>
            </a:r>
            <a:r>
              <a:rPr sz="1600" spc="-20" dirty="0">
                <a:latin typeface="Arial MT"/>
                <a:cs typeface="Arial MT"/>
              </a:rPr>
              <a:t> recipient</a:t>
            </a:r>
            <a:r>
              <a:rPr sz="1600" spc="140" dirty="0">
                <a:latin typeface="Arial MT"/>
                <a:cs typeface="Arial MT"/>
              </a:rPr>
              <a:t> </a:t>
            </a:r>
            <a:r>
              <a:rPr sz="1600" spc="-5" dirty="0">
                <a:latin typeface="Arial MT"/>
                <a:cs typeface="Arial MT"/>
              </a:rPr>
              <a:t>of</a:t>
            </a:r>
            <a:r>
              <a:rPr sz="1600" spc="-20" dirty="0">
                <a:latin typeface="Arial MT"/>
                <a:cs typeface="Arial MT"/>
              </a:rPr>
              <a:t> </a:t>
            </a:r>
            <a:r>
              <a:rPr sz="1600" spc="-5" dirty="0">
                <a:latin typeface="Arial MT"/>
                <a:cs typeface="Arial MT"/>
              </a:rPr>
              <a:t>gift</a:t>
            </a:r>
            <a:endParaRPr sz="1600">
              <a:latin typeface="Arial MT"/>
              <a:cs typeface="Arial MT"/>
            </a:endParaRPr>
          </a:p>
        </p:txBody>
      </p:sp>
      <p:sp>
        <p:nvSpPr>
          <p:cNvPr id="9" name="object 9"/>
          <p:cNvSpPr txBox="1"/>
          <p:nvPr/>
        </p:nvSpPr>
        <p:spPr>
          <a:xfrm>
            <a:off x="289559" y="1076579"/>
            <a:ext cx="4901565" cy="306070"/>
          </a:xfrm>
          <a:prstGeom prst="rect">
            <a:avLst/>
          </a:prstGeom>
        </p:spPr>
        <p:txBody>
          <a:bodyPr vert="horz" wrap="square" lIns="0" tIns="11430" rIns="0" bIns="0" rtlCol="0">
            <a:spAutoFit/>
          </a:bodyPr>
          <a:lstStyle/>
          <a:p>
            <a:pPr marL="12700">
              <a:lnSpc>
                <a:spcPct val="100000"/>
              </a:lnSpc>
              <a:spcBef>
                <a:spcPts val="90"/>
              </a:spcBef>
            </a:pPr>
            <a:r>
              <a:rPr sz="1850" spc="-25" dirty="0">
                <a:solidFill>
                  <a:srgbClr val="52555A"/>
                </a:solidFill>
                <a:latin typeface="Arial MT"/>
                <a:cs typeface="Arial MT"/>
              </a:rPr>
              <a:t>Charitable</a:t>
            </a:r>
            <a:r>
              <a:rPr sz="1850" spc="-20" dirty="0">
                <a:solidFill>
                  <a:srgbClr val="52555A"/>
                </a:solidFill>
                <a:latin typeface="Arial MT"/>
                <a:cs typeface="Arial MT"/>
              </a:rPr>
              <a:t> </a:t>
            </a:r>
            <a:r>
              <a:rPr sz="1850" spc="-40" dirty="0">
                <a:solidFill>
                  <a:srgbClr val="52555A"/>
                </a:solidFill>
                <a:latin typeface="Arial MT"/>
                <a:cs typeface="Arial MT"/>
              </a:rPr>
              <a:t>giving</a:t>
            </a:r>
            <a:r>
              <a:rPr sz="1850" spc="65" dirty="0">
                <a:solidFill>
                  <a:srgbClr val="52555A"/>
                </a:solidFill>
                <a:latin typeface="Arial MT"/>
                <a:cs typeface="Arial MT"/>
              </a:rPr>
              <a:t> </a:t>
            </a:r>
            <a:r>
              <a:rPr sz="1850" spc="-25" dirty="0">
                <a:solidFill>
                  <a:srgbClr val="52555A"/>
                </a:solidFill>
                <a:latin typeface="Arial MT"/>
                <a:cs typeface="Arial MT"/>
              </a:rPr>
              <a:t>remains</a:t>
            </a:r>
            <a:r>
              <a:rPr sz="1850" spc="-75" dirty="0">
                <a:solidFill>
                  <a:srgbClr val="52555A"/>
                </a:solidFill>
                <a:latin typeface="Arial MT"/>
                <a:cs typeface="Arial MT"/>
              </a:rPr>
              <a:t> </a:t>
            </a:r>
            <a:r>
              <a:rPr sz="1850" dirty="0">
                <a:solidFill>
                  <a:srgbClr val="52555A"/>
                </a:solidFill>
                <a:latin typeface="Arial MT"/>
                <a:cs typeface="Arial MT"/>
              </a:rPr>
              <a:t>an</a:t>
            </a:r>
            <a:r>
              <a:rPr sz="1850" spc="-95" dirty="0">
                <a:solidFill>
                  <a:srgbClr val="52555A"/>
                </a:solidFill>
                <a:latin typeface="Arial MT"/>
                <a:cs typeface="Arial MT"/>
              </a:rPr>
              <a:t> </a:t>
            </a:r>
            <a:r>
              <a:rPr sz="1850" spc="-25" dirty="0">
                <a:solidFill>
                  <a:srgbClr val="52555A"/>
                </a:solidFill>
                <a:latin typeface="Arial MT"/>
                <a:cs typeface="Arial MT"/>
              </a:rPr>
              <a:t>itemized</a:t>
            </a:r>
            <a:r>
              <a:rPr sz="1850" spc="-15" dirty="0">
                <a:solidFill>
                  <a:srgbClr val="52555A"/>
                </a:solidFill>
                <a:latin typeface="Arial MT"/>
                <a:cs typeface="Arial MT"/>
              </a:rPr>
              <a:t> </a:t>
            </a:r>
            <a:r>
              <a:rPr sz="1850" spc="-25" dirty="0">
                <a:solidFill>
                  <a:srgbClr val="52555A"/>
                </a:solidFill>
                <a:latin typeface="Arial MT"/>
                <a:cs typeface="Arial MT"/>
              </a:rPr>
              <a:t>deduction</a:t>
            </a:r>
            <a:endParaRPr sz="1850">
              <a:latin typeface="Arial MT"/>
              <a:cs typeface="Arial M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4230" y="3665156"/>
            <a:ext cx="1562100" cy="452755"/>
          </a:xfrm>
          <a:prstGeom prst="rect">
            <a:avLst/>
          </a:prstGeom>
        </p:spPr>
        <p:txBody>
          <a:bodyPr vert="horz" wrap="square" lIns="0" tIns="12700" rIns="0" bIns="0" rtlCol="0">
            <a:spAutoFit/>
          </a:bodyPr>
          <a:lstStyle/>
          <a:p>
            <a:pPr marL="12700">
              <a:lnSpc>
                <a:spcPct val="100000"/>
              </a:lnSpc>
              <a:spcBef>
                <a:spcPts val="100"/>
              </a:spcBef>
            </a:pPr>
            <a:r>
              <a:rPr spc="25" dirty="0"/>
              <a:t>S</a:t>
            </a:r>
            <a:r>
              <a:rPr spc="-15" dirty="0"/>
              <a:t>u</a:t>
            </a:r>
            <a:r>
              <a:rPr spc="10" dirty="0"/>
              <a:t>mm</a:t>
            </a:r>
            <a:r>
              <a:rPr spc="25" dirty="0"/>
              <a:t>a</a:t>
            </a:r>
            <a:r>
              <a:rPr spc="-30" dirty="0"/>
              <a:t>r</a:t>
            </a:r>
            <a:r>
              <a:rPr dirty="0"/>
              <a: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3626485" cy="330835"/>
          </a:xfrm>
          <a:prstGeom prst="rect">
            <a:avLst/>
          </a:prstGeom>
        </p:spPr>
        <p:txBody>
          <a:bodyPr vert="horz" wrap="square" lIns="0" tIns="12700" rIns="0" bIns="0" rtlCol="0">
            <a:spAutoFit/>
          </a:bodyPr>
          <a:lstStyle/>
          <a:p>
            <a:pPr marL="12700">
              <a:lnSpc>
                <a:spcPct val="100000"/>
              </a:lnSpc>
              <a:spcBef>
                <a:spcPts val="100"/>
              </a:spcBef>
            </a:pPr>
            <a:r>
              <a:rPr sz="2000" b="1" spc="20" dirty="0">
                <a:latin typeface="Arial"/>
                <a:cs typeface="Arial"/>
              </a:rPr>
              <a:t>S</a:t>
            </a:r>
            <a:r>
              <a:rPr sz="2000" b="1" spc="5" dirty="0">
                <a:latin typeface="Arial"/>
                <a:cs typeface="Arial"/>
              </a:rPr>
              <a:t>ec</a:t>
            </a:r>
            <a:r>
              <a:rPr sz="2000" b="1" spc="-25" dirty="0">
                <a:latin typeface="Arial"/>
                <a:cs typeface="Arial"/>
              </a:rPr>
              <a:t>u</a:t>
            </a:r>
            <a:r>
              <a:rPr sz="2000" b="1" spc="20" dirty="0">
                <a:latin typeface="Arial"/>
                <a:cs typeface="Arial"/>
              </a:rPr>
              <a:t>r</a:t>
            </a:r>
            <a:r>
              <a:rPr sz="2000" b="1" dirty="0">
                <a:latin typeface="Arial"/>
                <a:cs typeface="Arial"/>
              </a:rPr>
              <a:t>e</a:t>
            </a:r>
            <a:r>
              <a:rPr sz="2000" b="1" spc="-150" dirty="0">
                <a:latin typeface="Arial"/>
                <a:cs typeface="Arial"/>
              </a:rPr>
              <a:t> </a:t>
            </a:r>
            <a:r>
              <a:rPr sz="2000" b="1" spc="-85" dirty="0">
                <a:latin typeface="Arial"/>
                <a:cs typeface="Arial"/>
              </a:rPr>
              <a:t>A</a:t>
            </a:r>
            <a:r>
              <a:rPr sz="2000" b="1" spc="5" dirty="0">
                <a:latin typeface="Arial"/>
                <a:cs typeface="Arial"/>
              </a:rPr>
              <a:t>c</a:t>
            </a:r>
            <a:r>
              <a:rPr sz="2000" b="1" dirty="0">
                <a:latin typeface="Arial"/>
                <a:cs typeface="Arial"/>
              </a:rPr>
              <a:t>t</a:t>
            </a:r>
            <a:r>
              <a:rPr sz="2000" b="1" spc="140" dirty="0">
                <a:latin typeface="Arial"/>
                <a:cs typeface="Arial"/>
              </a:rPr>
              <a:t> </a:t>
            </a:r>
            <a:r>
              <a:rPr sz="2000" b="1" spc="5" dirty="0">
                <a:latin typeface="Arial"/>
                <a:cs typeface="Arial"/>
              </a:rPr>
              <a:t>2</a:t>
            </a:r>
            <a:r>
              <a:rPr sz="2000" b="1" dirty="0">
                <a:latin typeface="Arial"/>
                <a:cs typeface="Arial"/>
              </a:rPr>
              <a:t>.0</a:t>
            </a:r>
            <a:r>
              <a:rPr sz="2000" b="1" spc="-65" dirty="0">
                <a:latin typeface="Arial"/>
                <a:cs typeface="Arial"/>
              </a:rPr>
              <a:t> </a:t>
            </a:r>
            <a:r>
              <a:rPr sz="2000" b="1" spc="5" dirty="0">
                <a:latin typeface="Arial"/>
                <a:cs typeface="Arial"/>
              </a:rPr>
              <a:t>ke</a:t>
            </a:r>
            <a:r>
              <a:rPr sz="2000" b="1" dirty="0">
                <a:latin typeface="Arial"/>
                <a:cs typeface="Arial"/>
              </a:rPr>
              <a:t>y</a:t>
            </a:r>
            <a:r>
              <a:rPr sz="2000" b="1" spc="15" dirty="0">
                <a:latin typeface="Arial"/>
                <a:cs typeface="Arial"/>
              </a:rPr>
              <a:t> </a:t>
            </a:r>
            <a:r>
              <a:rPr sz="2000" b="1" spc="-25" dirty="0">
                <a:latin typeface="Arial"/>
                <a:cs typeface="Arial"/>
              </a:rPr>
              <a:t>p</a:t>
            </a:r>
            <a:r>
              <a:rPr sz="2000" b="1" spc="20" dirty="0">
                <a:latin typeface="Arial"/>
                <a:cs typeface="Arial"/>
              </a:rPr>
              <a:t>r</a:t>
            </a:r>
            <a:r>
              <a:rPr sz="2000" b="1" spc="-25" dirty="0">
                <a:latin typeface="Arial"/>
                <a:cs typeface="Arial"/>
              </a:rPr>
              <a:t>o</a:t>
            </a:r>
            <a:r>
              <a:rPr sz="2000" b="1" spc="85" dirty="0">
                <a:latin typeface="Arial"/>
                <a:cs typeface="Arial"/>
              </a:rPr>
              <a:t>v</a:t>
            </a:r>
            <a:r>
              <a:rPr sz="2000" b="1" dirty="0">
                <a:latin typeface="Arial"/>
                <a:cs typeface="Arial"/>
              </a:rPr>
              <a:t>i</a:t>
            </a:r>
            <a:r>
              <a:rPr sz="2000" b="1" spc="10" dirty="0">
                <a:latin typeface="Arial"/>
                <a:cs typeface="Arial"/>
              </a:rPr>
              <a:t>s</a:t>
            </a:r>
            <a:r>
              <a:rPr sz="2000" b="1" dirty="0">
                <a:latin typeface="Arial"/>
                <a:cs typeface="Arial"/>
              </a:rPr>
              <a:t>i</a:t>
            </a:r>
            <a:r>
              <a:rPr sz="2000" b="1" spc="-20" dirty="0">
                <a:latin typeface="Arial"/>
                <a:cs typeface="Arial"/>
              </a:rPr>
              <a:t>o</a:t>
            </a:r>
            <a:r>
              <a:rPr sz="2000" b="1" spc="-25" dirty="0">
                <a:latin typeface="Arial"/>
                <a:cs typeface="Arial"/>
              </a:rPr>
              <a:t>n</a:t>
            </a:r>
            <a:r>
              <a:rPr sz="2000" b="1" dirty="0">
                <a:latin typeface="Arial"/>
                <a:cs typeface="Arial"/>
              </a:rPr>
              <a:t>s</a:t>
            </a:r>
            <a:endParaRPr sz="20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28</a:t>
            </a:fld>
            <a:endParaRPr spc="-5" dirty="0"/>
          </a:p>
        </p:txBody>
      </p:sp>
      <p:sp>
        <p:nvSpPr>
          <p:cNvPr id="3" name="object 3"/>
          <p:cNvSpPr txBox="1"/>
          <p:nvPr/>
        </p:nvSpPr>
        <p:spPr>
          <a:xfrm>
            <a:off x="289559" y="1070673"/>
            <a:ext cx="8043545" cy="306705"/>
          </a:xfrm>
          <a:prstGeom prst="rect">
            <a:avLst/>
          </a:prstGeom>
        </p:spPr>
        <p:txBody>
          <a:bodyPr vert="horz" wrap="square" lIns="0" tIns="11430" rIns="0" bIns="0" rtlCol="0">
            <a:spAutoFit/>
          </a:bodyPr>
          <a:lstStyle/>
          <a:p>
            <a:pPr marL="12700">
              <a:lnSpc>
                <a:spcPct val="100000"/>
              </a:lnSpc>
              <a:spcBef>
                <a:spcPts val="90"/>
              </a:spcBef>
            </a:pPr>
            <a:r>
              <a:rPr sz="1850" spc="-40" dirty="0">
                <a:solidFill>
                  <a:srgbClr val="52555A"/>
                </a:solidFill>
                <a:latin typeface="Arial MT"/>
                <a:cs typeface="Arial MT"/>
              </a:rPr>
              <a:t>Summary</a:t>
            </a:r>
            <a:r>
              <a:rPr sz="1850" spc="15" dirty="0">
                <a:solidFill>
                  <a:srgbClr val="52555A"/>
                </a:solidFill>
                <a:latin typeface="Arial MT"/>
                <a:cs typeface="Arial MT"/>
              </a:rPr>
              <a:t> </a:t>
            </a:r>
            <a:r>
              <a:rPr sz="1850" dirty="0">
                <a:solidFill>
                  <a:srgbClr val="52555A"/>
                </a:solidFill>
                <a:latin typeface="Arial MT"/>
                <a:cs typeface="Arial MT"/>
              </a:rPr>
              <a:t>of</a:t>
            </a:r>
            <a:r>
              <a:rPr sz="1850" spc="-60" dirty="0">
                <a:solidFill>
                  <a:srgbClr val="52555A"/>
                </a:solidFill>
                <a:latin typeface="Arial MT"/>
                <a:cs typeface="Arial MT"/>
              </a:rPr>
              <a:t> </a:t>
            </a:r>
            <a:r>
              <a:rPr sz="1850" spc="-15" dirty="0">
                <a:solidFill>
                  <a:srgbClr val="52555A"/>
                </a:solidFill>
                <a:latin typeface="Arial MT"/>
                <a:cs typeface="Arial MT"/>
              </a:rPr>
              <a:t>key</a:t>
            </a:r>
            <a:r>
              <a:rPr sz="1850" spc="15" dirty="0">
                <a:solidFill>
                  <a:srgbClr val="52555A"/>
                </a:solidFill>
                <a:latin typeface="Arial MT"/>
                <a:cs typeface="Arial MT"/>
              </a:rPr>
              <a:t> </a:t>
            </a:r>
            <a:r>
              <a:rPr sz="1850" spc="-20" dirty="0">
                <a:solidFill>
                  <a:srgbClr val="52555A"/>
                </a:solidFill>
                <a:latin typeface="Arial MT"/>
                <a:cs typeface="Arial MT"/>
              </a:rPr>
              <a:t>proposals</a:t>
            </a:r>
            <a:r>
              <a:rPr sz="1850" spc="-145" dirty="0">
                <a:solidFill>
                  <a:srgbClr val="52555A"/>
                </a:solidFill>
                <a:latin typeface="Arial MT"/>
                <a:cs typeface="Arial MT"/>
              </a:rPr>
              <a:t> </a:t>
            </a:r>
            <a:r>
              <a:rPr sz="1850" spc="-35" dirty="0">
                <a:solidFill>
                  <a:srgbClr val="52555A"/>
                </a:solidFill>
                <a:latin typeface="Arial MT"/>
                <a:cs typeface="Arial MT"/>
              </a:rPr>
              <a:t>included</a:t>
            </a:r>
            <a:r>
              <a:rPr sz="1850" spc="70" dirty="0">
                <a:solidFill>
                  <a:srgbClr val="52555A"/>
                </a:solidFill>
                <a:latin typeface="Arial MT"/>
                <a:cs typeface="Arial MT"/>
              </a:rPr>
              <a:t> </a:t>
            </a:r>
            <a:r>
              <a:rPr sz="1850" spc="-10" dirty="0">
                <a:solidFill>
                  <a:srgbClr val="52555A"/>
                </a:solidFill>
                <a:latin typeface="Arial MT"/>
                <a:cs typeface="Arial MT"/>
              </a:rPr>
              <a:t>in </a:t>
            </a:r>
            <a:r>
              <a:rPr sz="1850" spc="-20" dirty="0">
                <a:solidFill>
                  <a:srgbClr val="52555A"/>
                </a:solidFill>
                <a:latin typeface="Arial MT"/>
                <a:cs typeface="Arial MT"/>
              </a:rPr>
              <a:t>Consolidated</a:t>
            </a:r>
            <a:r>
              <a:rPr sz="1850" spc="-250" dirty="0">
                <a:solidFill>
                  <a:srgbClr val="52555A"/>
                </a:solidFill>
                <a:latin typeface="Arial MT"/>
                <a:cs typeface="Arial MT"/>
              </a:rPr>
              <a:t> </a:t>
            </a:r>
            <a:r>
              <a:rPr sz="1850" spc="-25" dirty="0">
                <a:solidFill>
                  <a:srgbClr val="52555A"/>
                </a:solidFill>
                <a:latin typeface="Arial MT"/>
                <a:cs typeface="Arial MT"/>
              </a:rPr>
              <a:t>Appropriations</a:t>
            </a:r>
            <a:r>
              <a:rPr sz="1850" spc="-65" dirty="0">
                <a:solidFill>
                  <a:srgbClr val="52555A"/>
                </a:solidFill>
                <a:latin typeface="Arial MT"/>
                <a:cs typeface="Arial MT"/>
              </a:rPr>
              <a:t> </a:t>
            </a:r>
            <a:r>
              <a:rPr sz="1850" spc="-5" dirty="0">
                <a:solidFill>
                  <a:srgbClr val="52555A"/>
                </a:solidFill>
                <a:latin typeface="Arial MT"/>
                <a:cs typeface="Arial MT"/>
              </a:rPr>
              <a:t>Act</a:t>
            </a:r>
            <a:r>
              <a:rPr sz="1850" spc="-140" dirty="0">
                <a:solidFill>
                  <a:srgbClr val="52555A"/>
                </a:solidFill>
                <a:latin typeface="Arial MT"/>
                <a:cs typeface="Arial MT"/>
              </a:rPr>
              <a:t> </a:t>
            </a:r>
            <a:r>
              <a:rPr sz="1850" dirty="0">
                <a:solidFill>
                  <a:srgbClr val="52555A"/>
                </a:solidFill>
                <a:latin typeface="Arial MT"/>
                <a:cs typeface="Arial MT"/>
              </a:rPr>
              <a:t>of</a:t>
            </a:r>
            <a:r>
              <a:rPr sz="1850" spc="-55" dirty="0">
                <a:solidFill>
                  <a:srgbClr val="52555A"/>
                </a:solidFill>
                <a:latin typeface="Arial MT"/>
                <a:cs typeface="Arial MT"/>
              </a:rPr>
              <a:t> </a:t>
            </a:r>
            <a:r>
              <a:rPr sz="1850" spc="5" dirty="0">
                <a:solidFill>
                  <a:srgbClr val="52555A"/>
                </a:solidFill>
                <a:latin typeface="Arial MT"/>
                <a:cs typeface="Arial MT"/>
              </a:rPr>
              <a:t>2023</a:t>
            </a:r>
            <a:endParaRPr sz="1850">
              <a:latin typeface="Arial MT"/>
              <a:cs typeface="Arial MT"/>
            </a:endParaRPr>
          </a:p>
        </p:txBody>
      </p:sp>
      <p:sp>
        <p:nvSpPr>
          <p:cNvPr id="4" name="object 4"/>
          <p:cNvSpPr txBox="1"/>
          <p:nvPr/>
        </p:nvSpPr>
        <p:spPr>
          <a:xfrm>
            <a:off x="289559" y="6747223"/>
            <a:ext cx="5125085" cy="290830"/>
          </a:xfrm>
          <a:prstGeom prst="rect">
            <a:avLst/>
          </a:prstGeom>
        </p:spPr>
        <p:txBody>
          <a:bodyPr vert="horz" wrap="square" lIns="0" tIns="23495" rIns="0" bIns="0" rtlCol="0">
            <a:spAutoFit/>
          </a:bodyPr>
          <a:lstStyle/>
          <a:p>
            <a:pPr marL="12700">
              <a:lnSpc>
                <a:spcPct val="100000"/>
              </a:lnSpc>
              <a:spcBef>
                <a:spcPts val="185"/>
              </a:spcBef>
            </a:pPr>
            <a:r>
              <a:rPr sz="800" spc="-135" dirty="0">
                <a:latin typeface="Arial MT"/>
                <a:cs typeface="Arial MT"/>
              </a:rPr>
              <a:t>S</a:t>
            </a:r>
            <a:r>
              <a:rPr sz="800" spc="-45" dirty="0">
                <a:latin typeface="Arial MT"/>
                <a:cs typeface="Arial MT"/>
              </a:rPr>
              <a:t>ou</a:t>
            </a:r>
            <a:r>
              <a:rPr sz="800" spc="-30" dirty="0">
                <a:latin typeface="Arial MT"/>
                <a:cs typeface="Arial MT"/>
              </a:rPr>
              <a:t>r</a:t>
            </a:r>
            <a:r>
              <a:rPr sz="800" spc="-85" dirty="0">
                <a:latin typeface="Arial MT"/>
                <a:cs typeface="Arial MT"/>
              </a:rPr>
              <a:t>c</a:t>
            </a:r>
            <a:r>
              <a:rPr sz="800" spc="-45" dirty="0">
                <a:latin typeface="Arial MT"/>
                <a:cs typeface="Arial MT"/>
              </a:rPr>
              <a:t>e</a:t>
            </a:r>
            <a:r>
              <a:rPr sz="800" spc="-40" dirty="0">
                <a:latin typeface="Arial MT"/>
                <a:cs typeface="Arial MT"/>
              </a:rPr>
              <a:t>:</a:t>
            </a:r>
            <a:r>
              <a:rPr sz="800" spc="-85" dirty="0">
                <a:latin typeface="Arial MT"/>
                <a:cs typeface="Arial MT"/>
              </a:rPr>
              <a:t> </a:t>
            </a:r>
            <a:r>
              <a:rPr sz="800" spc="-135" dirty="0">
                <a:latin typeface="Arial MT"/>
                <a:cs typeface="Arial MT"/>
              </a:rPr>
              <a:t>P</a:t>
            </a:r>
            <a:r>
              <a:rPr sz="800" spc="-65" dirty="0">
                <a:latin typeface="Arial MT"/>
                <a:cs typeface="Arial MT"/>
              </a:rPr>
              <a:t>I</a:t>
            </a:r>
            <a:r>
              <a:rPr sz="800" spc="-190" dirty="0">
                <a:latin typeface="Arial MT"/>
                <a:cs typeface="Arial MT"/>
              </a:rPr>
              <a:t>M</a:t>
            </a:r>
            <a:r>
              <a:rPr sz="800" spc="-100" dirty="0">
                <a:latin typeface="Arial MT"/>
                <a:cs typeface="Arial MT"/>
              </a:rPr>
              <a:t>C</a:t>
            </a:r>
            <a:r>
              <a:rPr sz="800" spc="-145" dirty="0">
                <a:latin typeface="Arial MT"/>
                <a:cs typeface="Arial MT"/>
              </a:rPr>
              <a:t>O</a:t>
            </a:r>
            <a:r>
              <a:rPr sz="800" spc="-40" dirty="0">
                <a:latin typeface="Arial MT"/>
                <a:cs typeface="Arial MT"/>
              </a:rPr>
              <a:t>;</a:t>
            </a:r>
            <a:r>
              <a:rPr sz="800" spc="50" dirty="0">
                <a:latin typeface="Arial MT"/>
                <a:cs typeface="Arial MT"/>
              </a:rPr>
              <a:t> </a:t>
            </a:r>
            <a:r>
              <a:rPr sz="800" spc="-100" dirty="0">
                <a:latin typeface="Arial MT"/>
                <a:cs typeface="Arial MT"/>
              </a:rPr>
              <a:t>C</a:t>
            </a:r>
            <a:r>
              <a:rPr sz="800" spc="-45" dirty="0">
                <a:latin typeface="Arial MT"/>
                <a:cs typeface="Arial MT"/>
              </a:rPr>
              <a:t>on</a:t>
            </a:r>
            <a:r>
              <a:rPr sz="800" spc="-85" dirty="0">
                <a:latin typeface="Arial MT"/>
                <a:cs typeface="Arial MT"/>
              </a:rPr>
              <a:t>s</a:t>
            </a:r>
            <a:r>
              <a:rPr sz="800" spc="-45" dirty="0">
                <a:latin typeface="Arial MT"/>
                <a:cs typeface="Arial MT"/>
              </a:rPr>
              <a:t>o</a:t>
            </a:r>
            <a:r>
              <a:rPr sz="800" spc="-20" dirty="0">
                <a:latin typeface="Arial MT"/>
                <a:cs typeface="Arial MT"/>
              </a:rPr>
              <a:t>li</a:t>
            </a:r>
            <a:r>
              <a:rPr sz="800" spc="-45" dirty="0">
                <a:latin typeface="Arial MT"/>
                <a:cs typeface="Arial MT"/>
              </a:rPr>
              <a:t>da</a:t>
            </a:r>
            <a:r>
              <a:rPr sz="800" spc="-65" dirty="0">
                <a:latin typeface="Arial MT"/>
                <a:cs typeface="Arial MT"/>
              </a:rPr>
              <a:t>t</a:t>
            </a:r>
            <a:r>
              <a:rPr sz="800" spc="-45" dirty="0">
                <a:latin typeface="Arial MT"/>
                <a:cs typeface="Arial MT"/>
              </a:rPr>
              <a:t>e</a:t>
            </a:r>
            <a:r>
              <a:rPr sz="800" spc="-80" dirty="0">
                <a:latin typeface="Arial MT"/>
                <a:cs typeface="Arial MT"/>
              </a:rPr>
              <a:t>d</a:t>
            </a:r>
            <a:r>
              <a:rPr sz="800" spc="-25" dirty="0">
                <a:latin typeface="Arial MT"/>
                <a:cs typeface="Arial MT"/>
              </a:rPr>
              <a:t> </a:t>
            </a:r>
            <a:r>
              <a:rPr sz="800" spc="-135" dirty="0">
                <a:latin typeface="Arial MT"/>
                <a:cs typeface="Arial MT"/>
              </a:rPr>
              <a:t>A</a:t>
            </a:r>
            <a:r>
              <a:rPr sz="800" spc="-45" dirty="0">
                <a:latin typeface="Arial MT"/>
                <a:cs typeface="Arial MT"/>
              </a:rPr>
              <a:t>pp</a:t>
            </a:r>
            <a:r>
              <a:rPr sz="800" spc="-30" dirty="0">
                <a:latin typeface="Arial MT"/>
                <a:cs typeface="Arial MT"/>
              </a:rPr>
              <a:t>r</a:t>
            </a:r>
            <a:r>
              <a:rPr sz="800" spc="-125" dirty="0">
                <a:latin typeface="Arial MT"/>
                <a:cs typeface="Arial MT"/>
              </a:rPr>
              <a:t>o</a:t>
            </a:r>
            <a:r>
              <a:rPr sz="800" spc="-45" dirty="0">
                <a:latin typeface="Arial MT"/>
                <a:cs typeface="Arial MT"/>
              </a:rPr>
              <a:t>p</a:t>
            </a:r>
            <a:r>
              <a:rPr sz="800" spc="-110" dirty="0">
                <a:latin typeface="Arial MT"/>
                <a:cs typeface="Arial MT"/>
              </a:rPr>
              <a:t>r</a:t>
            </a:r>
            <a:r>
              <a:rPr sz="800" spc="-20" dirty="0">
                <a:latin typeface="Arial MT"/>
                <a:cs typeface="Arial MT"/>
              </a:rPr>
              <a:t>i</a:t>
            </a:r>
            <a:r>
              <a:rPr sz="800" spc="-45" dirty="0">
                <a:latin typeface="Arial MT"/>
                <a:cs typeface="Arial MT"/>
              </a:rPr>
              <a:t>a</a:t>
            </a:r>
            <a:r>
              <a:rPr sz="800" spc="-65" dirty="0">
                <a:latin typeface="Arial MT"/>
                <a:cs typeface="Arial MT"/>
              </a:rPr>
              <a:t>t</a:t>
            </a:r>
            <a:r>
              <a:rPr sz="800" spc="-20" dirty="0">
                <a:latin typeface="Arial MT"/>
                <a:cs typeface="Arial MT"/>
              </a:rPr>
              <a:t>i</a:t>
            </a:r>
            <a:r>
              <a:rPr sz="800" spc="-125" dirty="0">
                <a:latin typeface="Arial MT"/>
                <a:cs typeface="Arial MT"/>
              </a:rPr>
              <a:t>o</a:t>
            </a:r>
            <a:r>
              <a:rPr sz="800" spc="-45" dirty="0">
                <a:latin typeface="Arial MT"/>
                <a:cs typeface="Arial MT"/>
              </a:rPr>
              <a:t>n</a:t>
            </a:r>
            <a:r>
              <a:rPr sz="800" spc="-75" dirty="0">
                <a:latin typeface="Arial MT"/>
                <a:cs typeface="Arial MT"/>
              </a:rPr>
              <a:t>s</a:t>
            </a:r>
            <a:r>
              <a:rPr sz="800" spc="-70" dirty="0">
                <a:latin typeface="Arial MT"/>
                <a:cs typeface="Arial MT"/>
              </a:rPr>
              <a:t> </a:t>
            </a:r>
            <a:r>
              <a:rPr sz="800" spc="-135" dirty="0">
                <a:latin typeface="Arial MT"/>
                <a:cs typeface="Arial MT"/>
              </a:rPr>
              <a:t>A</a:t>
            </a:r>
            <a:r>
              <a:rPr sz="800" spc="-85" dirty="0">
                <a:latin typeface="Arial MT"/>
                <a:cs typeface="Arial MT"/>
              </a:rPr>
              <a:t>c</a:t>
            </a:r>
            <a:r>
              <a:rPr sz="800" spc="-65" dirty="0">
                <a:latin typeface="Arial MT"/>
                <a:cs typeface="Arial MT"/>
              </a:rPr>
              <a:t>t</a:t>
            </a:r>
            <a:r>
              <a:rPr sz="800" spc="-40" dirty="0">
                <a:latin typeface="Arial MT"/>
                <a:cs typeface="Arial MT"/>
              </a:rPr>
              <a:t>,</a:t>
            </a:r>
            <a:r>
              <a:rPr sz="800" spc="-85" dirty="0">
                <a:latin typeface="Arial MT"/>
                <a:cs typeface="Arial MT"/>
              </a:rPr>
              <a:t> </a:t>
            </a:r>
            <a:r>
              <a:rPr sz="800" spc="-45" dirty="0">
                <a:latin typeface="Arial MT"/>
                <a:cs typeface="Arial MT"/>
              </a:rPr>
              <a:t>202</a:t>
            </a:r>
            <a:r>
              <a:rPr sz="800" spc="-80" dirty="0">
                <a:latin typeface="Arial MT"/>
                <a:cs typeface="Arial MT"/>
              </a:rPr>
              <a:t>3</a:t>
            </a:r>
            <a:endParaRPr sz="800">
              <a:latin typeface="Arial MT"/>
              <a:cs typeface="Arial MT"/>
            </a:endParaRPr>
          </a:p>
          <a:p>
            <a:pPr marL="12700">
              <a:lnSpc>
                <a:spcPct val="100000"/>
              </a:lnSpc>
              <a:spcBef>
                <a:spcPts val="80"/>
              </a:spcBef>
            </a:pPr>
            <a:r>
              <a:rPr sz="800" spc="-120" dirty="0">
                <a:latin typeface="Arial MT"/>
                <a:cs typeface="Arial MT"/>
              </a:rPr>
              <a:t>PIMCO</a:t>
            </a:r>
            <a:r>
              <a:rPr sz="800" spc="-15"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75" dirty="0">
                <a:latin typeface="Arial MT"/>
                <a:cs typeface="Arial MT"/>
              </a:rPr>
              <a:t> </a:t>
            </a:r>
            <a:r>
              <a:rPr sz="800" spc="-50" dirty="0">
                <a:latin typeface="Arial MT"/>
                <a:cs typeface="Arial MT"/>
              </a:rPr>
              <a:t>provide</a:t>
            </a:r>
            <a:r>
              <a:rPr sz="800" spc="-15" dirty="0">
                <a:latin typeface="Arial MT"/>
                <a:cs typeface="Arial MT"/>
              </a:rPr>
              <a:t> </a:t>
            </a:r>
            <a:r>
              <a:rPr sz="800" spc="-55" dirty="0">
                <a:latin typeface="Arial MT"/>
                <a:cs typeface="Arial MT"/>
              </a:rPr>
              <a:t>legal</a:t>
            </a:r>
            <a:r>
              <a:rPr sz="800" spc="-40" dirty="0">
                <a:latin typeface="Arial MT"/>
                <a:cs typeface="Arial MT"/>
              </a:rPr>
              <a:t> </a:t>
            </a:r>
            <a:r>
              <a:rPr sz="800" spc="-90" dirty="0">
                <a:latin typeface="Arial MT"/>
                <a:cs typeface="Arial MT"/>
              </a:rPr>
              <a:t>or</a:t>
            </a:r>
            <a:r>
              <a:rPr sz="800" spc="-30" dirty="0">
                <a:latin typeface="Arial MT"/>
                <a:cs typeface="Arial MT"/>
              </a:rPr>
              <a:t> </a:t>
            </a:r>
            <a:r>
              <a:rPr sz="800" spc="-60" dirty="0">
                <a:latin typeface="Arial MT"/>
                <a:cs typeface="Arial MT"/>
              </a:rPr>
              <a:t>tax</a:t>
            </a:r>
            <a:r>
              <a:rPr sz="800" spc="-65" dirty="0">
                <a:latin typeface="Arial MT"/>
                <a:cs typeface="Arial MT"/>
              </a:rPr>
              <a:t> advice.</a:t>
            </a:r>
            <a:r>
              <a:rPr sz="800" spc="-75" dirty="0">
                <a:latin typeface="Arial MT"/>
                <a:cs typeface="Arial MT"/>
              </a:rPr>
              <a:t> </a:t>
            </a:r>
            <a:r>
              <a:rPr sz="800" spc="-70" dirty="0">
                <a:latin typeface="Arial MT"/>
                <a:cs typeface="Arial MT"/>
              </a:rPr>
              <a:t>Please</a:t>
            </a:r>
            <a:r>
              <a:rPr sz="800" spc="-15" dirty="0">
                <a:latin typeface="Arial MT"/>
                <a:cs typeface="Arial MT"/>
              </a:rPr>
              <a:t> </a:t>
            </a:r>
            <a:r>
              <a:rPr sz="800" spc="-65" dirty="0">
                <a:latin typeface="Arial MT"/>
                <a:cs typeface="Arial MT"/>
              </a:rPr>
              <a:t>consult</a:t>
            </a:r>
            <a:r>
              <a:rPr sz="800" spc="-75" dirty="0">
                <a:latin typeface="Arial MT"/>
                <a:cs typeface="Arial MT"/>
              </a:rPr>
              <a:t> </a:t>
            </a:r>
            <a:r>
              <a:rPr sz="800" spc="-55" dirty="0">
                <a:latin typeface="Arial MT"/>
                <a:cs typeface="Arial MT"/>
              </a:rPr>
              <a:t>your</a:t>
            </a:r>
            <a:r>
              <a:rPr sz="800" spc="-114" dirty="0">
                <a:latin typeface="Arial MT"/>
                <a:cs typeface="Arial MT"/>
              </a:rPr>
              <a:t> </a:t>
            </a:r>
            <a:r>
              <a:rPr sz="800" spc="-60" dirty="0">
                <a:latin typeface="Arial MT"/>
                <a:cs typeface="Arial MT"/>
              </a:rPr>
              <a:t>tax</a:t>
            </a:r>
            <a:r>
              <a:rPr sz="800" spc="20" dirty="0">
                <a:latin typeface="Arial MT"/>
                <a:cs typeface="Arial MT"/>
              </a:rPr>
              <a:t> </a:t>
            </a:r>
            <a:r>
              <a:rPr sz="800" spc="-75" dirty="0">
                <a:latin typeface="Arial MT"/>
                <a:cs typeface="Arial MT"/>
              </a:rPr>
              <a:t>and/or</a:t>
            </a:r>
            <a:r>
              <a:rPr sz="800" spc="-35" dirty="0">
                <a:latin typeface="Arial MT"/>
                <a:cs typeface="Arial MT"/>
              </a:rPr>
              <a:t> </a:t>
            </a:r>
            <a:r>
              <a:rPr sz="800" spc="-55" dirty="0">
                <a:latin typeface="Arial MT"/>
                <a:cs typeface="Arial MT"/>
              </a:rPr>
              <a:t>legal</a:t>
            </a:r>
            <a:r>
              <a:rPr sz="800" spc="-35" dirty="0">
                <a:latin typeface="Arial MT"/>
                <a:cs typeface="Arial MT"/>
              </a:rPr>
              <a:t> </a:t>
            </a:r>
            <a:r>
              <a:rPr sz="800" spc="-80" dirty="0">
                <a:latin typeface="Arial MT"/>
                <a:cs typeface="Arial MT"/>
              </a:rPr>
              <a:t>counsel</a:t>
            </a:r>
            <a:r>
              <a:rPr sz="800" spc="-40" dirty="0">
                <a:latin typeface="Arial MT"/>
                <a:cs typeface="Arial MT"/>
              </a:rPr>
              <a:t> </a:t>
            </a:r>
            <a:r>
              <a:rPr sz="800" spc="-55" dirty="0">
                <a:latin typeface="Arial MT"/>
                <a:cs typeface="Arial MT"/>
              </a:rPr>
              <a:t>for</a:t>
            </a:r>
            <a:r>
              <a:rPr sz="800" spc="-30" dirty="0">
                <a:latin typeface="Arial MT"/>
                <a:cs typeface="Arial MT"/>
              </a:rPr>
              <a:t> </a:t>
            </a:r>
            <a:r>
              <a:rPr sz="800" spc="-55" dirty="0">
                <a:latin typeface="Arial MT"/>
                <a:cs typeface="Arial MT"/>
              </a:rPr>
              <a:t>specific</a:t>
            </a:r>
            <a:r>
              <a:rPr sz="800" spc="-65" dirty="0">
                <a:latin typeface="Arial MT"/>
                <a:cs typeface="Arial MT"/>
              </a:rPr>
              <a:t> </a:t>
            </a:r>
            <a:r>
              <a:rPr sz="800" spc="-60" dirty="0">
                <a:latin typeface="Arial MT"/>
                <a:cs typeface="Arial MT"/>
              </a:rPr>
              <a:t>tax</a:t>
            </a:r>
            <a:r>
              <a:rPr sz="800" spc="-65" dirty="0">
                <a:latin typeface="Arial MT"/>
                <a:cs typeface="Arial MT"/>
              </a:rPr>
              <a:t> </a:t>
            </a:r>
            <a:r>
              <a:rPr sz="800" spc="-50" dirty="0">
                <a:latin typeface="Arial MT"/>
                <a:cs typeface="Arial MT"/>
              </a:rPr>
              <a:t>or</a:t>
            </a:r>
            <a:r>
              <a:rPr sz="800" spc="-30" dirty="0">
                <a:latin typeface="Arial MT"/>
                <a:cs typeface="Arial MT"/>
              </a:rPr>
              <a:t> </a:t>
            </a:r>
            <a:r>
              <a:rPr sz="800" spc="-70" dirty="0">
                <a:latin typeface="Arial MT"/>
                <a:cs typeface="Arial MT"/>
              </a:rPr>
              <a:t>legal</a:t>
            </a:r>
            <a:r>
              <a:rPr sz="800" spc="-40" dirty="0">
                <a:latin typeface="Arial MT"/>
                <a:cs typeface="Arial MT"/>
              </a:rPr>
              <a:t> </a:t>
            </a:r>
            <a:r>
              <a:rPr sz="800" spc="-75" dirty="0">
                <a:latin typeface="Arial MT"/>
                <a:cs typeface="Arial MT"/>
              </a:rPr>
              <a:t>questionsand</a:t>
            </a:r>
            <a:r>
              <a:rPr sz="800" spc="-20" dirty="0">
                <a:latin typeface="Arial MT"/>
                <a:cs typeface="Arial MT"/>
              </a:rPr>
              <a:t> </a:t>
            </a:r>
            <a:r>
              <a:rPr sz="800" spc="-75" dirty="0">
                <a:latin typeface="Arial MT"/>
                <a:cs typeface="Arial MT"/>
              </a:rPr>
              <a:t>concerns.</a:t>
            </a:r>
            <a:endParaRPr sz="800">
              <a:latin typeface="Arial MT"/>
              <a:cs typeface="Arial MT"/>
            </a:endParaRPr>
          </a:p>
        </p:txBody>
      </p:sp>
      <p:graphicFrame>
        <p:nvGraphicFramePr>
          <p:cNvPr id="5" name="object 5"/>
          <p:cNvGraphicFramePr>
            <a:graphicFrameLocks noGrp="1"/>
          </p:cNvGraphicFramePr>
          <p:nvPr/>
        </p:nvGraphicFramePr>
        <p:xfrm>
          <a:off x="548005" y="1758695"/>
          <a:ext cx="9069070" cy="4384040"/>
        </p:xfrm>
        <a:graphic>
          <a:graphicData uri="http://schemas.openxmlformats.org/drawingml/2006/table">
            <a:tbl>
              <a:tblPr firstRow="1" bandRow="1">
                <a:tableStyleId>{2D5ABB26-0587-4C30-8999-92F81FD0307C}</a:tableStyleId>
              </a:tblPr>
              <a:tblGrid>
                <a:gridCol w="2410460">
                  <a:extLst>
                    <a:ext uri="{9D8B030D-6E8A-4147-A177-3AD203B41FA5}">
                      <a16:colId xmlns:a16="http://schemas.microsoft.com/office/drawing/2014/main" val="20000"/>
                    </a:ext>
                  </a:extLst>
                </a:gridCol>
                <a:gridCol w="6658609">
                  <a:extLst>
                    <a:ext uri="{9D8B030D-6E8A-4147-A177-3AD203B41FA5}">
                      <a16:colId xmlns:a16="http://schemas.microsoft.com/office/drawing/2014/main" val="20001"/>
                    </a:ext>
                  </a:extLst>
                </a:gridCol>
              </a:tblGrid>
              <a:tr h="441959">
                <a:tc>
                  <a:txBody>
                    <a:bodyPr/>
                    <a:lstStyle/>
                    <a:p>
                      <a:pPr marL="45720">
                        <a:lnSpc>
                          <a:spcPct val="100000"/>
                        </a:lnSpc>
                        <a:spcBef>
                          <a:spcPts val="720"/>
                        </a:spcBef>
                      </a:pPr>
                      <a:r>
                        <a:rPr sz="1600" b="1" spc="-25" dirty="0">
                          <a:solidFill>
                            <a:srgbClr val="FFFFFF"/>
                          </a:solidFill>
                          <a:latin typeface="Arial"/>
                          <a:cs typeface="Arial"/>
                        </a:rPr>
                        <a:t>Topic</a:t>
                      </a:r>
                      <a:endParaRPr sz="1600">
                        <a:latin typeface="Arial"/>
                        <a:cs typeface="Arial"/>
                      </a:endParaRPr>
                    </a:p>
                  </a:txBody>
                  <a:tcPr marL="0" marR="0" marT="91440" marB="0">
                    <a:lnR w="6350">
                      <a:solidFill>
                        <a:srgbClr val="D9D9D9"/>
                      </a:solidFill>
                      <a:prstDash val="solid"/>
                    </a:lnR>
                    <a:lnT w="12700">
                      <a:solidFill>
                        <a:srgbClr val="52555A"/>
                      </a:solidFill>
                      <a:prstDash val="solid"/>
                    </a:lnT>
                    <a:lnB w="6350">
                      <a:solidFill>
                        <a:srgbClr val="D9D9D9"/>
                      </a:solidFill>
                      <a:prstDash val="solid"/>
                    </a:lnB>
                    <a:solidFill>
                      <a:srgbClr val="005486"/>
                    </a:solidFill>
                  </a:tcPr>
                </a:tc>
                <a:tc>
                  <a:txBody>
                    <a:bodyPr/>
                    <a:lstStyle/>
                    <a:p>
                      <a:pPr marL="48260">
                        <a:lnSpc>
                          <a:spcPct val="100000"/>
                        </a:lnSpc>
                        <a:spcBef>
                          <a:spcPts val="720"/>
                        </a:spcBef>
                      </a:pPr>
                      <a:r>
                        <a:rPr sz="1600" b="1" spc="-15" dirty="0">
                          <a:solidFill>
                            <a:srgbClr val="FFFFFF"/>
                          </a:solidFill>
                          <a:latin typeface="Arial"/>
                          <a:cs typeface="Arial"/>
                        </a:rPr>
                        <a:t>Explanation</a:t>
                      </a:r>
                      <a:endParaRPr sz="1600">
                        <a:latin typeface="Arial"/>
                        <a:cs typeface="Arial"/>
                      </a:endParaRPr>
                    </a:p>
                  </a:txBody>
                  <a:tcPr marL="0" marR="0" marT="91440" marB="0">
                    <a:lnL w="6350">
                      <a:solidFill>
                        <a:srgbClr val="D9D9D9"/>
                      </a:solidFill>
                      <a:prstDash val="solid"/>
                    </a:lnL>
                    <a:lnT w="12700">
                      <a:solidFill>
                        <a:srgbClr val="52555A"/>
                      </a:solidFill>
                      <a:prstDash val="solid"/>
                    </a:lnT>
                    <a:lnB w="6350">
                      <a:solidFill>
                        <a:srgbClr val="D9D9D9"/>
                      </a:solidFill>
                      <a:prstDash val="solid"/>
                    </a:lnB>
                    <a:solidFill>
                      <a:srgbClr val="005486"/>
                    </a:solidFill>
                  </a:tcPr>
                </a:tc>
                <a:extLst>
                  <a:ext uri="{0D108BD9-81ED-4DB2-BD59-A6C34878D82A}">
                    <a16:rowId xmlns:a16="http://schemas.microsoft.com/office/drawing/2014/main" val="10000"/>
                  </a:ext>
                </a:extLst>
              </a:tr>
              <a:tr h="651891">
                <a:tc>
                  <a:txBody>
                    <a:bodyPr/>
                    <a:lstStyle/>
                    <a:p>
                      <a:pPr marL="45720" marR="692150">
                        <a:lnSpc>
                          <a:spcPct val="100000"/>
                        </a:lnSpc>
                        <a:spcBef>
                          <a:spcPts val="305"/>
                        </a:spcBef>
                      </a:pPr>
                      <a:r>
                        <a:rPr sz="1600" spc="-25" dirty="0">
                          <a:latin typeface="Arial MT"/>
                          <a:cs typeface="Arial MT"/>
                        </a:rPr>
                        <a:t>Required</a:t>
                      </a:r>
                      <a:r>
                        <a:rPr sz="1600" spc="114" dirty="0">
                          <a:latin typeface="Arial MT"/>
                          <a:cs typeface="Arial MT"/>
                        </a:rPr>
                        <a:t> </a:t>
                      </a:r>
                      <a:r>
                        <a:rPr sz="1600" spc="-55" dirty="0">
                          <a:latin typeface="Arial MT"/>
                          <a:cs typeface="Arial MT"/>
                        </a:rPr>
                        <a:t>minimum </a:t>
                      </a:r>
                      <a:r>
                        <a:rPr sz="1600" spc="-425" dirty="0">
                          <a:latin typeface="Arial MT"/>
                          <a:cs typeface="Arial MT"/>
                        </a:rPr>
                        <a:t> </a:t>
                      </a:r>
                      <a:r>
                        <a:rPr sz="1600" spc="-20" dirty="0">
                          <a:latin typeface="Arial MT"/>
                          <a:cs typeface="Arial MT"/>
                        </a:rPr>
                        <a:t>distributions</a:t>
                      </a:r>
                      <a:endParaRPr sz="1600">
                        <a:latin typeface="Arial MT"/>
                        <a:cs typeface="Arial MT"/>
                      </a:endParaRPr>
                    </a:p>
                  </a:txBody>
                  <a:tcPr marL="0" marR="0" marT="38735"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indent="-285750">
                        <a:lnSpc>
                          <a:spcPct val="100000"/>
                        </a:lnSpc>
                        <a:spcBef>
                          <a:spcPts val="305"/>
                        </a:spcBef>
                        <a:buChar char="•"/>
                        <a:tabLst>
                          <a:tab pos="333375" algn="l"/>
                          <a:tab pos="334010" algn="l"/>
                        </a:tabLst>
                      </a:pPr>
                      <a:r>
                        <a:rPr sz="1600" spc="-25" dirty="0">
                          <a:latin typeface="Arial MT"/>
                          <a:cs typeface="Arial MT"/>
                        </a:rPr>
                        <a:t>Delay</a:t>
                      </a:r>
                      <a:r>
                        <a:rPr sz="1600" spc="105" dirty="0">
                          <a:latin typeface="Arial MT"/>
                          <a:cs typeface="Arial MT"/>
                        </a:rPr>
                        <a:t> </a:t>
                      </a:r>
                      <a:r>
                        <a:rPr sz="1600" spc="-10" dirty="0">
                          <a:latin typeface="Arial MT"/>
                          <a:cs typeface="Arial MT"/>
                        </a:rPr>
                        <a:t>age</a:t>
                      </a:r>
                      <a:r>
                        <a:rPr sz="1600" spc="-60" dirty="0">
                          <a:latin typeface="Arial MT"/>
                          <a:cs typeface="Arial MT"/>
                        </a:rPr>
                        <a:t> </a:t>
                      </a:r>
                      <a:r>
                        <a:rPr sz="1600" spc="15" dirty="0">
                          <a:latin typeface="Arial MT"/>
                          <a:cs typeface="Arial MT"/>
                        </a:rPr>
                        <a:t>to </a:t>
                      </a:r>
                      <a:r>
                        <a:rPr sz="1600" spc="-10" dirty="0">
                          <a:latin typeface="Arial MT"/>
                          <a:cs typeface="Arial MT"/>
                        </a:rPr>
                        <a:t>73</a:t>
                      </a:r>
                      <a:r>
                        <a:rPr sz="1600" spc="20" dirty="0">
                          <a:latin typeface="Arial MT"/>
                          <a:cs typeface="Arial MT"/>
                        </a:rPr>
                        <a:t> </a:t>
                      </a:r>
                      <a:r>
                        <a:rPr sz="1600" spc="-20" dirty="0">
                          <a:latin typeface="Arial MT"/>
                          <a:cs typeface="Arial MT"/>
                        </a:rPr>
                        <a:t>in</a:t>
                      </a:r>
                      <a:r>
                        <a:rPr sz="1600" spc="20" dirty="0">
                          <a:latin typeface="Arial MT"/>
                          <a:cs typeface="Arial MT"/>
                        </a:rPr>
                        <a:t> </a:t>
                      </a:r>
                      <a:r>
                        <a:rPr sz="1600" spc="-15" dirty="0">
                          <a:latin typeface="Arial MT"/>
                          <a:cs typeface="Arial MT"/>
                        </a:rPr>
                        <a:t>2023,</a:t>
                      </a:r>
                      <a:r>
                        <a:rPr sz="1600" spc="-20" dirty="0">
                          <a:latin typeface="Arial MT"/>
                          <a:cs typeface="Arial MT"/>
                        </a:rPr>
                        <a:t> </a:t>
                      </a:r>
                      <a:r>
                        <a:rPr sz="1600" spc="-10" dirty="0">
                          <a:latin typeface="Arial MT"/>
                          <a:cs typeface="Arial MT"/>
                        </a:rPr>
                        <a:t>75</a:t>
                      </a:r>
                      <a:r>
                        <a:rPr sz="1600" spc="20" dirty="0">
                          <a:latin typeface="Arial MT"/>
                          <a:cs typeface="Arial MT"/>
                        </a:rPr>
                        <a:t> </a:t>
                      </a:r>
                      <a:r>
                        <a:rPr sz="1600" spc="-20" dirty="0">
                          <a:latin typeface="Arial MT"/>
                          <a:cs typeface="Arial MT"/>
                        </a:rPr>
                        <a:t>in</a:t>
                      </a:r>
                      <a:r>
                        <a:rPr sz="1600" spc="20" dirty="0">
                          <a:latin typeface="Arial MT"/>
                          <a:cs typeface="Arial MT"/>
                        </a:rPr>
                        <a:t> </a:t>
                      </a:r>
                      <a:r>
                        <a:rPr sz="1600" spc="-15" dirty="0">
                          <a:latin typeface="Arial MT"/>
                          <a:cs typeface="Arial MT"/>
                        </a:rPr>
                        <a:t>2033</a:t>
                      </a:r>
                      <a:endParaRPr sz="1600">
                        <a:latin typeface="Arial MT"/>
                        <a:cs typeface="Arial MT"/>
                      </a:endParaRPr>
                    </a:p>
                    <a:p>
                      <a:pPr marL="333375" indent="-285750">
                        <a:lnSpc>
                          <a:spcPct val="100000"/>
                        </a:lnSpc>
                        <a:buChar char="•"/>
                        <a:tabLst>
                          <a:tab pos="333375" algn="l"/>
                          <a:tab pos="334010" algn="l"/>
                        </a:tabLst>
                      </a:pPr>
                      <a:r>
                        <a:rPr sz="1600" spc="-30" dirty="0">
                          <a:latin typeface="Arial MT"/>
                          <a:cs typeface="Arial MT"/>
                        </a:rPr>
                        <a:t>Reduce</a:t>
                      </a:r>
                      <a:r>
                        <a:rPr sz="1600" spc="90" dirty="0">
                          <a:latin typeface="Arial MT"/>
                          <a:cs typeface="Arial MT"/>
                        </a:rPr>
                        <a:t> </a:t>
                      </a:r>
                      <a:r>
                        <a:rPr sz="1600" spc="-25" dirty="0">
                          <a:latin typeface="Arial MT"/>
                          <a:cs typeface="Arial MT"/>
                        </a:rPr>
                        <a:t>penalty</a:t>
                      </a:r>
                      <a:r>
                        <a:rPr sz="1600" spc="105" dirty="0">
                          <a:latin typeface="Arial MT"/>
                          <a:cs typeface="Arial MT"/>
                        </a:rPr>
                        <a:t> </a:t>
                      </a:r>
                      <a:r>
                        <a:rPr sz="1600" spc="10" dirty="0">
                          <a:latin typeface="Arial MT"/>
                          <a:cs typeface="Arial MT"/>
                        </a:rPr>
                        <a:t>from</a:t>
                      </a:r>
                      <a:r>
                        <a:rPr sz="1600" spc="-25" dirty="0">
                          <a:latin typeface="Arial MT"/>
                          <a:cs typeface="Arial MT"/>
                        </a:rPr>
                        <a:t> </a:t>
                      </a:r>
                      <a:r>
                        <a:rPr sz="1600" spc="-10" dirty="0">
                          <a:latin typeface="Arial MT"/>
                          <a:cs typeface="Arial MT"/>
                        </a:rPr>
                        <a:t>50%</a:t>
                      </a:r>
                      <a:r>
                        <a:rPr sz="1600" spc="45" dirty="0">
                          <a:latin typeface="Arial MT"/>
                          <a:cs typeface="Arial MT"/>
                        </a:rPr>
                        <a:t> </a:t>
                      </a:r>
                      <a:r>
                        <a:rPr sz="1600" spc="15" dirty="0">
                          <a:latin typeface="Arial MT"/>
                          <a:cs typeface="Arial MT"/>
                        </a:rPr>
                        <a:t>to</a:t>
                      </a:r>
                      <a:r>
                        <a:rPr sz="1600" spc="-60" dirty="0">
                          <a:latin typeface="Arial MT"/>
                          <a:cs typeface="Arial MT"/>
                        </a:rPr>
                        <a:t> </a:t>
                      </a:r>
                      <a:r>
                        <a:rPr sz="1600" dirty="0">
                          <a:latin typeface="Arial MT"/>
                          <a:cs typeface="Arial MT"/>
                        </a:rPr>
                        <a:t>10%-25%</a:t>
                      </a:r>
                      <a:endParaRPr sz="1600">
                        <a:latin typeface="Arial MT"/>
                        <a:cs typeface="Arial MT"/>
                      </a:endParaRPr>
                    </a:p>
                  </a:txBody>
                  <a:tcPr marL="0" marR="0" marT="38735"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1"/>
                  </a:ext>
                </a:extLst>
              </a:tr>
              <a:tr h="822960">
                <a:tc>
                  <a:txBody>
                    <a:bodyPr/>
                    <a:lstStyle/>
                    <a:p>
                      <a:pPr marL="45720" marR="300355">
                        <a:lnSpc>
                          <a:spcPct val="100000"/>
                        </a:lnSpc>
                        <a:spcBef>
                          <a:spcPts val="310"/>
                        </a:spcBef>
                      </a:pPr>
                      <a:r>
                        <a:rPr sz="1600" spc="-25" dirty="0">
                          <a:latin typeface="Arial MT"/>
                          <a:cs typeface="Arial MT"/>
                        </a:rPr>
                        <a:t>Auto</a:t>
                      </a:r>
                      <a:r>
                        <a:rPr sz="1600" spc="80" dirty="0">
                          <a:latin typeface="Arial MT"/>
                          <a:cs typeface="Arial MT"/>
                        </a:rPr>
                        <a:t> </a:t>
                      </a:r>
                      <a:r>
                        <a:rPr sz="1600" spc="-35" dirty="0">
                          <a:latin typeface="Arial MT"/>
                          <a:cs typeface="Arial MT"/>
                        </a:rPr>
                        <a:t>enrollment</a:t>
                      </a:r>
                      <a:r>
                        <a:rPr sz="1600" spc="275" dirty="0">
                          <a:latin typeface="Arial MT"/>
                          <a:cs typeface="Arial MT"/>
                        </a:rPr>
                        <a:t> </a:t>
                      </a:r>
                      <a:r>
                        <a:rPr sz="1600" spc="-20" dirty="0">
                          <a:latin typeface="Arial MT"/>
                          <a:cs typeface="Arial MT"/>
                        </a:rPr>
                        <a:t>in</a:t>
                      </a:r>
                      <a:r>
                        <a:rPr sz="1600" spc="5" dirty="0">
                          <a:latin typeface="Arial MT"/>
                          <a:cs typeface="Arial MT"/>
                        </a:rPr>
                        <a:t> </a:t>
                      </a:r>
                      <a:r>
                        <a:rPr sz="1600" spc="-40" dirty="0">
                          <a:latin typeface="Arial MT"/>
                          <a:cs typeface="Arial MT"/>
                        </a:rPr>
                        <a:t>new </a:t>
                      </a:r>
                      <a:r>
                        <a:rPr sz="1600" spc="-430" dirty="0">
                          <a:latin typeface="Arial MT"/>
                          <a:cs typeface="Arial MT"/>
                        </a:rPr>
                        <a:t> </a:t>
                      </a:r>
                      <a:r>
                        <a:rPr sz="1600" spc="-5" dirty="0">
                          <a:latin typeface="Arial MT"/>
                          <a:cs typeface="Arial MT"/>
                        </a:rPr>
                        <a:t>401(k)</a:t>
                      </a:r>
                      <a:r>
                        <a:rPr sz="1600" spc="-25" dirty="0">
                          <a:latin typeface="Arial MT"/>
                          <a:cs typeface="Arial MT"/>
                        </a:rPr>
                        <a:t> </a:t>
                      </a:r>
                      <a:r>
                        <a:rPr sz="1600" spc="-40" dirty="0">
                          <a:latin typeface="Arial MT"/>
                          <a:cs typeface="Arial MT"/>
                        </a:rPr>
                        <a:t>and</a:t>
                      </a:r>
                      <a:r>
                        <a:rPr sz="1600" spc="90" dirty="0">
                          <a:latin typeface="Arial MT"/>
                          <a:cs typeface="Arial MT"/>
                        </a:rPr>
                        <a:t> </a:t>
                      </a:r>
                      <a:r>
                        <a:rPr sz="1600" spc="-10" dirty="0">
                          <a:latin typeface="Arial MT"/>
                          <a:cs typeface="Arial MT"/>
                        </a:rPr>
                        <a:t>403(b)</a:t>
                      </a:r>
                      <a:endParaRPr sz="1600">
                        <a:latin typeface="Arial MT"/>
                        <a:cs typeface="Arial MT"/>
                      </a:endParaRPr>
                    </a:p>
                  </a:txBody>
                  <a:tcPr marL="0" marR="0" marT="39370"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marR="278130" indent="-285115">
                        <a:lnSpc>
                          <a:spcPct val="100000"/>
                        </a:lnSpc>
                        <a:spcBef>
                          <a:spcPts val="310"/>
                        </a:spcBef>
                        <a:buChar char="•"/>
                        <a:tabLst>
                          <a:tab pos="333375" algn="l"/>
                          <a:tab pos="334010" algn="l"/>
                        </a:tabLst>
                      </a:pPr>
                      <a:r>
                        <a:rPr sz="1600" spc="-20" dirty="0">
                          <a:latin typeface="Arial MT"/>
                          <a:cs typeface="Arial MT"/>
                        </a:rPr>
                        <a:t>Employers</a:t>
                      </a:r>
                      <a:r>
                        <a:rPr sz="1600" spc="114" dirty="0">
                          <a:latin typeface="Arial MT"/>
                          <a:cs typeface="Arial MT"/>
                        </a:rPr>
                        <a:t> </a:t>
                      </a:r>
                      <a:r>
                        <a:rPr sz="1600" spc="-20" dirty="0">
                          <a:latin typeface="Arial MT"/>
                          <a:cs typeface="Arial MT"/>
                        </a:rPr>
                        <a:t>required</a:t>
                      </a:r>
                      <a:r>
                        <a:rPr sz="1600" spc="110" dirty="0">
                          <a:latin typeface="Arial MT"/>
                          <a:cs typeface="Arial MT"/>
                        </a:rPr>
                        <a:t> </a:t>
                      </a:r>
                      <a:r>
                        <a:rPr sz="1600" spc="15" dirty="0">
                          <a:latin typeface="Arial MT"/>
                          <a:cs typeface="Arial MT"/>
                        </a:rPr>
                        <a:t>to</a:t>
                      </a:r>
                      <a:r>
                        <a:rPr sz="1600" spc="-55" dirty="0">
                          <a:latin typeface="Arial MT"/>
                          <a:cs typeface="Arial MT"/>
                        </a:rPr>
                        <a:t> </a:t>
                      </a:r>
                      <a:r>
                        <a:rPr sz="1600" spc="-25" dirty="0">
                          <a:latin typeface="Arial MT"/>
                          <a:cs typeface="Arial MT"/>
                        </a:rPr>
                        <a:t>provide</a:t>
                      </a:r>
                      <a:r>
                        <a:rPr sz="1600" spc="110" dirty="0">
                          <a:latin typeface="Arial MT"/>
                          <a:cs typeface="Arial MT"/>
                        </a:rPr>
                        <a:t> </a:t>
                      </a:r>
                      <a:r>
                        <a:rPr sz="1600" spc="-20" dirty="0">
                          <a:latin typeface="Arial MT"/>
                          <a:cs typeface="Arial MT"/>
                        </a:rPr>
                        <a:t>auto</a:t>
                      </a:r>
                      <a:r>
                        <a:rPr sz="1600" spc="110" dirty="0">
                          <a:latin typeface="Arial MT"/>
                          <a:cs typeface="Arial MT"/>
                        </a:rPr>
                        <a:t> </a:t>
                      </a:r>
                      <a:r>
                        <a:rPr sz="1600" dirty="0">
                          <a:latin typeface="Arial MT"/>
                          <a:cs typeface="Arial MT"/>
                        </a:rPr>
                        <a:t>deferral</a:t>
                      </a:r>
                      <a:r>
                        <a:rPr sz="1600" spc="-75" dirty="0">
                          <a:latin typeface="Arial MT"/>
                          <a:cs typeface="Arial MT"/>
                        </a:rPr>
                        <a:t> </a:t>
                      </a:r>
                      <a:r>
                        <a:rPr sz="1600" spc="-10" dirty="0">
                          <a:latin typeface="Arial MT"/>
                          <a:cs typeface="Arial MT"/>
                        </a:rPr>
                        <a:t>of</a:t>
                      </a:r>
                      <a:r>
                        <a:rPr sz="1600" spc="75" dirty="0">
                          <a:latin typeface="Arial MT"/>
                          <a:cs typeface="Arial MT"/>
                        </a:rPr>
                        <a:t> </a:t>
                      </a:r>
                      <a:r>
                        <a:rPr sz="1600" spc="-10" dirty="0">
                          <a:latin typeface="Arial MT"/>
                          <a:cs typeface="Arial MT"/>
                        </a:rPr>
                        <a:t>3%</a:t>
                      </a:r>
                      <a:r>
                        <a:rPr sz="1600" spc="-25" dirty="0">
                          <a:latin typeface="Arial MT"/>
                          <a:cs typeface="Arial MT"/>
                        </a:rPr>
                        <a:t> </a:t>
                      </a:r>
                      <a:r>
                        <a:rPr sz="1600" spc="-30" dirty="0">
                          <a:latin typeface="Arial MT"/>
                          <a:cs typeface="Arial MT"/>
                        </a:rPr>
                        <a:t>increasing</a:t>
                      </a:r>
                      <a:r>
                        <a:rPr sz="1600" spc="270" dirty="0">
                          <a:latin typeface="Arial MT"/>
                          <a:cs typeface="Arial MT"/>
                        </a:rPr>
                        <a:t> </a:t>
                      </a:r>
                      <a:r>
                        <a:rPr sz="1600" spc="-10" dirty="0">
                          <a:latin typeface="Arial MT"/>
                          <a:cs typeface="Arial MT"/>
                        </a:rPr>
                        <a:t>at</a:t>
                      </a:r>
                      <a:r>
                        <a:rPr sz="1600" spc="-5" dirty="0">
                          <a:latin typeface="Arial MT"/>
                          <a:cs typeface="Arial MT"/>
                        </a:rPr>
                        <a:t> </a:t>
                      </a:r>
                      <a:r>
                        <a:rPr sz="1600" spc="-10" dirty="0">
                          <a:latin typeface="Arial MT"/>
                          <a:cs typeface="Arial MT"/>
                        </a:rPr>
                        <a:t>1% </a:t>
                      </a:r>
                      <a:r>
                        <a:rPr sz="1600" spc="-430" dirty="0">
                          <a:latin typeface="Arial MT"/>
                          <a:cs typeface="Arial MT"/>
                        </a:rPr>
                        <a:t> </a:t>
                      </a:r>
                      <a:r>
                        <a:rPr sz="1600" spc="-50" dirty="0">
                          <a:latin typeface="Arial MT"/>
                          <a:cs typeface="Arial MT"/>
                        </a:rPr>
                        <a:t>annually</a:t>
                      </a:r>
                      <a:r>
                        <a:rPr sz="1600" spc="-40" dirty="0">
                          <a:latin typeface="Arial MT"/>
                          <a:cs typeface="Arial MT"/>
                        </a:rPr>
                        <a:t> </a:t>
                      </a:r>
                      <a:r>
                        <a:rPr sz="1600" spc="-50" dirty="0">
                          <a:latin typeface="Arial MT"/>
                          <a:cs typeface="Arial MT"/>
                        </a:rPr>
                        <a:t>up</a:t>
                      </a:r>
                      <a:r>
                        <a:rPr sz="1600" spc="95" dirty="0">
                          <a:latin typeface="Arial MT"/>
                          <a:cs typeface="Arial MT"/>
                        </a:rPr>
                        <a:t> </a:t>
                      </a:r>
                      <a:r>
                        <a:rPr sz="1600" spc="15" dirty="0">
                          <a:latin typeface="Arial MT"/>
                          <a:cs typeface="Arial MT"/>
                        </a:rPr>
                        <a:t>to</a:t>
                      </a:r>
                      <a:r>
                        <a:rPr sz="1600" spc="-60" dirty="0">
                          <a:latin typeface="Arial MT"/>
                          <a:cs typeface="Arial MT"/>
                        </a:rPr>
                        <a:t> </a:t>
                      </a:r>
                      <a:r>
                        <a:rPr sz="1600" spc="-10" dirty="0">
                          <a:latin typeface="Arial MT"/>
                          <a:cs typeface="Arial MT"/>
                        </a:rPr>
                        <a:t>10%</a:t>
                      </a:r>
                      <a:r>
                        <a:rPr sz="1600" spc="50" dirty="0">
                          <a:latin typeface="Arial MT"/>
                          <a:cs typeface="Arial MT"/>
                        </a:rPr>
                        <a:t> </a:t>
                      </a:r>
                      <a:r>
                        <a:rPr sz="1600" spc="-15" dirty="0">
                          <a:latin typeface="Arial MT"/>
                          <a:cs typeface="Arial MT"/>
                        </a:rPr>
                        <a:t>(max</a:t>
                      </a:r>
                      <a:r>
                        <a:rPr sz="1600" spc="30" dirty="0">
                          <a:latin typeface="Arial MT"/>
                          <a:cs typeface="Arial MT"/>
                        </a:rPr>
                        <a:t> </a:t>
                      </a:r>
                      <a:r>
                        <a:rPr sz="1600" spc="-10" dirty="0">
                          <a:latin typeface="Arial MT"/>
                          <a:cs typeface="Arial MT"/>
                        </a:rPr>
                        <a:t>of</a:t>
                      </a:r>
                      <a:r>
                        <a:rPr sz="1600" spc="-15" dirty="0">
                          <a:latin typeface="Arial MT"/>
                          <a:cs typeface="Arial MT"/>
                        </a:rPr>
                        <a:t> </a:t>
                      </a:r>
                      <a:r>
                        <a:rPr sz="1600" spc="-5" dirty="0">
                          <a:latin typeface="Arial MT"/>
                          <a:cs typeface="Arial MT"/>
                        </a:rPr>
                        <a:t>15%)</a:t>
                      </a:r>
                      <a:endParaRPr sz="1600">
                        <a:latin typeface="Arial MT"/>
                        <a:cs typeface="Arial MT"/>
                      </a:endParaRPr>
                    </a:p>
                    <a:p>
                      <a:pPr marL="333375" indent="-285750">
                        <a:lnSpc>
                          <a:spcPct val="100000"/>
                        </a:lnSpc>
                        <a:spcBef>
                          <a:spcPts val="5"/>
                        </a:spcBef>
                        <a:buChar char="•"/>
                        <a:tabLst>
                          <a:tab pos="333375" algn="l"/>
                          <a:tab pos="334010" algn="l"/>
                        </a:tabLst>
                      </a:pPr>
                      <a:r>
                        <a:rPr sz="1600" spc="-35" dirty="0">
                          <a:latin typeface="Arial MT"/>
                          <a:cs typeface="Arial MT"/>
                        </a:rPr>
                        <a:t>Exclusion</a:t>
                      </a:r>
                      <a:r>
                        <a:rPr sz="1600" spc="260" dirty="0">
                          <a:latin typeface="Arial MT"/>
                          <a:cs typeface="Arial MT"/>
                        </a:rPr>
                        <a:t> </a:t>
                      </a:r>
                      <a:r>
                        <a:rPr sz="1600" spc="5" dirty="0">
                          <a:latin typeface="Arial MT"/>
                          <a:cs typeface="Arial MT"/>
                        </a:rPr>
                        <a:t>for</a:t>
                      </a:r>
                      <a:r>
                        <a:rPr sz="1600" spc="-20" dirty="0">
                          <a:latin typeface="Arial MT"/>
                          <a:cs typeface="Arial MT"/>
                        </a:rPr>
                        <a:t> </a:t>
                      </a:r>
                      <a:r>
                        <a:rPr sz="1600" spc="-15" dirty="0">
                          <a:latin typeface="Arial MT"/>
                          <a:cs typeface="Arial MT"/>
                        </a:rPr>
                        <a:t>employers</a:t>
                      </a:r>
                      <a:r>
                        <a:rPr sz="1600" spc="114" dirty="0">
                          <a:latin typeface="Arial MT"/>
                          <a:cs typeface="Arial MT"/>
                        </a:rPr>
                        <a:t> </a:t>
                      </a:r>
                      <a:r>
                        <a:rPr sz="1600" spc="5" dirty="0">
                          <a:latin typeface="Arial MT"/>
                          <a:cs typeface="Arial MT"/>
                        </a:rPr>
                        <a:t>with</a:t>
                      </a:r>
                      <a:r>
                        <a:rPr sz="1600" spc="-60" dirty="0">
                          <a:latin typeface="Arial MT"/>
                          <a:cs typeface="Arial MT"/>
                        </a:rPr>
                        <a:t> </a:t>
                      </a:r>
                      <a:r>
                        <a:rPr sz="1600" spc="-15" dirty="0">
                          <a:latin typeface="Arial MT"/>
                          <a:cs typeface="Arial MT"/>
                        </a:rPr>
                        <a:t>less</a:t>
                      </a:r>
                      <a:r>
                        <a:rPr sz="1600" spc="35" dirty="0">
                          <a:latin typeface="Arial MT"/>
                          <a:cs typeface="Arial MT"/>
                        </a:rPr>
                        <a:t> </a:t>
                      </a:r>
                      <a:r>
                        <a:rPr sz="1600" spc="-20" dirty="0">
                          <a:latin typeface="Arial MT"/>
                          <a:cs typeface="Arial MT"/>
                        </a:rPr>
                        <a:t>than</a:t>
                      </a:r>
                      <a:r>
                        <a:rPr sz="1600" spc="100" dirty="0">
                          <a:latin typeface="Arial MT"/>
                          <a:cs typeface="Arial MT"/>
                        </a:rPr>
                        <a:t> </a:t>
                      </a:r>
                      <a:r>
                        <a:rPr sz="1600" spc="-10" dirty="0">
                          <a:latin typeface="Arial MT"/>
                          <a:cs typeface="Arial MT"/>
                        </a:rPr>
                        <a:t>10</a:t>
                      </a:r>
                      <a:r>
                        <a:rPr sz="1600" spc="-55" dirty="0">
                          <a:latin typeface="Arial MT"/>
                          <a:cs typeface="Arial MT"/>
                        </a:rPr>
                        <a:t> </a:t>
                      </a:r>
                      <a:r>
                        <a:rPr sz="1600" spc="5" dirty="0">
                          <a:latin typeface="Arial MT"/>
                          <a:cs typeface="Arial MT"/>
                        </a:rPr>
                        <a:t>workers</a:t>
                      </a:r>
                      <a:r>
                        <a:rPr sz="1600" spc="-50" dirty="0">
                          <a:latin typeface="Arial MT"/>
                          <a:cs typeface="Arial MT"/>
                        </a:rPr>
                        <a:t> </a:t>
                      </a:r>
                      <a:r>
                        <a:rPr sz="1600" spc="-40" dirty="0">
                          <a:latin typeface="Arial MT"/>
                          <a:cs typeface="Arial MT"/>
                        </a:rPr>
                        <a:t>and</a:t>
                      </a:r>
                      <a:r>
                        <a:rPr sz="1600" spc="105" dirty="0">
                          <a:latin typeface="Arial MT"/>
                          <a:cs typeface="Arial MT"/>
                        </a:rPr>
                        <a:t> </a:t>
                      </a:r>
                      <a:r>
                        <a:rPr sz="1600" dirty="0">
                          <a:latin typeface="Arial MT"/>
                          <a:cs typeface="Arial MT"/>
                        </a:rPr>
                        <a:t>3</a:t>
                      </a:r>
                      <a:r>
                        <a:rPr sz="1600" spc="20" dirty="0">
                          <a:latin typeface="Arial MT"/>
                          <a:cs typeface="Arial MT"/>
                        </a:rPr>
                        <a:t> </a:t>
                      </a:r>
                      <a:r>
                        <a:rPr sz="1600" spc="-5" dirty="0">
                          <a:latin typeface="Arial MT"/>
                          <a:cs typeface="Arial MT"/>
                        </a:rPr>
                        <a:t>years</a:t>
                      </a:r>
                      <a:endParaRPr sz="1600">
                        <a:latin typeface="Arial MT"/>
                        <a:cs typeface="Arial MT"/>
                      </a:endParaRPr>
                    </a:p>
                  </a:txBody>
                  <a:tcPr marL="0" marR="0" marT="39370"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2"/>
                  </a:ext>
                </a:extLst>
              </a:tr>
              <a:tr h="601471">
                <a:tc>
                  <a:txBody>
                    <a:bodyPr/>
                    <a:lstStyle/>
                    <a:p>
                      <a:pPr marL="45720" marR="930275">
                        <a:lnSpc>
                          <a:spcPct val="100000"/>
                        </a:lnSpc>
                        <a:spcBef>
                          <a:spcPts val="320"/>
                        </a:spcBef>
                      </a:pPr>
                      <a:r>
                        <a:rPr sz="1600" spc="-25" dirty="0">
                          <a:latin typeface="Arial MT"/>
                          <a:cs typeface="Arial MT"/>
                        </a:rPr>
                        <a:t>Retirement</a:t>
                      </a:r>
                      <a:r>
                        <a:rPr sz="1600" spc="105" dirty="0">
                          <a:latin typeface="Arial MT"/>
                          <a:cs typeface="Arial MT"/>
                        </a:rPr>
                        <a:t> </a:t>
                      </a:r>
                      <a:r>
                        <a:rPr sz="1600" spc="-15" dirty="0">
                          <a:latin typeface="Arial MT"/>
                          <a:cs typeface="Arial MT"/>
                        </a:rPr>
                        <a:t>plan </a:t>
                      </a:r>
                      <a:r>
                        <a:rPr sz="1600" spc="-430" dirty="0">
                          <a:latin typeface="Arial MT"/>
                          <a:cs typeface="Arial MT"/>
                        </a:rPr>
                        <a:t> </a:t>
                      </a:r>
                      <a:r>
                        <a:rPr sz="1600" spc="-25" dirty="0">
                          <a:latin typeface="Arial MT"/>
                          <a:cs typeface="Arial MT"/>
                        </a:rPr>
                        <a:t>contributions</a:t>
                      </a:r>
                      <a:endParaRPr sz="1600">
                        <a:latin typeface="Arial MT"/>
                        <a:cs typeface="Arial MT"/>
                      </a:endParaRPr>
                    </a:p>
                  </a:txBody>
                  <a:tcPr marL="0" marR="0" marT="40640"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marR="518159" indent="-285115">
                        <a:lnSpc>
                          <a:spcPct val="100000"/>
                        </a:lnSpc>
                        <a:spcBef>
                          <a:spcPts val="320"/>
                        </a:spcBef>
                        <a:buChar char="•"/>
                        <a:tabLst>
                          <a:tab pos="333375" algn="l"/>
                          <a:tab pos="334010" algn="l"/>
                        </a:tabLst>
                      </a:pPr>
                      <a:r>
                        <a:rPr sz="1600" spc="-25" dirty="0">
                          <a:latin typeface="Arial MT"/>
                          <a:cs typeface="Arial MT"/>
                        </a:rPr>
                        <a:t>Employer </a:t>
                      </a:r>
                      <a:r>
                        <a:rPr sz="1600" spc="-5" dirty="0">
                          <a:latin typeface="Arial MT"/>
                          <a:cs typeface="Arial MT"/>
                        </a:rPr>
                        <a:t>401(k) </a:t>
                      </a:r>
                      <a:r>
                        <a:rPr sz="1600" spc="-35" dirty="0">
                          <a:latin typeface="Arial MT"/>
                          <a:cs typeface="Arial MT"/>
                        </a:rPr>
                        <a:t>matching</a:t>
                      </a:r>
                      <a:r>
                        <a:rPr sz="1600" spc="-30" dirty="0">
                          <a:latin typeface="Arial MT"/>
                          <a:cs typeface="Arial MT"/>
                        </a:rPr>
                        <a:t> </a:t>
                      </a:r>
                      <a:r>
                        <a:rPr sz="1600" spc="-25" dirty="0">
                          <a:latin typeface="Arial MT"/>
                          <a:cs typeface="Arial MT"/>
                        </a:rPr>
                        <a:t>contributions</a:t>
                      </a:r>
                      <a:r>
                        <a:rPr sz="1600" spc="-20" dirty="0">
                          <a:latin typeface="Arial MT"/>
                          <a:cs typeface="Arial MT"/>
                        </a:rPr>
                        <a:t> </a:t>
                      </a:r>
                      <a:r>
                        <a:rPr sz="1600" spc="-10" dirty="0">
                          <a:latin typeface="Arial MT"/>
                          <a:cs typeface="Arial MT"/>
                        </a:rPr>
                        <a:t>permitted </a:t>
                      </a:r>
                      <a:r>
                        <a:rPr sz="1600" spc="5" dirty="0">
                          <a:latin typeface="Arial MT"/>
                          <a:cs typeface="Arial MT"/>
                        </a:rPr>
                        <a:t>for </a:t>
                      </a:r>
                      <a:r>
                        <a:rPr sz="1600" spc="-20" dirty="0">
                          <a:latin typeface="Arial MT"/>
                          <a:cs typeface="Arial MT"/>
                        </a:rPr>
                        <a:t>employees </a:t>
                      </a:r>
                      <a:r>
                        <a:rPr sz="1600" spc="-430" dirty="0">
                          <a:latin typeface="Arial MT"/>
                          <a:cs typeface="Arial MT"/>
                        </a:rPr>
                        <a:t> </a:t>
                      </a:r>
                      <a:r>
                        <a:rPr sz="1600" spc="-35" dirty="0">
                          <a:latin typeface="Arial MT"/>
                          <a:cs typeface="Arial MT"/>
                        </a:rPr>
                        <a:t>making</a:t>
                      </a:r>
                      <a:r>
                        <a:rPr sz="1600" spc="175" dirty="0">
                          <a:latin typeface="Arial MT"/>
                          <a:cs typeface="Arial MT"/>
                        </a:rPr>
                        <a:t> </a:t>
                      </a:r>
                      <a:r>
                        <a:rPr sz="1600" spc="-30" dirty="0">
                          <a:latin typeface="Arial MT"/>
                          <a:cs typeface="Arial MT"/>
                        </a:rPr>
                        <a:t>student</a:t>
                      </a:r>
                      <a:r>
                        <a:rPr sz="1600" spc="145" dirty="0">
                          <a:latin typeface="Arial MT"/>
                          <a:cs typeface="Arial MT"/>
                        </a:rPr>
                        <a:t> </a:t>
                      </a:r>
                      <a:r>
                        <a:rPr sz="1600" spc="-15" dirty="0">
                          <a:latin typeface="Arial MT"/>
                          <a:cs typeface="Arial MT"/>
                        </a:rPr>
                        <a:t>debt</a:t>
                      </a:r>
                      <a:r>
                        <a:rPr sz="1600" spc="65" dirty="0">
                          <a:latin typeface="Arial MT"/>
                          <a:cs typeface="Arial MT"/>
                        </a:rPr>
                        <a:t> </a:t>
                      </a:r>
                      <a:r>
                        <a:rPr sz="1600" spc="-20" dirty="0">
                          <a:latin typeface="Arial MT"/>
                          <a:cs typeface="Arial MT"/>
                        </a:rPr>
                        <a:t>payments</a:t>
                      </a:r>
                      <a:endParaRPr sz="1600">
                        <a:latin typeface="Arial MT"/>
                        <a:cs typeface="Arial MT"/>
                      </a:endParaRPr>
                    </a:p>
                  </a:txBody>
                  <a:tcPr marL="0" marR="0" marT="40640"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3"/>
                  </a:ext>
                </a:extLst>
              </a:tr>
              <a:tr h="579120">
                <a:tc>
                  <a:txBody>
                    <a:bodyPr/>
                    <a:lstStyle/>
                    <a:p>
                      <a:pPr marL="45720">
                        <a:lnSpc>
                          <a:spcPct val="100000"/>
                        </a:lnSpc>
                        <a:spcBef>
                          <a:spcPts val="325"/>
                        </a:spcBef>
                      </a:pPr>
                      <a:r>
                        <a:rPr sz="1600" spc="-5" dirty="0">
                          <a:latin typeface="Arial MT"/>
                          <a:cs typeface="Arial MT"/>
                        </a:rPr>
                        <a:t>Roth</a:t>
                      </a:r>
                      <a:r>
                        <a:rPr sz="1600" spc="-25" dirty="0">
                          <a:latin typeface="Arial MT"/>
                          <a:cs typeface="Arial MT"/>
                        </a:rPr>
                        <a:t> </a:t>
                      </a:r>
                      <a:r>
                        <a:rPr sz="1600" spc="-5" dirty="0">
                          <a:latin typeface="Arial MT"/>
                          <a:cs typeface="Arial MT"/>
                        </a:rPr>
                        <a:t>401(k)</a:t>
                      </a:r>
                      <a:endParaRPr sz="1600">
                        <a:latin typeface="Arial MT"/>
                        <a:cs typeface="Arial MT"/>
                      </a:endParaRPr>
                    </a:p>
                  </a:txBody>
                  <a:tcPr marL="0" marR="0" marT="41275"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indent="-285750">
                        <a:lnSpc>
                          <a:spcPct val="100000"/>
                        </a:lnSpc>
                        <a:spcBef>
                          <a:spcPts val="325"/>
                        </a:spcBef>
                        <a:buChar char="•"/>
                        <a:tabLst>
                          <a:tab pos="333375" algn="l"/>
                          <a:tab pos="334010" algn="l"/>
                        </a:tabLst>
                      </a:pPr>
                      <a:r>
                        <a:rPr sz="1600" spc="-35" dirty="0">
                          <a:latin typeface="Arial MT"/>
                          <a:cs typeface="Arial MT"/>
                        </a:rPr>
                        <a:t>Eliminate</a:t>
                      </a:r>
                      <a:r>
                        <a:rPr sz="1600" spc="254" dirty="0">
                          <a:latin typeface="Arial MT"/>
                          <a:cs typeface="Arial MT"/>
                        </a:rPr>
                        <a:t> </a:t>
                      </a:r>
                      <a:r>
                        <a:rPr sz="1600" spc="-15" dirty="0">
                          <a:latin typeface="Arial MT"/>
                          <a:cs typeface="Arial MT"/>
                        </a:rPr>
                        <a:t>RMDs</a:t>
                      </a:r>
                      <a:r>
                        <a:rPr sz="1600" spc="30" dirty="0">
                          <a:latin typeface="Arial MT"/>
                          <a:cs typeface="Arial MT"/>
                        </a:rPr>
                        <a:t> </a:t>
                      </a:r>
                      <a:r>
                        <a:rPr sz="1600" spc="10" dirty="0">
                          <a:latin typeface="Arial MT"/>
                          <a:cs typeface="Arial MT"/>
                        </a:rPr>
                        <a:t>from</a:t>
                      </a:r>
                      <a:r>
                        <a:rPr sz="1600" spc="-20" dirty="0">
                          <a:latin typeface="Arial MT"/>
                          <a:cs typeface="Arial MT"/>
                        </a:rPr>
                        <a:t> </a:t>
                      </a:r>
                      <a:r>
                        <a:rPr sz="1600" spc="-5" dirty="0">
                          <a:latin typeface="Arial MT"/>
                          <a:cs typeface="Arial MT"/>
                        </a:rPr>
                        <a:t>Roth</a:t>
                      </a:r>
                      <a:r>
                        <a:rPr sz="1600" spc="-60" dirty="0">
                          <a:latin typeface="Arial MT"/>
                          <a:cs typeface="Arial MT"/>
                        </a:rPr>
                        <a:t> </a:t>
                      </a:r>
                      <a:r>
                        <a:rPr sz="1600" spc="-5" dirty="0">
                          <a:latin typeface="Arial MT"/>
                          <a:cs typeface="Arial MT"/>
                        </a:rPr>
                        <a:t>401(k)</a:t>
                      </a:r>
                      <a:r>
                        <a:rPr sz="1600" spc="55" dirty="0">
                          <a:latin typeface="Arial MT"/>
                          <a:cs typeface="Arial MT"/>
                        </a:rPr>
                        <a:t> </a:t>
                      </a:r>
                      <a:r>
                        <a:rPr sz="1600" spc="-10" dirty="0">
                          <a:latin typeface="Arial MT"/>
                          <a:cs typeface="Arial MT"/>
                        </a:rPr>
                        <a:t>starting</a:t>
                      </a:r>
                      <a:r>
                        <a:rPr sz="1600" spc="20" dirty="0">
                          <a:latin typeface="Arial MT"/>
                          <a:cs typeface="Arial MT"/>
                        </a:rPr>
                        <a:t> </a:t>
                      </a:r>
                      <a:r>
                        <a:rPr sz="1600" spc="-20" dirty="0">
                          <a:latin typeface="Arial MT"/>
                          <a:cs typeface="Arial MT"/>
                        </a:rPr>
                        <a:t>in</a:t>
                      </a:r>
                      <a:r>
                        <a:rPr sz="1600" spc="20" dirty="0">
                          <a:latin typeface="Arial MT"/>
                          <a:cs typeface="Arial MT"/>
                        </a:rPr>
                        <a:t> </a:t>
                      </a:r>
                      <a:r>
                        <a:rPr sz="1600" spc="-15" dirty="0">
                          <a:latin typeface="Arial MT"/>
                          <a:cs typeface="Arial MT"/>
                        </a:rPr>
                        <a:t>2024</a:t>
                      </a:r>
                      <a:endParaRPr sz="1600">
                        <a:latin typeface="Arial MT"/>
                        <a:cs typeface="Arial MT"/>
                      </a:endParaRPr>
                    </a:p>
                    <a:p>
                      <a:pPr marL="333375" indent="-285750">
                        <a:lnSpc>
                          <a:spcPct val="100000"/>
                        </a:lnSpc>
                        <a:buChar char="•"/>
                        <a:tabLst>
                          <a:tab pos="333375" algn="l"/>
                          <a:tab pos="334010" algn="l"/>
                        </a:tabLst>
                      </a:pPr>
                      <a:r>
                        <a:rPr sz="1600" spc="-20" dirty="0">
                          <a:latin typeface="Arial MT"/>
                          <a:cs typeface="Arial MT"/>
                        </a:rPr>
                        <a:t>Permit</a:t>
                      </a:r>
                      <a:r>
                        <a:rPr sz="1600" spc="55" dirty="0">
                          <a:latin typeface="Arial MT"/>
                          <a:cs typeface="Arial MT"/>
                        </a:rPr>
                        <a:t> </a:t>
                      </a:r>
                      <a:r>
                        <a:rPr sz="1600" spc="-20" dirty="0">
                          <a:latin typeface="Arial MT"/>
                          <a:cs typeface="Arial MT"/>
                        </a:rPr>
                        <a:t>employer</a:t>
                      </a:r>
                      <a:r>
                        <a:rPr sz="1600" spc="130" dirty="0">
                          <a:latin typeface="Arial MT"/>
                          <a:cs typeface="Arial MT"/>
                        </a:rPr>
                        <a:t> </a:t>
                      </a:r>
                      <a:r>
                        <a:rPr sz="1600" spc="-35" dirty="0">
                          <a:latin typeface="Arial MT"/>
                          <a:cs typeface="Arial MT"/>
                        </a:rPr>
                        <a:t>matching</a:t>
                      </a:r>
                      <a:r>
                        <a:rPr sz="1600" spc="254" dirty="0">
                          <a:latin typeface="Arial MT"/>
                          <a:cs typeface="Arial MT"/>
                        </a:rPr>
                        <a:t> </a:t>
                      </a:r>
                      <a:r>
                        <a:rPr sz="1600" spc="-25" dirty="0">
                          <a:latin typeface="Arial MT"/>
                          <a:cs typeface="Arial MT"/>
                        </a:rPr>
                        <a:t>contributions</a:t>
                      </a:r>
                      <a:r>
                        <a:rPr sz="1600" spc="260" dirty="0">
                          <a:latin typeface="Arial MT"/>
                          <a:cs typeface="Arial MT"/>
                        </a:rPr>
                        <a:t> </a:t>
                      </a:r>
                      <a:r>
                        <a:rPr sz="1600" spc="15" dirty="0">
                          <a:latin typeface="Arial MT"/>
                          <a:cs typeface="Arial MT"/>
                        </a:rPr>
                        <a:t>to</a:t>
                      </a:r>
                      <a:r>
                        <a:rPr sz="1600" spc="-60" dirty="0">
                          <a:latin typeface="Arial MT"/>
                          <a:cs typeface="Arial MT"/>
                        </a:rPr>
                        <a:t> </a:t>
                      </a:r>
                      <a:r>
                        <a:rPr sz="1600" spc="-5" dirty="0">
                          <a:latin typeface="Arial MT"/>
                          <a:cs typeface="Arial MT"/>
                        </a:rPr>
                        <a:t>Roth</a:t>
                      </a:r>
                      <a:r>
                        <a:rPr sz="1600" spc="15" dirty="0">
                          <a:latin typeface="Arial MT"/>
                          <a:cs typeface="Arial MT"/>
                        </a:rPr>
                        <a:t> </a:t>
                      </a:r>
                      <a:r>
                        <a:rPr sz="1600" spc="-5" dirty="0">
                          <a:latin typeface="Arial MT"/>
                          <a:cs typeface="Arial MT"/>
                        </a:rPr>
                        <a:t>401(k)</a:t>
                      </a:r>
                      <a:endParaRPr sz="1600">
                        <a:latin typeface="Arial MT"/>
                        <a:cs typeface="Arial MT"/>
                      </a:endParaRPr>
                    </a:p>
                  </a:txBody>
                  <a:tcPr marL="0" marR="0" marT="41275"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4"/>
                  </a:ext>
                </a:extLst>
              </a:tr>
              <a:tr h="1066673">
                <a:tc>
                  <a:txBody>
                    <a:bodyPr/>
                    <a:lstStyle/>
                    <a:p>
                      <a:pPr marL="45720" marR="264795">
                        <a:lnSpc>
                          <a:spcPct val="100000"/>
                        </a:lnSpc>
                        <a:spcBef>
                          <a:spcPts val="330"/>
                        </a:spcBef>
                      </a:pPr>
                      <a:r>
                        <a:rPr sz="1600" spc="-25" dirty="0">
                          <a:latin typeface="Arial MT"/>
                          <a:cs typeface="Arial MT"/>
                        </a:rPr>
                        <a:t>Catch-up</a:t>
                      </a:r>
                      <a:r>
                        <a:rPr sz="1600" spc="170" dirty="0">
                          <a:latin typeface="Arial MT"/>
                          <a:cs typeface="Arial MT"/>
                        </a:rPr>
                        <a:t> </a:t>
                      </a:r>
                      <a:r>
                        <a:rPr sz="1600" spc="-30" dirty="0">
                          <a:latin typeface="Arial MT"/>
                          <a:cs typeface="Arial MT"/>
                        </a:rPr>
                        <a:t>provisions</a:t>
                      </a:r>
                      <a:r>
                        <a:rPr sz="1600" spc="195" dirty="0">
                          <a:latin typeface="Arial MT"/>
                          <a:cs typeface="Arial MT"/>
                        </a:rPr>
                        <a:t> </a:t>
                      </a:r>
                      <a:r>
                        <a:rPr sz="1600" spc="5" dirty="0">
                          <a:latin typeface="Arial MT"/>
                          <a:cs typeface="Arial MT"/>
                        </a:rPr>
                        <a:t>for </a:t>
                      </a:r>
                      <a:r>
                        <a:rPr sz="1600" spc="-430" dirty="0">
                          <a:latin typeface="Arial MT"/>
                          <a:cs typeface="Arial MT"/>
                        </a:rPr>
                        <a:t> </a:t>
                      </a:r>
                      <a:r>
                        <a:rPr sz="1600" spc="-5" dirty="0">
                          <a:latin typeface="Arial MT"/>
                          <a:cs typeface="Arial MT"/>
                        </a:rPr>
                        <a:t>401(k)</a:t>
                      </a:r>
                      <a:r>
                        <a:rPr sz="1600" spc="-25" dirty="0">
                          <a:latin typeface="Arial MT"/>
                          <a:cs typeface="Arial MT"/>
                        </a:rPr>
                        <a:t> </a:t>
                      </a:r>
                      <a:r>
                        <a:rPr sz="1600" spc="-35" dirty="0">
                          <a:latin typeface="Arial MT"/>
                          <a:cs typeface="Arial MT"/>
                        </a:rPr>
                        <a:t>and</a:t>
                      </a:r>
                      <a:r>
                        <a:rPr sz="1600" spc="95" dirty="0">
                          <a:latin typeface="Arial MT"/>
                          <a:cs typeface="Arial MT"/>
                        </a:rPr>
                        <a:t> </a:t>
                      </a:r>
                      <a:r>
                        <a:rPr sz="1600" spc="-5" dirty="0">
                          <a:latin typeface="Arial MT"/>
                          <a:cs typeface="Arial MT"/>
                        </a:rPr>
                        <a:t>IRA</a:t>
                      </a:r>
                      <a:endParaRPr sz="1600">
                        <a:latin typeface="Arial MT"/>
                        <a:cs typeface="Arial MT"/>
                      </a:endParaRPr>
                    </a:p>
                  </a:txBody>
                  <a:tcPr marL="0" marR="0" marT="41910"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indent="-285750">
                        <a:lnSpc>
                          <a:spcPct val="100000"/>
                        </a:lnSpc>
                        <a:spcBef>
                          <a:spcPts val="330"/>
                        </a:spcBef>
                        <a:buChar char="•"/>
                        <a:tabLst>
                          <a:tab pos="333375" algn="l"/>
                          <a:tab pos="334010" algn="l"/>
                        </a:tabLst>
                      </a:pPr>
                      <a:r>
                        <a:rPr sz="1600" spc="-30" dirty="0">
                          <a:latin typeface="Arial MT"/>
                          <a:cs typeface="Arial MT"/>
                        </a:rPr>
                        <a:t>Current</a:t>
                      </a:r>
                      <a:r>
                        <a:rPr sz="1600" spc="140" dirty="0">
                          <a:latin typeface="Arial MT"/>
                          <a:cs typeface="Arial MT"/>
                        </a:rPr>
                        <a:t> </a:t>
                      </a:r>
                      <a:r>
                        <a:rPr sz="1600" spc="-45" dirty="0">
                          <a:latin typeface="Arial MT"/>
                          <a:cs typeface="Arial MT"/>
                        </a:rPr>
                        <a:t>amount</a:t>
                      </a:r>
                      <a:r>
                        <a:rPr sz="1600" spc="305" dirty="0">
                          <a:latin typeface="Arial MT"/>
                          <a:cs typeface="Arial MT"/>
                        </a:rPr>
                        <a:t> </a:t>
                      </a:r>
                      <a:r>
                        <a:rPr sz="1600" spc="-5" dirty="0">
                          <a:latin typeface="Arial MT"/>
                          <a:cs typeface="Arial MT"/>
                        </a:rPr>
                        <a:t>of</a:t>
                      </a:r>
                      <a:r>
                        <a:rPr sz="1600" spc="-15" dirty="0">
                          <a:latin typeface="Arial MT"/>
                          <a:cs typeface="Arial MT"/>
                        </a:rPr>
                        <a:t> </a:t>
                      </a:r>
                      <a:r>
                        <a:rPr sz="1600" spc="-5" dirty="0">
                          <a:latin typeface="Arial MT"/>
                          <a:cs typeface="Arial MT"/>
                        </a:rPr>
                        <a:t>$7,500</a:t>
                      </a:r>
                      <a:r>
                        <a:rPr sz="1600" spc="20" dirty="0">
                          <a:latin typeface="Arial MT"/>
                          <a:cs typeface="Arial MT"/>
                        </a:rPr>
                        <a:t> </a:t>
                      </a:r>
                      <a:r>
                        <a:rPr sz="1600" spc="15" dirty="0">
                          <a:latin typeface="Arial MT"/>
                          <a:cs typeface="Arial MT"/>
                        </a:rPr>
                        <a:t>to</a:t>
                      </a:r>
                      <a:r>
                        <a:rPr sz="1600" spc="-55" dirty="0">
                          <a:latin typeface="Arial MT"/>
                          <a:cs typeface="Arial MT"/>
                        </a:rPr>
                        <a:t> </a:t>
                      </a:r>
                      <a:r>
                        <a:rPr sz="1600" spc="-10" dirty="0">
                          <a:latin typeface="Arial MT"/>
                          <a:cs typeface="Arial MT"/>
                        </a:rPr>
                        <a:t>be</a:t>
                      </a:r>
                      <a:r>
                        <a:rPr sz="1600" spc="20" dirty="0">
                          <a:latin typeface="Arial MT"/>
                          <a:cs typeface="Arial MT"/>
                        </a:rPr>
                        <a:t> </a:t>
                      </a:r>
                      <a:r>
                        <a:rPr sz="1600" spc="-35" dirty="0">
                          <a:latin typeface="Arial MT"/>
                          <a:cs typeface="Arial MT"/>
                        </a:rPr>
                        <a:t>indexed</a:t>
                      </a:r>
                      <a:r>
                        <a:rPr sz="1600" spc="180" dirty="0">
                          <a:latin typeface="Arial MT"/>
                          <a:cs typeface="Arial MT"/>
                        </a:rPr>
                        <a:t> </a:t>
                      </a:r>
                      <a:r>
                        <a:rPr sz="1600" spc="5" dirty="0">
                          <a:latin typeface="Arial MT"/>
                          <a:cs typeface="Arial MT"/>
                        </a:rPr>
                        <a:t>for</a:t>
                      </a:r>
                      <a:r>
                        <a:rPr sz="1600" spc="-25" dirty="0">
                          <a:latin typeface="Arial MT"/>
                          <a:cs typeface="Arial MT"/>
                        </a:rPr>
                        <a:t> </a:t>
                      </a:r>
                      <a:r>
                        <a:rPr sz="1600" spc="-20" dirty="0">
                          <a:latin typeface="Arial MT"/>
                          <a:cs typeface="Arial MT"/>
                        </a:rPr>
                        <a:t>inflation</a:t>
                      </a:r>
                      <a:endParaRPr sz="1600">
                        <a:latin typeface="Arial MT"/>
                        <a:cs typeface="Arial MT"/>
                      </a:endParaRPr>
                    </a:p>
                    <a:p>
                      <a:pPr marL="333375" indent="-285750">
                        <a:lnSpc>
                          <a:spcPct val="100000"/>
                        </a:lnSpc>
                        <a:spcBef>
                          <a:spcPts val="5"/>
                        </a:spcBef>
                        <a:buChar char="•"/>
                        <a:tabLst>
                          <a:tab pos="333375" algn="l"/>
                          <a:tab pos="334010" algn="l"/>
                        </a:tabLst>
                      </a:pPr>
                      <a:r>
                        <a:rPr sz="1600" spc="-10" dirty="0">
                          <a:latin typeface="Arial MT"/>
                          <a:cs typeface="Arial MT"/>
                        </a:rPr>
                        <a:t>Increased</a:t>
                      </a:r>
                      <a:r>
                        <a:rPr sz="1600" spc="15" dirty="0">
                          <a:latin typeface="Arial MT"/>
                          <a:cs typeface="Arial MT"/>
                        </a:rPr>
                        <a:t> to</a:t>
                      </a:r>
                      <a:r>
                        <a:rPr sz="1600" spc="20" dirty="0">
                          <a:latin typeface="Arial MT"/>
                          <a:cs typeface="Arial MT"/>
                        </a:rPr>
                        <a:t> </a:t>
                      </a:r>
                      <a:r>
                        <a:rPr sz="1600" spc="-5" dirty="0">
                          <a:latin typeface="Arial MT"/>
                          <a:cs typeface="Arial MT"/>
                        </a:rPr>
                        <a:t>$10,000</a:t>
                      </a:r>
                      <a:r>
                        <a:rPr sz="1600" spc="20" dirty="0">
                          <a:latin typeface="Arial MT"/>
                          <a:cs typeface="Arial MT"/>
                        </a:rPr>
                        <a:t> </a:t>
                      </a:r>
                      <a:r>
                        <a:rPr sz="1600" spc="5" dirty="0">
                          <a:latin typeface="Arial MT"/>
                          <a:cs typeface="Arial MT"/>
                        </a:rPr>
                        <a:t>for</a:t>
                      </a:r>
                      <a:r>
                        <a:rPr sz="1600" spc="-20" dirty="0">
                          <a:latin typeface="Arial MT"/>
                          <a:cs typeface="Arial MT"/>
                        </a:rPr>
                        <a:t> </a:t>
                      </a:r>
                      <a:r>
                        <a:rPr sz="1600" spc="-10" dirty="0">
                          <a:latin typeface="Arial MT"/>
                          <a:cs typeface="Arial MT"/>
                        </a:rPr>
                        <a:t>ages</a:t>
                      </a:r>
                      <a:r>
                        <a:rPr sz="1600" spc="30" dirty="0">
                          <a:latin typeface="Arial MT"/>
                          <a:cs typeface="Arial MT"/>
                        </a:rPr>
                        <a:t> </a:t>
                      </a:r>
                      <a:r>
                        <a:rPr sz="1600" spc="-10" dirty="0">
                          <a:latin typeface="Arial MT"/>
                          <a:cs typeface="Arial MT"/>
                        </a:rPr>
                        <a:t>60</a:t>
                      </a:r>
                      <a:r>
                        <a:rPr sz="1600" spc="-55" dirty="0">
                          <a:latin typeface="Arial MT"/>
                          <a:cs typeface="Arial MT"/>
                        </a:rPr>
                        <a:t> </a:t>
                      </a:r>
                      <a:r>
                        <a:rPr sz="1600" spc="15" dirty="0">
                          <a:latin typeface="Arial MT"/>
                          <a:cs typeface="Arial MT"/>
                        </a:rPr>
                        <a:t>to</a:t>
                      </a:r>
                      <a:r>
                        <a:rPr sz="1600" spc="20" dirty="0">
                          <a:latin typeface="Arial MT"/>
                          <a:cs typeface="Arial MT"/>
                        </a:rPr>
                        <a:t> </a:t>
                      </a:r>
                      <a:r>
                        <a:rPr sz="1600" spc="-10" dirty="0">
                          <a:latin typeface="Arial MT"/>
                          <a:cs typeface="Arial MT"/>
                        </a:rPr>
                        <a:t>63</a:t>
                      </a:r>
                      <a:r>
                        <a:rPr sz="1600" spc="20" dirty="0">
                          <a:latin typeface="Arial MT"/>
                          <a:cs typeface="Arial MT"/>
                        </a:rPr>
                        <a:t> </a:t>
                      </a:r>
                      <a:r>
                        <a:rPr sz="1600" spc="-10" dirty="0">
                          <a:latin typeface="Arial MT"/>
                          <a:cs typeface="Arial MT"/>
                        </a:rPr>
                        <a:t>(begin</a:t>
                      </a:r>
                      <a:r>
                        <a:rPr sz="1600" spc="15" dirty="0">
                          <a:latin typeface="Arial MT"/>
                          <a:cs typeface="Arial MT"/>
                        </a:rPr>
                        <a:t> </a:t>
                      </a:r>
                      <a:r>
                        <a:rPr sz="1600" spc="-10" dirty="0">
                          <a:latin typeface="Arial MT"/>
                          <a:cs typeface="Arial MT"/>
                        </a:rPr>
                        <a:t>2025)</a:t>
                      </a:r>
                      <a:endParaRPr sz="1600">
                        <a:latin typeface="Arial MT"/>
                        <a:cs typeface="Arial MT"/>
                      </a:endParaRPr>
                    </a:p>
                    <a:p>
                      <a:pPr marL="333375" indent="-285750">
                        <a:lnSpc>
                          <a:spcPct val="100000"/>
                        </a:lnSpc>
                        <a:buChar char="•"/>
                        <a:tabLst>
                          <a:tab pos="333375" algn="l"/>
                          <a:tab pos="334010" algn="l"/>
                        </a:tabLst>
                      </a:pPr>
                      <a:r>
                        <a:rPr sz="1600" spc="-30" dirty="0">
                          <a:latin typeface="Arial MT"/>
                          <a:cs typeface="Arial MT"/>
                        </a:rPr>
                        <a:t>A</a:t>
                      </a:r>
                      <a:r>
                        <a:rPr sz="1600" spc="-50" dirty="0">
                          <a:latin typeface="Arial MT"/>
                          <a:cs typeface="Arial MT"/>
                        </a:rPr>
                        <a:t>m</a:t>
                      </a:r>
                      <a:r>
                        <a:rPr sz="1600" spc="-10" dirty="0">
                          <a:latin typeface="Arial MT"/>
                          <a:cs typeface="Arial MT"/>
                        </a:rPr>
                        <a:t>o</a:t>
                      </a:r>
                      <a:r>
                        <a:rPr sz="1600" spc="-90" dirty="0">
                          <a:latin typeface="Arial MT"/>
                          <a:cs typeface="Arial MT"/>
                        </a:rPr>
                        <a:t>un</a:t>
                      </a:r>
                      <a:r>
                        <a:rPr sz="1600" spc="30" dirty="0">
                          <a:latin typeface="Arial MT"/>
                          <a:cs typeface="Arial MT"/>
                        </a:rPr>
                        <a:t>t</a:t>
                      </a:r>
                      <a:r>
                        <a:rPr sz="1600" dirty="0">
                          <a:latin typeface="Arial MT"/>
                          <a:cs typeface="Arial MT"/>
                        </a:rPr>
                        <a:t>s </a:t>
                      </a:r>
                      <a:r>
                        <a:rPr sz="1600" spc="-175" dirty="0">
                          <a:latin typeface="Arial MT"/>
                          <a:cs typeface="Arial MT"/>
                        </a:rPr>
                        <a:t> </a:t>
                      </a:r>
                      <a:r>
                        <a:rPr sz="1600" spc="30" dirty="0">
                          <a:latin typeface="Arial MT"/>
                          <a:cs typeface="Arial MT"/>
                        </a:rPr>
                        <a:t>t</a:t>
                      </a:r>
                      <a:r>
                        <a:rPr sz="1600" spc="25" dirty="0">
                          <a:latin typeface="Arial MT"/>
                          <a:cs typeface="Arial MT"/>
                        </a:rPr>
                        <a:t>r</a:t>
                      </a:r>
                      <a:r>
                        <a:rPr sz="1600" spc="-10" dirty="0">
                          <a:latin typeface="Arial MT"/>
                          <a:cs typeface="Arial MT"/>
                        </a:rPr>
                        <a:t>ea</a:t>
                      </a:r>
                      <a:r>
                        <a:rPr sz="1600" spc="30" dirty="0">
                          <a:latin typeface="Arial MT"/>
                          <a:cs typeface="Arial MT"/>
                        </a:rPr>
                        <a:t>t</a:t>
                      </a:r>
                      <a:r>
                        <a:rPr sz="1600" spc="-10" dirty="0">
                          <a:latin typeface="Arial MT"/>
                          <a:cs typeface="Arial MT"/>
                        </a:rPr>
                        <a:t>e</a:t>
                      </a:r>
                      <a:r>
                        <a:rPr sz="1600" dirty="0">
                          <a:latin typeface="Arial MT"/>
                          <a:cs typeface="Arial MT"/>
                        </a:rPr>
                        <a:t>d</a:t>
                      </a:r>
                      <a:r>
                        <a:rPr sz="1600" spc="-135" dirty="0">
                          <a:latin typeface="Arial MT"/>
                          <a:cs typeface="Arial MT"/>
                        </a:rPr>
                        <a:t> </a:t>
                      </a:r>
                      <a:r>
                        <a:rPr sz="1600" spc="-10" dirty="0">
                          <a:latin typeface="Arial MT"/>
                          <a:cs typeface="Arial MT"/>
                        </a:rPr>
                        <a:t>a</a:t>
                      </a:r>
                      <a:r>
                        <a:rPr sz="1600" dirty="0">
                          <a:latin typeface="Arial MT"/>
                          <a:cs typeface="Arial MT"/>
                        </a:rPr>
                        <a:t>s</a:t>
                      </a:r>
                      <a:r>
                        <a:rPr sz="1600" spc="30" dirty="0">
                          <a:latin typeface="Arial MT"/>
                          <a:cs typeface="Arial MT"/>
                        </a:rPr>
                        <a:t> </a:t>
                      </a:r>
                      <a:r>
                        <a:rPr sz="1600" spc="-40" dirty="0">
                          <a:latin typeface="Arial MT"/>
                          <a:cs typeface="Arial MT"/>
                        </a:rPr>
                        <a:t>R</a:t>
                      </a:r>
                      <a:r>
                        <a:rPr sz="1600" spc="-10" dirty="0">
                          <a:latin typeface="Arial MT"/>
                          <a:cs typeface="Arial MT"/>
                        </a:rPr>
                        <a:t>o</a:t>
                      </a:r>
                      <a:r>
                        <a:rPr sz="1600" spc="30" dirty="0">
                          <a:latin typeface="Arial MT"/>
                          <a:cs typeface="Arial MT"/>
                        </a:rPr>
                        <a:t>t</a:t>
                      </a:r>
                      <a:r>
                        <a:rPr sz="1600" dirty="0">
                          <a:latin typeface="Arial MT"/>
                          <a:cs typeface="Arial MT"/>
                        </a:rPr>
                        <a:t>h</a:t>
                      </a:r>
                      <a:r>
                        <a:rPr sz="1600" spc="20" dirty="0">
                          <a:latin typeface="Arial MT"/>
                          <a:cs typeface="Arial MT"/>
                        </a:rPr>
                        <a:t> </a:t>
                      </a:r>
                      <a:r>
                        <a:rPr sz="1600" spc="25" dirty="0">
                          <a:latin typeface="Arial MT"/>
                          <a:cs typeface="Arial MT"/>
                        </a:rPr>
                        <a:t>(</a:t>
                      </a:r>
                      <a:r>
                        <a:rPr sz="1600" spc="-10" dirty="0">
                          <a:latin typeface="Arial MT"/>
                          <a:cs typeface="Arial MT"/>
                        </a:rPr>
                        <a:t>e</a:t>
                      </a:r>
                      <a:r>
                        <a:rPr sz="1600" spc="-80" dirty="0">
                          <a:latin typeface="Arial MT"/>
                          <a:cs typeface="Arial MT"/>
                        </a:rPr>
                        <a:t>x</a:t>
                      </a:r>
                      <a:r>
                        <a:rPr sz="1600" dirty="0">
                          <a:latin typeface="Arial MT"/>
                          <a:cs typeface="Arial MT"/>
                        </a:rPr>
                        <a:t>c</a:t>
                      </a:r>
                      <a:r>
                        <a:rPr sz="1600" spc="-40" dirty="0">
                          <a:latin typeface="Arial MT"/>
                          <a:cs typeface="Arial MT"/>
                        </a:rPr>
                        <a:t>l</a:t>
                      </a:r>
                      <a:r>
                        <a:rPr sz="1600" dirty="0">
                          <a:latin typeface="Arial MT"/>
                          <a:cs typeface="Arial MT"/>
                        </a:rPr>
                        <a:t>.</a:t>
                      </a:r>
                      <a:r>
                        <a:rPr sz="1600" spc="65" dirty="0">
                          <a:latin typeface="Arial MT"/>
                          <a:cs typeface="Arial MT"/>
                        </a:rPr>
                        <a:t> </a:t>
                      </a:r>
                      <a:r>
                        <a:rPr sz="1600" spc="-40" dirty="0">
                          <a:latin typeface="Arial MT"/>
                          <a:cs typeface="Arial MT"/>
                        </a:rPr>
                        <a:t>i</a:t>
                      </a:r>
                      <a:r>
                        <a:rPr sz="1600" spc="-90" dirty="0">
                          <a:latin typeface="Arial MT"/>
                          <a:cs typeface="Arial MT"/>
                        </a:rPr>
                        <a:t>n</a:t>
                      </a:r>
                      <a:r>
                        <a:rPr sz="1600" dirty="0">
                          <a:latin typeface="Arial MT"/>
                          <a:cs typeface="Arial MT"/>
                        </a:rPr>
                        <a:t>c</a:t>
                      </a:r>
                      <a:r>
                        <a:rPr sz="1600" spc="-10" dirty="0">
                          <a:latin typeface="Arial MT"/>
                          <a:cs typeface="Arial MT"/>
                        </a:rPr>
                        <a:t>o</a:t>
                      </a:r>
                      <a:r>
                        <a:rPr sz="1600" spc="-50" dirty="0">
                          <a:latin typeface="Arial MT"/>
                          <a:cs typeface="Arial MT"/>
                        </a:rPr>
                        <a:t>m</a:t>
                      </a:r>
                      <a:r>
                        <a:rPr sz="1600" dirty="0">
                          <a:latin typeface="Arial MT"/>
                          <a:cs typeface="Arial MT"/>
                        </a:rPr>
                        <a:t>e</a:t>
                      </a:r>
                      <a:r>
                        <a:rPr sz="1600" spc="180" dirty="0">
                          <a:latin typeface="Arial MT"/>
                          <a:cs typeface="Arial MT"/>
                        </a:rPr>
                        <a:t> </a:t>
                      </a:r>
                      <a:r>
                        <a:rPr sz="1600" spc="-10" dirty="0">
                          <a:latin typeface="Arial MT"/>
                          <a:cs typeface="Arial MT"/>
                        </a:rPr>
                        <a:t>be</a:t>
                      </a:r>
                      <a:r>
                        <a:rPr sz="1600" spc="-40" dirty="0">
                          <a:latin typeface="Arial MT"/>
                          <a:cs typeface="Arial MT"/>
                        </a:rPr>
                        <a:t>l</a:t>
                      </a:r>
                      <a:r>
                        <a:rPr sz="1600" spc="-10" dirty="0">
                          <a:latin typeface="Arial MT"/>
                          <a:cs typeface="Arial MT"/>
                        </a:rPr>
                        <a:t>o</a:t>
                      </a:r>
                      <a:r>
                        <a:rPr sz="1600" dirty="0">
                          <a:latin typeface="Arial MT"/>
                          <a:cs typeface="Arial MT"/>
                        </a:rPr>
                        <a:t>w</a:t>
                      </a:r>
                      <a:r>
                        <a:rPr sz="1600" spc="80" dirty="0">
                          <a:latin typeface="Arial MT"/>
                          <a:cs typeface="Arial MT"/>
                        </a:rPr>
                        <a:t> </a:t>
                      </a:r>
                      <a:r>
                        <a:rPr sz="1600" spc="-10" dirty="0">
                          <a:latin typeface="Arial MT"/>
                          <a:cs typeface="Arial MT"/>
                        </a:rPr>
                        <a:t>$145</a:t>
                      </a:r>
                      <a:r>
                        <a:rPr sz="1600" spc="30" dirty="0">
                          <a:latin typeface="Arial MT"/>
                          <a:cs typeface="Arial MT"/>
                        </a:rPr>
                        <a:t>,</a:t>
                      </a:r>
                      <a:r>
                        <a:rPr sz="1600" spc="-10" dirty="0">
                          <a:latin typeface="Arial MT"/>
                          <a:cs typeface="Arial MT"/>
                        </a:rPr>
                        <a:t>000</a:t>
                      </a:r>
                      <a:r>
                        <a:rPr sz="1600" dirty="0">
                          <a:latin typeface="Arial MT"/>
                          <a:cs typeface="Arial MT"/>
                        </a:rPr>
                        <a:t>)</a:t>
                      </a:r>
                      <a:endParaRPr sz="1600">
                        <a:latin typeface="Arial MT"/>
                        <a:cs typeface="Arial MT"/>
                      </a:endParaRPr>
                    </a:p>
                    <a:p>
                      <a:pPr marL="333375" indent="-285750">
                        <a:lnSpc>
                          <a:spcPct val="100000"/>
                        </a:lnSpc>
                        <a:spcBef>
                          <a:spcPts val="5"/>
                        </a:spcBef>
                        <a:buChar char="•"/>
                        <a:tabLst>
                          <a:tab pos="333375" algn="l"/>
                          <a:tab pos="334010" algn="l"/>
                        </a:tabLst>
                      </a:pPr>
                      <a:r>
                        <a:rPr sz="1600" spc="-20" dirty="0">
                          <a:latin typeface="Arial MT"/>
                          <a:cs typeface="Arial MT"/>
                        </a:rPr>
                        <a:t>Index</a:t>
                      </a:r>
                      <a:r>
                        <a:rPr sz="1600" spc="105" dirty="0">
                          <a:latin typeface="Arial MT"/>
                          <a:cs typeface="Arial MT"/>
                        </a:rPr>
                        <a:t> </a:t>
                      </a:r>
                      <a:r>
                        <a:rPr sz="1600" spc="-25" dirty="0">
                          <a:latin typeface="Arial MT"/>
                          <a:cs typeface="Arial MT"/>
                        </a:rPr>
                        <a:t>current</a:t>
                      </a:r>
                      <a:r>
                        <a:rPr sz="1600" spc="60" dirty="0">
                          <a:latin typeface="Arial MT"/>
                          <a:cs typeface="Arial MT"/>
                        </a:rPr>
                        <a:t> </a:t>
                      </a:r>
                      <a:r>
                        <a:rPr sz="1600" spc="-5" dirty="0">
                          <a:latin typeface="Arial MT"/>
                          <a:cs typeface="Arial MT"/>
                        </a:rPr>
                        <a:t>$1,000</a:t>
                      </a:r>
                      <a:r>
                        <a:rPr sz="1600" spc="15" dirty="0">
                          <a:latin typeface="Arial MT"/>
                          <a:cs typeface="Arial MT"/>
                        </a:rPr>
                        <a:t> </a:t>
                      </a:r>
                      <a:r>
                        <a:rPr sz="1600" spc="5" dirty="0">
                          <a:latin typeface="Arial MT"/>
                          <a:cs typeface="Arial MT"/>
                        </a:rPr>
                        <a:t>for</a:t>
                      </a:r>
                      <a:r>
                        <a:rPr sz="1600" spc="-20" dirty="0">
                          <a:latin typeface="Arial MT"/>
                          <a:cs typeface="Arial MT"/>
                        </a:rPr>
                        <a:t> </a:t>
                      </a:r>
                      <a:r>
                        <a:rPr sz="1600" spc="-5" dirty="0">
                          <a:latin typeface="Arial MT"/>
                          <a:cs typeface="Arial MT"/>
                        </a:rPr>
                        <a:t>IRA</a:t>
                      </a:r>
                      <a:endParaRPr sz="1600">
                        <a:latin typeface="Arial MT"/>
                        <a:cs typeface="Arial MT"/>
                      </a:endParaRPr>
                    </a:p>
                  </a:txBody>
                  <a:tcPr marL="0" marR="0" marT="41910"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3626485" cy="330835"/>
          </a:xfrm>
          <a:prstGeom prst="rect">
            <a:avLst/>
          </a:prstGeom>
        </p:spPr>
        <p:txBody>
          <a:bodyPr vert="horz" wrap="square" lIns="0" tIns="12700" rIns="0" bIns="0" rtlCol="0">
            <a:spAutoFit/>
          </a:bodyPr>
          <a:lstStyle/>
          <a:p>
            <a:pPr marL="12700">
              <a:lnSpc>
                <a:spcPct val="100000"/>
              </a:lnSpc>
              <a:spcBef>
                <a:spcPts val="100"/>
              </a:spcBef>
            </a:pPr>
            <a:r>
              <a:rPr sz="2000" b="1" spc="20" dirty="0">
                <a:latin typeface="Arial"/>
                <a:cs typeface="Arial"/>
              </a:rPr>
              <a:t>S</a:t>
            </a:r>
            <a:r>
              <a:rPr sz="2000" b="1" spc="5" dirty="0">
                <a:latin typeface="Arial"/>
                <a:cs typeface="Arial"/>
              </a:rPr>
              <a:t>ec</a:t>
            </a:r>
            <a:r>
              <a:rPr sz="2000" b="1" spc="-25" dirty="0">
                <a:latin typeface="Arial"/>
                <a:cs typeface="Arial"/>
              </a:rPr>
              <a:t>u</a:t>
            </a:r>
            <a:r>
              <a:rPr sz="2000" b="1" spc="20" dirty="0">
                <a:latin typeface="Arial"/>
                <a:cs typeface="Arial"/>
              </a:rPr>
              <a:t>r</a:t>
            </a:r>
            <a:r>
              <a:rPr sz="2000" b="1" dirty="0">
                <a:latin typeface="Arial"/>
                <a:cs typeface="Arial"/>
              </a:rPr>
              <a:t>e</a:t>
            </a:r>
            <a:r>
              <a:rPr sz="2000" b="1" spc="-150" dirty="0">
                <a:latin typeface="Arial"/>
                <a:cs typeface="Arial"/>
              </a:rPr>
              <a:t> </a:t>
            </a:r>
            <a:r>
              <a:rPr sz="2000" b="1" spc="-85" dirty="0">
                <a:latin typeface="Arial"/>
                <a:cs typeface="Arial"/>
              </a:rPr>
              <a:t>A</a:t>
            </a:r>
            <a:r>
              <a:rPr sz="2000" b="1" spc="5" dirty="0">
                <a:latin typeface="Arial"/>
                <a:cs typeface="Arial"/>
              </a:rPr>
              <a:t>c</a:t>
            </a:r>
            <a:r>
              <a:rPr sz="2000" b="1" dirty="0">
                <a:latin typeface="Arial"/>
                <a:cs typeface="Arial"/>
              </a:rPr>
              <a:t>t</a:t>
            </a:r>
            <a:r>
              <a:rPr sz="2000" b="1" spc="140" dirty="0">
                <a:latin typeface="Arial"/>
                <a:cs typeface="Arial"/>
              </a:rPr>
              <a:t> </a:t>
            </a:r>
            <a:r>
              <a:rPr sz="2000" b="1" spc="5" dirty="0">
                <a:latin typeface="Arial"/>
                <a:cs typeface="Arial"/>
              </a:rPr>
              <a:t>2</a:t>
            </a:r>
            <a:r>
              <a:rPr sz="2000" b="1" dirty="0">
                <a:latin typeface="Arial"/>
                <a:cs typeface="Arial"/>
              </a:rPr>
              <a:t>.0</a:t>
            </a:r>
            <a:r>
              <a:rPr sz="2000" b="1" spc="-65" dirty="0">
                <a:latin typeface="Arial"/>
                <a:cs typeface="Arial"/>
              </a:rPr>
              <a:t> </a:t>
            </a:r>
            <a:r>
              <a:rPr sz="2000" b="1" spc="5" dirty="0">
                <a:latin typeface="Arial"/>
                <a:cs typeface="Arial"/>
              </a:rPr>
              <a:t>ke</a:t>
            </a:r>
            <a:r>
              <a:rPr sz="2000" b="1" dirty="0">
                <a:latin typeface="Arial"/>
                <a:cs typeface="Arial"/>
              </a:rPr>
              <a:t>y</a:t>
            </a:r>
            <a:r>
              <a:rPr sz="2000" b="1" spc="15" dirty="0">
                <a:latin typeface="Arial"/>
                <a:cs typeface="Arial"/>
              </a:rPr>
              <a:t> </a:t>
            </a:r>
            <a:r>
              <a:rPr sz="2000" b="1" spc="-25" dirty="0">
                <a:latin typeface="Arial"/>
                <a:cs typeface="Arial"/>
              </a:rPr>
              <a:t>p</a:t>
            </a:r>
            <a:r>
              <a:rPr sz="2000" b="1" spc="20" dirty="0">
                <a:latin typeface="Arial"/>
                <a:cs typeface="Arial"/>
              </a:rPr>
              <a:t>r</a:t>
            </a:r>
            <a:r>
              <a:rPr sz="2000" b="1" spc="-25" dirty="0">
                <a:latin typeface="Arial"/>
                <a:cs typeface="Arial"/>
              </a:rPr>
              <a:t>o</a:t>
            </a:r>
            <a:r>
              <a:rPr sz="2000" b="1" spc="85" dirty="0">
                <a:latin typeface="Arial"/>
                <a:cs typeface="Arial"/>
              </a:rPr>
              <a:t>v</a:t>
            </a:r>
            <a:r>
              <a:rPr sz="2000" b="1" dirty="0">
                <a:latin typeface="Arial"/>
                <a:cs typeface="Arial"/>
              </a:rPr>
              <a:t>i</a:t>
            </a:r>
            <a:r>
              <a:rPr sz="2000" b="1" spc="10" dirty="0">
                <a:latin typeface="Arial"/>
                <a:cs typeface="Arial"/>
              </a:rPr>
              <a:t>s</a:t>
            </a:r>
            <a:r>
              <a:rPr sz="2000" b="1" dirty="0">
                <a:latin typeface="Arial"/>
                <a:cs typeface="Arial"/>
              </a:rPr>
              <a:t>i</a:t>
            </a:r>
            <a:r>
              <a:rPr sz="2000" b="1" spc="-20" dirty="0">
                <a:latin typeface="Arial"/>
                <a:cs typeface="Arial"/>
              </a:rPr>
              <a:t>o</a:t>
            </a:r>
            <a:r>
              <a:rPr sz="2000" b="1" spc="-25" dirty="0">
                <a:latin typeface="Arial"/>
                <a:cs typeface="Arial"/>
              </a:rPr>
              <a:t>n</a:t>
            </a:r>
            <a:r>
              <a:rPr sz="2000" b="1" dirty="0">
                <a:latin typeface="Arial"/>
                <a:cs typeface="Arial"/>
              </a:rPr>
              <a:t>s</a:t>
            </a:r>
            <a:endParaRPr sz="20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29</a:t>
            </a:fld>
            <a:endParaRPr spc="-5" dirty="0"/>
          </a:p>
        </p:txBody>
      </p:sp>
      <p:sp>
        <p:nvSpPr>
          <p:cNvPr id="3" name="object 3"/>
          <p:cNvSpPr txBox="1"/>
          <p:nvPr/>
        </p:nvSpPr>
        <p:spPr>
          <a:xfrm>
            <a:off x="289559" y="1070673"/>
            <a:ext cx="8043545" cy="306705"/>
          </a:xfrm>
          <a:prstGeom prst="rect">
            <a:avLst/>
          </a:prstGeom>
        </p:spPr>
        <p:txBody>
          <a:bodyPr vert="horz" wrap="square" lIns="0" tIns="11430" rIns="0" bIns="0" rtlCol="0">
            <a:spAutoFit/>
          </a:bodyPr>
          <a:lstStyle/>
          <a:p>
            <a:pPr marL="12700">
              <a:lnSpc>
                <a:spcPct val="100000"/>
              </a:lnSpc>
              <a:spcBef>
                <a:spcPts val="90"/>
              </a:spcBef>
            </a:pPr>
            <a:r>
              <a:rPr sz="1850" spc="-40" dirty="0">
                <a:solidFill>
                  <a:srgbClr val="52555A"/>
                </a:solidFill>
                <a:latin typeface="Arial MT"/>
                <a:cs typeface="Arial MT"/>
              </a:rPr>
              <a:t>Summary</a:t>
            </a:r>
            <a:r>
              <a:rPr sz="1850" spc="15" dirty="0">
                <a:solidFill>
                  <a:srgbClr val="52555A"/>
                </a:solidFill>
                <a:latin typeface="Arial MT"/>
                <a:cs typeface="Arial MT"/>
              </a:rPr>
              <a:t> </a:t>
            </a:r>
            <a:r>
              <a:rPr sz="1850" dirty="0">
                <a:solidFill>
                  <a:srgbClr val="52555A"/>
                </a:solidFill>
                <a:latin typeface="Arial MT"/>
                <a:cs typeface="Arial MT"/>
              </a:rPr>
              <a:t>of</a:t>
            </a:r>
            <a:r>
              <a:rPr sz="1850" spc="-60" dirty="0">
                <a:solidFill>
                  <a:srgbClr val="52555A"/>
                </a:solidFill>
                <a:latin typeface="Arial MT"/>
                <a:cs typeface="Arial MT"/>
              </a:rPr>
              <a:t> </a:t>
            </a:r>
            <a:r>
              <a:rPr sz="1850" spc="-15" dirty="0">
                <a:solidFill>
                  <a:srgbClr val="52555A"/>
                </a:solidFill>
                <a:latin typeface="Arial MT"/>
                <a:cs typeface="Arial MT"/>
              </a:rPr>
              <a:t>key</a:t>
            </a:r>
            <a:r>
              <a:rPr sz="1850" spc="15" dirty="0">
                <a:solidFill>
                  <a:srgbClr val="52555A"/>
                </a:solidFill>
                <a:latin typeface="Arial MT"/>
                <a:cs typeface="Arial MT"/>
              </a:rPr>
              <a:t> </a:t>
            </a:r>
            <a:r>
              <a:rPr sz="1850" spc="-20" dirty="0">
                <a:solidFill>
                  <a:srgbClr val="52555A"/>
                </a:solidFill>
                <a:latin typeface="Arial MT"/>
                <a:cs typeface="Arial MT"/>
              </a:rPr>
              <a:t>proposals</a:t>
            </a:r>
            <a:r>
              <a:rPr sz="1850" spc="-145" dirty="0">
                <a:solidFill>
                  <a:srgbClr val="52555A"/>
                </a:solidFill>
                <a:latin typeface="Arial MT"/>
                <a:cs typeface="Arial MT"/>
              </a:rPr>
              <a:t> </a:t>
            </a:r>
            <a:r>
              <a:rPr sz="1850" spc="-35" dirty="0">
                <a:solidFill>
                  <a:srgbClr val="52555A"/>
                </a:solidFill>
                <a:latin typeface="Arial MT"/>
                <a:cs typeface="Arial MT"/>
              </a:rPr>
              <a:t>included</a:t>
            </a:r>
            <a:r>
              <a:rPr sz="1850" spc="70" dirty="0">
                <a:solidFill>
                  <a:srgbClr val="52555A"/>
                </a:solidFill>
                <a:latin typeface="Arial MT"/>
                <a:cs typeface="Arial MT"/>
              </a:rPr>
              <a:t> </a:t>
            </a:r>
            <a:r>
              <a:rPr sz="1850" spc="-10" dirty="0">
                <a:solidFill>
                  <a:srgbClr val="52555A"/>
                </a:solidFill>
                <a:latin typeface="Arial MT"/>
                <a:cs typeface="Arial MT"/>
              </a:rPr>
              <a:t>in </a:t>
            </a:r>
            <a:r>
              <a:rPr sz="1850" spc="-20" dirty="0">
                <a:solidFill>
                  <a:srgbClr val="52555A"/>
                </a:solidFill>
                <a:latin typeface="Arial MT"/>
                <a:cs typeface="Arial MT"/>
              </a:rPr>
              <a:t>Consolidated</a:t>
            </a:r>
            <a:r>
              <a:rPr sz="1850" spc="-250" dirty="0">
                <a:solidFill>
                  <a:srgbClr val="52555A"/>
                </a:solidFill>
                <a:latin typeface="Arial MT"/>
                <a:cs typeface="Arial MT"/>
              </a:rPr>
              <a:t> </a:t>
            </a:r>
            <a:r>
              <a:rPr sz="1850" spc="-25" dirty="0">
                <a:solidFill>
                  <a:srgbClr val="52555A"/>
                </a:solidFill>
                <a:latin typeface="Arial MT"/>
                <a:cs typeface="Arial MT"/>
              </a:rPr>
              <a:t>Appropriations</a:t>
            </a:r>
            <a:r>
              <a:rPr sz="1850" spc="-65" dirty="0">
                <a:solidFill>
                  <a:srgbClr val="52555A"/>
                </a:solidFill>
                <a:latin typeface="Arial MT"/>
                <a:cs typeface="Arial MT"/>
              </a:rPr>
              <a:t> </a:t>
            </a:r>
            <a:r>
              <a:rPr sz="1850" spc="-5" dirty="0">
                <a:solidFill>
                  <a:srgbClr val="52555A"/>
                </a:solidFill>
                <a:latin typeface="Arial MT"/>
                <a:cs typeface="Arial MT"/>
              </a:rPr>
              <a:t>Act</a:t>
            </a:r>
            <a:r>
              <a:rPr sz="1850" spc="-140" dirty="0">
                <a:solidFill>
                  <a:srgbClr val="52555A"/>
                </a:solidFill>
                <a:latin typeface="Arial MT"/>
                <a:cs typeface="Arial MT"/>
              </a:rPr>
              <a:t> </a:t>
            </a:r>
            <a:r>
              <a:rPr sz="1850" dirty="0">
                <a:solidFill>
                  <a:srgbClr val="52555A"/>
                </a:solidFill>
                <a:latin typeface="Arial MT"/>
                <a:cs typeface="Arial MT"/>
              </a:rPr>
              <a:t>of</a:t>
            </a:r>
            <a:r>
              <a:rPr sz="1850" spc="-55" dirty="0">
                <a:solidFill>
                  <a:srgbClr val="52555A"/>
                </a:solidFill>
                <a:latin typeface="Arial MT"/>
                <a:cs typeface="Arial MT"/>
              </a:rPr>
              <a:t> </a:t>
            </a:r>
            <a:r>
              <a:rPr sz="1850" spc="5" dirty="0">
                <a:solidFill>
                  <a:srgbClr val="52555A"/>
                </a:solidFill>
                <a:latin typeface="Arial MT"/>
                <a:cs typeface="Arial MT"/>
              </a:rPr>
              <a:t>2023</a:t>
            </a:r>
            <a:endParaRPr sz="1850">
              <a:latin typeface="Arial MT"/>
              <a:cs typeface="Arial MT"/>
            </a:endParaRPr>
          </a:p>
        </p:txBody>
      </p:sp>
      <p:sp>
        <p:nvSpPr>
          <p:cNvPr id="4" name="object 4"/>
          <p:cNvSpPr txBox="1"/>
          <p:nvPr/>
        </p:nvSpPr>
        <p:spPr>
          <a:xfrm>
            <a:off x="289559" y="6747223"/>
            <a:ext cx="5123815" cy="290830"/>
          </a:xfrm>
          <a:prstGeom prst="rect">
            <a:avLst/>
          </a:prstGeom>
        </p:spPr>
        <p:txBody>
          <a:bodyPr vert="horz" wrap="square" lIns="0" tIns="23495" rIns="0" bIns="0" rtlCol="0">
            <a:spAutoFit/>
          </a:bodyPr>
          <a:lstStyle/>
          <a:p>
            <a:pPr marL="12700">
              <a:lnSpc>
                <a:spcPct val="100000"/>
              </a:lnSpc>
              <a:spcBef>
                <a:spcPts val="185"/>
              </a:spcBef>
            </a:pPr>
            <a:r>
              <a:rPr sz="800" spc="-135" dirty="0">
                <a:latin typeface="Arial MT"/>
                <a:cs typeface="Arial MT"/>
              </a:rPr>
              <a:t>S</a:t>
            </a:r>
            <a:r>
              <a:rPr sz="800" spc="-45" dirty="0">
                <a:latin typeface="Arial MT"/>
                <a:cs typeface="Arial MT"/>
              </a:rPr>
              <a:t>ou</a:t>
            </a:r>
            <a:r>
              <a:rPr sz="800" spc="-30" dirty="0">
                <a:latin typeface="Arial MT"/>
                <a:cs typeface="Arial MT"/>
              </a:rPr>
              <a:t>r</a:t>
            </a:r>
            <a:r>
              <a:rPr sz="800" spc="-85" dirty="0">
                <a:latin typeface="Arial MT"/>
                <a:cs typeface="Arial MT"/>
              </a:rPr>
              <a:t>c</a:t>
            </a:r>
            <a:r>
              <a:rPr sz="800" spc="-45" dirty="0">
                <a:latin typeface="Arial MT"/>
                <a:cs typeface="Arial MT"/>
              </a:rPr>
              <a:t>e</a:t>
            </a:r>
            <a:r>
              <a:rPr sz="800" spc="-40" dirty="0">
                <a:latin typeface="Arial MT"/>
                <a:cs typeface="Arial MT"/>
              </a:rPr>
              <a:t>:</a:t>
            </a:r>
            <a:r>
              <a:rPr sz="800" spc="-85" dirty="0">
                <a:latin typeface="Arial MT"/>
                <a:cs typeface="Arial MT"/>
              </a:rPr>
              <a:t> </a:t>
            </a:r>
            <a:r>
              <a:rPr sz="800" spc="-135" dirty="0">
                <a:latin typeface="Arial MT"/>
                <a:cs typeface="Arial MT"/>
              </a:rPr>
              <a:t>P</a:t>
            </a:r>
            <a:r>
              <a:rPr sz="800" spc="-65" dirty="0">
                <a:latin typeface="Arial MT"/>
                <a:cs typeface="Arial MT"/>
              </a:rPr>
              <a:t>I</a:t>
            </a:r>
            <a:r>
              <a:rPr sz="800" spc="-190" dirty="0">
                <a:latin typeface="Arial MT"/>
                <a:cs typeface="Arial MT"/>
              </a:rPr>
              <a:t>M</a:t>
            </a:r>
            <a:r>
              <a:rPr sz="800" spc="-100" dirty="0">
                <a:latin typeface="Arial MT"/>
                <a:cs typeface="Arial MT"/>
              </a:rPr>
              <a:t>C</a:t>
            </a:r>
            <a:r>
              <a:rPr sz="800" spc="-145" dirty="0">
                <a:latin typeface="Arial MT"/>
                <a:cs typeface="Arial MT"/>
              </a:rPr>
              <a:t>O</a:t>
            </a:r>
            <a:r>
              <a:rPr sz="800" spc="-40" dirty="0">
                <a:latin typeface="Arial MT"/>
                <a:cs typeface="Arial MT"/>
              </a:rPr>
              <a:t>;</a:t>
            </a:r>
            <a:r>
              <a:rPr sz="800" spc="75" dirty="0">
                <a:latin typeface="Arial MT"/>
                <a:cs typeface="Arial MT"/>
              </a:rPr>
              <a:t> </a:t>
            </a:r>
            <a:r>
              <a:rPr sz="800" spc="-100" dirty="0">
                <a:latin typeface="Arial MT"/>
                <a:cs typeface="Arial MT"/>
              </a:rPr>
              <a:t>C</a:t>
            </a:r>
            <a:r>
              <a:rPr sz="800" spc="-45" dirty="0">
                <a:latin typeface="Arial MT"/>
                <a:cs typeface="Arial MT"/>
              </a:rPr>
              <a:t>on</a:t>
            </a:r>
            <a:r>
              <a:rPr sz="800" spc="-85" dirty="0">
                <a:latin typeface="Arial MT"/>
                <a:cs typeface="Arial MT"/>
              </a:rPr>
              <a:t>s</a:t>
            </a:r>
            <a:r>
              <a:rPr sz="800" spc="-45" dirty="0">
                <a:latin typeface="Arial MT"/>
                <a:cs typeface="Arial MT"/>
              </a:rPr>
              <a:t>o</a:t>
            </a:r>
            <a:r>
              <a:rPr sz="800" spc="-20" dirty="0">
                <a:latin typeface="Arial MT"/>
                <a:cs typeface="Arial MT"/>
              </a:rPr>
              <a:t>li</a:t>
            </a:r>
            <a:r>
              <a:rPr sz="800" spc="-45" dirty="0">
                <a:latin typeface="Arial MT"/>
                <a:cs typeface="Arial MT"/>
              </a:rPr>
              <a:t>da</a:t>
            </a:r>
            <a:r>
              <a:rPr sz="800" spc="-65" dirty="0">
                <a:latin typeface="Arial MT"/>
                <a:cs typeface="Arial MT"/>
              </a:rPr>
              <a:t>t</a:t>
            </a:r>
            <a:r>
              <a:rPr sz="800" spc="-45" dirty="0">
                <a:latin typeface="Arial MT"/>
                <a:cs typeface="Arial MT"/>
              </a:rPr>
              <a:t>e</a:t>
            </a:r>
            <a:r>
              <a:rPr sz="800" spc="-80" dirty="0">
                <a:latin typeface="Arial MT"/>
                <a:cs typeface="Arial MT"/>
              </a:rPr>
              <a:t>d</a:t>
            </a:r>
            <a:r>
              <a:rPr sz="800" spc="-25" dirty="0">
                <a:latin typeface="Arial MT"/>
                <a:cs typeface="Arial MT"/>
              </a:rPr>
              <a:t> </a:t>
            </a:r>
            <a:r>
              <a:rPr sz="800" spc="-135" dirty="0">
                <a:latin typeface="Arial MT"/>
                <a:cs typeface="Arial MT"/>
              </a:rPr>
              <a:t>A</a:t>
            </a:r>
            <a:r>
              <a:rPr sz="800" spc="-45" dirty="0">
                <a:latin typeface="Arial MT"/>
                <a:cs typeface="Arial MT"/>
              </a:rPr>
              <a:t>pp</a:t>
            </a:r>
            <a:r>
              <a:rPr sz="800" spc="-30" dirty="0">
                <a:latin typeface="Arial MT"/>
                <a:cs typeface="Arial MT"/>
              </a:rPr>
              <a:t>r</a:t>
            </a:r>
            <a:r>
              <a:rPr sz="800" spc="-125" dirty="0">
                <a:latin typeface="Arial MT"/>
                <a:cs typeface="Arial MT"/>
              </a:rPr>
              <a:t>o</a:t>
            </a:r>
            <a:r>
              <a:rPr sz="800" spc="-45" dirty="0">
                <a:latin typeface="Arial MT"/>
                <a:cs typeface="Arial MT"/>
              </a:rPr>
              <a:t>p</a:t>
            </a:r>
            <a:r>
              <a:rPr sz="800" spc="-110" dirty="0">
                <a:latin typeface="Arial MT"/>
                <a:cs typeface="Arial MT"/>
              </a:rPr>
              <a:t>r</a:t>
            </a:r>
            <a:r>
              <a:rPr sz="800" spc="-20" dirty="0">
                <a:latin typeface="Arial MT"/>
                <a:cs typeface="Arial MT"/>
              </a:rPr>
              <a:t>i</a:t>
            </a:r>
            <a:r>
              <a:rPr sz="800" spc="-45" dirty="0">
                <a:latin typeface="Arial MT"/>
                <a:cs typeface="Arial MT"/>
              </a:rPr>
              <a:t>a</a:t>
            </a:r>
            <a:r>
              <a:rPr sz="800" spc="-65" dirty="0">
                <a:latin typeface="Arial MT"/>
                <a:cs typeface="Arial MT"/>
              </a:rPr>
              <a:t>t</a:t>
            </a:r>
            <a:r>
              <a:rPr sz="800" spc="-20" dirty="0">
                <a:latin typeface="Arial MT"/>
                <a:cs typeface="Arial MT"/>
              </a:rPr>
              <a:t>i</a:t>
            </a:r>
            <a:r>
              <a:rPr sz="800" spc="-125" dirty="0">
                <a:latin typeface="Arial MT"/>
                <a:cs typeface="Arial MT"/>
              </a:rPr>
              <a:t>o</a:t>
            </a:r>
            <a:r>
              <a:rPr sz="800" spc="-45" dirty="0">
                <a:latin typeface="Arial MT"/>
                <a:cs typeface="Arial MT"/>
              </a:rPr>
              <a:t>n</a:t>
            </a:r>
            <a:r>
              <a:rPr sz="800" spc="-75" dirty="0">
                <a:latin typeface="Arial MT"/>
                <a:cs typeface="Arial MT"/>
              </a:rPr>
              <a:t>s</a:t>
            </a:r>
            <a:r>
              <a:rPr sz="800" spc="-70" dirty="0">
                <a:latin typeface="Arial MT"/>
                <a:cs typeface="Arial MT"/>
              </a:rPr>
              <a:t> </a:t>
            </a:r>
            <a:r>
              <a:rPr sz="800" spc="-135" dirty="0">
                <a:latin typeface="Arial MT"/>
                <a:cs typeface="Arial MT"/>
              </a:rPr>
              <a:t>A</a:t>
            </a:r>
            <a:r>
              <a:rPr sz="800" spc="-85" dirty="0">
                <a:latin typeface="Arial MT"/>
                <a:cs typeface="Arial MT"/>
              </a:rPr>
              <a:t>c</a:t>
            </a:r>
            <a:r>
              <a:rPr sz="800" spc="-65" dirty="0">
                <a:latin typeface="Arial MT"/>
                <a:cs typeface="Arial MT"/>
              </a:rPr>
              <a:t>t</a:t>
            </a:r>
            <a:r>
              <a:rPr sz="800" spc="-40" dirty="0">
                <a:latin typeface="Arial MT"/>
                <a:cs typeface="Arial MT"/>
              </a:rPr>
              <a:t>,</a:t>
            </a:r>
            <a:r>
              <a:rPr sz="800" spc="-85" dirty="0">
                <a:latin typeface="Arial MT"/>
                <a:cs typeface="Arial MT"/>
              </a:rPr>
              <a:t> </a:t>
            </a:r>
            <a:r>
              <a:rPr sz="800" spc="-45" dirty="0">
                <a:latin typeface="Arial MT"/>
                <a:cs typeface="Arial MT"/>
              </a:rPr>
              <a:t>202</a:t>
            </a:r>
            <a:r>
              <a:rPr sz="800" spc="-80" dirty="0">
                <a:latin typeface="Arial MT"/>
                <a:cs typeface="Arial MT"/>
              </a:rPr>
              <a:t>3</a:t>
            </a:r>
            <a:endParaRPr sz="800">
              <a:latin typeface="Arial MT"/>
              <a:cs typeface="Arial MT"/>
            </a:endParaRPr>
          </a:p>
          <a:p>
            <a:pPr marL="12700">
              <a:lnSpc>
                <a:spcPct val="100000"/>
              </a:lnSpc>
              <a:spcBef>
                <a:spcPts val="80"/>
              </a:spcBef>
            </a:pPr>
            <a:r>
              <a:rPr sz="800" spc="-120" dirty="0">
                <a:latin typeface="Arial MT"/>
                <a:cs typeface="Arial MT"/>
              </a:rPr>
              <a:t>PIMCO</a:t>
            </a:r>
            <a:r>
              <a:rPr sz="800" spc="-30"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80" dirty="0">
                <a:latin typeface="Arial MT"/>
                <a:cs typeface="Arial MT"/>
              </a:rPr>
              <a:t> </a:t>
            </a:r>
            <a:r>
              <a:rPr sz="800" spc="-50" dirty="0">
                <a:latin typeface="Arial MT"/>
                <a:cs typeface="Arial MT"/>
              </a:rPr>
              <a:t>provide</a:t>
            </a:r>
            <a:r>
              <a:rPr sz="800" spc="-25" dirty="0">
                <a:latin typeface="Arial MT"/>
                <a:cs typeface="Arial MT"/>
              </a:rPr>
              <a:t> </a:t>
            </a:r>
            <a:r>
              <a:rPr sz="800" spc="-55" dirty="0">
                <a:latin typeface="Arial MT"/>
                <a:cs typeface="Arial MT"/>
              </a:rPr>
              <a:t>legal</a:t>
            </a:r>
            <a:r>
              <a:rPr sz="800" spc="-45" dirty="0">
                <a:latin typeface="Arial MT"/>
                <a:cs typeface="Arial MT"/>
              </a:rPr>
              <a:t> </a:t>
            </a:r>
            <a:r>
              <a:rPr sz="800" spc="-90" dirty="0">
                <a:latin typeface="Arial MT"/>
                <a:cs typeface="Arial MT"/>
              </a:rPr>
              <a:t>or</a:t>
            </a:r>
            <a:r>
              <a:rPr sz="800" spc="-35" dirty="0">
                <a:latin typeface="Arial MT"/>
                <a:cs typeface="Arial MT"/>
              </a:rPr>
              <a:t> </a:t>
            </a:r>
            <a:r>
              <a:rPr sz="800" spc="-65" dirty="0">
                <a:latin typeface="Arial MT"/>
                <a:cs typeface="Arial MT"/>
              </a:rPr>
              <a:t>tax advice.</a:t>
            </a:r>
            <a:r>
              <a:rPr sz="800" spc="-80" dirty="0">
                <a:latin typeface="Arial MT"/>
                <a:cs typeface="Arial MT"/>
              </a:rPr>
              <a:t> </a:t>
            </a:r>
            <a:r>
              <a:rPr sz="800" spc="-70" dirty="0">
                <a:latin typeface="Arial MT"/>
                <a:cs typeface="Arial MT"/>
              </a:rPr>
              <a:t>Please</a:t>
            </a:r>
            <a:r>
              <a:rPr sz="800" spc="-20" dirty="0">
                <a:latin typeface="Arial MT"/>
                <a:cs typeface="Arial MT"/>
              </a:rPr>
              <a:t> </a:t>
            </a:r>
            <a:r>
              <a:rPr sz="800" spc="-65" dirty="0">
                <a:latin typeface="Arial MT"/>
                <a:cs typeface="Arial MT"/>
              </a:rPr>
              <a:t>consult</a:t>
            </a:r>
            <a:r>
              <a:rPr sz="800" spc="-80" dirty="0">
                <a:latin typeface="Arial MT"/>
                <a:cs typeface="Arial MT"/>
              </a:rPr>
              <a:t> </a:t>
            </a:r>
            <a:r>
              <a:rPr sz="800" spc="-55" dirty="0">
                <a:latin typeface="Arial MT"/>
                <a:cs typeface="Arial MT"/>
              </a:rPr>
              <a:t>your</a:t>
            </a:r>
            <a:r>
              <a:rPr sz="800" spc="-125" dirty="0">
                <a:latin typeface="Arial MT"/>
                <a:cs typeface="Arial MT"/>
              </a:rPr>
              <a:t> </a:t>
            </a:r>
            <a:r>
              <a:rPr sz="800" spc="-65" dirty="0">
                <a:latin typeface="Arial MT"/>
                <a:cs typeface="Arial MT"/>
              </a:rPr>
              <a:t>tax</a:t>
            </a:r>
            <a:r>
              <a:rPr sz="800" spc="20" dirty="0">
                <a:latin typeface="Arial MT"/>
                <a:cs typeface="Arial MT"/>
              </a:rPr>
              <a:t> </a:t>
            </a:r>
            <a:r>
              <a:rPr sz="800" spc="-80" dirty="0">
                <a:latin typeface="Arial MT"/>
                <a:cs typeface="Arial MT"/>
              </a:rPr>
              <a:t>and/or</a:t>
            </a:r>
            <a:r>
              <a:rPr sz="800" spc="-35" dirty="0">
                <a:latin typeface="Arial MT"/>
                <a:cs typeface="Arial MT"/>
              </a:rPr>
              <a:t> </a:t>
            </a:r>
            <a:r>
              <a:rPr sz="800" spc="-55" dirty="0">
                <a:latin typeface="Arial MT"/>
                <a:cs typeface="Arial MT"/>
              </a:rPr>
              <a:t>legal</a:t>
            </a:r>
            <a:r>
              <a:rPr sz="800" spc="-45" dirty="0">
                <a:latin typeface="Arial MT"/>
                <a:cs typeface="Arial MT"/>
              </a:rPr>
              <a:t> </a:t>
            </a:r>
            <a:r>
              <a:rPr sz="800" spc="-80" dirty="0">
                <a:latin typeface="Arial MT"/>
                <a:cs typeface="Arial MT"/>
              </a:rPr>
              <a:t>counsel</a:t>
            </a:r>
            <a:r>
              <a:rPr sz="800" spc="-40" dirty="0">
                <a:latin typeface="Arial MT"/>
                <a:cs typeface="Arial MT"/>
              </a:rPr>
              <a:t> </a:t>
            </a:r>
            <a:r>
              <a:rPr sz="800" spc="-55" dirty="0">
                <a:latin typeface="Arial MT"/>
                <a:cs typeface="Arial MT"/>
              </a:rPr>
              <a:t>for</a:t>
            </a:r>
            <a:r>
              <a:rPr sz="800" spc="-35" dirty="0">
                <a:latin typeface="Arial MT"/>
                <a:cs typeface="Arial MT"/>
              </a:rPr>
              <a:t> </a:t>
            </a:r>
            <a:r>
              <a:rPr sz="800" spc="-55" dirty="0">
                <a:latin typeface="Arial MT"/>
                <a:cs typeface="Arial MT"/>
              </a:rPr>
              <a:t>specific</a:t>
            </a:r>
            <a:r>
              <a:rPr sz="800" spc="-65" dirty="0">
                <a:latin typeface="Arial MT"/>
                <a:cs typeface="Arial MT"/>
              </a:rPr>
              <a:t> tax </a:t>
            </a:r>
            <a:r>
              <a:rPr sz="800" spc="-50" dirty="0">
                <a:latin typeface="Arial MT"/>
                <a:cs typeface="Arial MT"/>
              </a:rPr>
              <a:t>or</a:t>
            </a:r>
            <a:r>
              <a:rPr sz="800" spc="-35" dirty="0">
                <a:latin typeface="Arial MT"/>
                <a:cs typeface="Arial MT"/>
              </a:rPr>
              <a:t> </a:t>
            </a:r>
            <a:r>
              <a:rPr sz="800" spc="-70" dirty="0">
                <a:latin typeface="Arial MT"/>
                <a:cs typeface="Arial MT"/>
              </a:rPr>
              <a:t>legal</a:t>
            </a:r>
            <a:r>
              <a:rPr sz="800" spc="-45" dirty="0">
                <a:latin typeface="Arial MT"/>
                <a:cs typeface="Arial MT"/>
              </a:rPr>
              <a:t> </a:t>
            </a:r>
            <a:r>
              <a:rPr sz="800" spc="-65" dirty="0">
                <a:latin typeface="Arial MT"/>
                <a:cs typeface="Arial MT"/>
              </a:rPr>
              <a:t>questions </a:t>
            </a:r>
            <a:r>
              <a:rPr sz="800" spc="-85" dirty="0">
                <a:latin typeface="Arial MT"/>
                <a:cs typeface="Arial MT"/>
              </a:rPr>
              <a:t>and</a:t>
            </a:r>
            <a:r>
              <a:rPr sz="800" spc="-20" dirty="0">
                <a:latin typeface="Arial MT"/>
                <a:cs typeface="Arial MT"/>
              </a:rPr>
              <a:t> </a:t>
            </a:r>
            <a:r>
              <a:rPr sz="800" spc="-85" dirty="0">
                <a:latin typeface="Arial MT"/>
                <a:cs typeface="Arial MT"/>
              </a:rPr>
              <a:t>concerns.</a:t>
            </a:r>
            <a:endParaRPr sz="800">
              <a:latin typeface="Arial MT"/>
              <a:cs typeface="Arial MT"/>
            </a:endParaRPr>
          </a:p>
        </p:txBody>
      </p:sp>
      <p:graphicFrame>
        <p:nvGraphicFramePr>
          <p:cNvPr id="5" name="object 5"/>
          <p:cNvGraphicFramePr>
            <a:graphicFrameLocks noGrp="1"/>
          </p:cNvGraphicFramePr>
          <p:nvPr/>
        </p:nvGraphicFramePr>
        <p:xfrm>
          <a:off x="548005" y="1758695"/>
          <a:ext cx="9069070" cy="4384040"/>
        </p:xfrm>
        <a:graphic>
          <a:graphicData uri="http://schemas.openxmlformats.org/drawingml/2006/table">
            <a:tbl>
              <a:tblPr firstRow="1" bandRow="1">
                <a:tableStyleId>{2D5ABB26-0587-4C30-8999-92F81FD0307C}</a:tableStyleId>
              </a:tblPr>
              <a:tblGrid>
                <a:gridCol w="2410460">
                  <a:extLst>
                    <a:ext uri="{9D8B030D-6E8A-4147-A177-3AD203B41FA5}">
                      <a16:colId xmlns:a16="http://schemas.microsoft.com/office/drawing/2014/main" val="20000"/>
                    </a:ext>
                  </a:extLst>
                </a:gridCol>
                <a:gridCol w="6658609">
                  <a:extLst>
                    <a:ext uri="{9D8B030D-6E8A-4147-A177-3AD203B41FA5}">
                      <a16:colId xmlns:a16="http://schemas.microsoft.com/office/drawing/2014/main" val="20001"/>
                    </a:ext>
                  </a:extLst>
                </a:gridCol>
              </a:tblGrid>
              <a:tr h="399795">
                <a:tc>
                  <a:txBody>
                    <a:bodyPr/>
                    <a:lstStyle/>
                    <a:p>
                      <a:pPr marL="45720">
                        <a:lnSpc>
                          <a:spcPct val="100000"/>
                        </a:lnSpc>
                        <a:spcBef>
                          <a:spcPts val="550"/>
                        </a:spcBef>
                      </a:pPr>
                      <a:r>
                        <a:rPr sz="1600" b="1" spc="-20" dirty="0">
                          <a:solidFill>
                            <a:srgbClr val="FFFFFF"/>
                          </a:solidFill>
                          <a:latin typeface="Arial"/>
                          <a:cs typeface="Arial"/>
                        </a:rPr>
                        <a:t>Topic</a:t>
                      </a:r>
                      <a:endParaRPr sz="1600">
                        <a:latin typeface="Arial"/>
                        <a:cs typeface="Arial"/>
                      </a:endParaRPr>
                    </a:p>
                  </a:txBody>
                  <a:tcPr marL="0" marR="0" marT="69850" marB="0">
                    <a:lnR w="6350">
                      <a:solidFill>
                        <a:srgbClr val="D9D9D9"/>
                      </a:solidFill>
                      <a:prstDash val="solid"/>
                    </a:lnR>
                    <a:lnT w="12700">
                      <a:solidFill>
                        <a:srgbClr val="52555A"/>
                      </a:solidFill>
                      <a:prstDash val="solid"/>
                    </a:lnT>
                    <a:lnB w="6350">
                      <a:solidFill>
                        <a:srgbClr val="D9D9D9"/>
                      </a:solidFill>
                      <a:prstDash val="solid"/>
                    </a:lnB>
                    <a:solidFill>
                      <a:srgbClr val="005486"/>
                    </a:solidFill>
                  </a:tcPr>
                </a:tc>
                <a:tc>
                  <a:txBody>
                    <a:bodyPr/>
                    <a:lstStyle/>
                    <a:p>
                      <a:pPr marL="48260">
                        <a:lnSpc>
                          <a:spcPct val="100000"/>
                        </a:lnSpc>
                        <a:spcBef>
                          <a:spcPts val="550"/>
                        </a:spcBef>
                      </a:pPr>
                      <a:r>
                        <a:rPr sz="1600" b="1" spc="-20" dirty="0">
                          <a:solidFill>
                            <a:srgbClr val="FFFFFF"/>
                          </a:solidFill>
                          <a:latin typeface="Arial"/>
                          <a:cs typeface="Arial"/>
                        </a:rPr>
                        <a:t>Explanation</a:t>
                      </a:r>
                      <a:endParaRPr sz="1600">
                        <a:latin typeface="Arial"/>
                        <a:cs typeface="Arial"/>
                      </a:endParaRPr>
                    </a:p>
                  </a:txBody>
                  <a:tcPr marL="0" marR="0" marT="69850" marB="0">
                    <a:lnL w="6350">
                      <a:solidFill>
                        <a:srgbClr val="D9D9D9"/>
                      </a:solidFill>
                      <a:prstDash val="solid"/>
                    </a:lnL>
                    <a:lnT w="12700">
                      <a:solidFill>
                        <a:srgbClr val="52555A"/>
                      </a:solidFill>
                      <a:prstDash val="solid"/>
                    </a:lnT>
                    <a:lnB w="6350">
                      <a:solidFill>
                        <a:srgbClr val="D9D9D9"/>
                      </a:solidFill>
                      <a:prstDash val="solid"/>
                    </a:lnB>
                    <a:solidFill>
                      <a:srgbClr val="005486"/>
                    </a:solidFill>
                  </a:tcPr>
                </a:tc>
                <a:extLst>
                  <a:ext uri="{0D108BD9-81ED-4DB2-BD59-A6C34878D82A}">
                    <a16:rowId xmlns:a16="http://schemas.microsoft.com/office/drawing/2014/main" val="10000"/>
                  </a:ext>
                </a:extLst>
              </a:tr>
              <a:tr h="847344">
                <a:tc>
                  <a:txBody>
                    <a:bodyPr/>
                    <a:lstStyle/>
                    <a:p>
                      <a:pPr marL="45720">
                        <a:lnSpc>
                          <a:spcPct val="100000"/>
                        </a:lnSpc>
                        <a:spcBef>
                          <a:spcPts val="305"/>
                        </a:spcBef>
                      </a:pPr>
                      <a:r>
                        <a:rPr sz="1600" spc="-25" dirty="0">
                          <a:latin typeface="Arial MT"/>
                          <a:cs typeface="Arial MT"/>
                        </a:rPr>
                        <a:t>Emergency</a:t>
                      </a:r>
                      <a:r>
                        <a:rPr sz="1600" spc="170" dirty="0">
                          <a:latin typeface="Arial MT"/>
                          <a:cs typeface="Arial MT"/>
                        </a:rPr>
                        <a:t> </a:t>
                      </a:r>
                      <a:r>
                        <a:rPr sz="1600" spc="-35" dirty="0">
                          <a:latin typeface="Arial MT"/>
                          <a:cs typeface="Arial MT"/>
                        </a:rPr>
                        <a:t>savings</a:t>
                      </a:r>
                      <a:endParaRPr sz="1600">
                        <a:latin typeface="Arial MT"/>
                        <a:cs typeface="Arial MT"/>
                      </a:endParaRPr>
                    </a:p>
                  </a:txBody>
                  <a:tcPr marL="0" marR="0" marT="38735"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indent="-285750">
                        <a:lnSpc>
                          <a:spcPct val="100000"/>
                        </a:lnSpc>
                        <a:spcBef>
                          <a:spcPts val="305"/>
                        </a:spcBef>
                        <a:buChar char="•"/>
                        <a:tabLst>
                          <a:tab pos="333375" algn="l"/>
                          <a:tab pos="334010" algn="l"/>
                        </a:tabLst>
                      </a:pPr>
                      <a:r>
                        <a:rPr sz="1600" spc="-25" dirty="0">
                          <a:latin typeface="Arial MT"/>
                          <a:cs typeface="Arial MT"/>
                        </a:rPr>
                        <a:t>Allow</a:t>
                      </a:r>
                      <a:r>
                        <a:rPr sz="1600" spc="65" dirty="0">
                          <a:latin typeface="Arial MT"/>
                          <a:cs typeface="Arial MT"/>
                        </a:rPr>
                        <a:t> </a:t>
                      </a:r>
                      <a:r>
                        <a:rPr sz="1600" spc="-5" dirty="0">
                          <a:latin typeface="Arial MT"/>
                          <a:cs typeface="Arial MT"/>
                        </a:rPr>
                        <a:t>$1,000</a:t>
                      </a:r>
                      <a:r>
                        <a:rPr sz="1600" spc="15" dirty="0">
                          <a:latin typeface="Arial MT"/>
                          <a:cs typeface="Arial MT"/>
                        </a:rPr>
                        <a:t> </a:t>
                      </a:r>
                      <a:r>
                        <a:rPr sz="1600" spc="-25" dirty="0">
                          <a:latin typeface="Arial MT"/>
                          <a:cs typeface="Arial MT"/>
                        </a:rPr>
                        <a:t>penalty</a:t>
                      </a:r>
                      <a:r>
                        <a:rPr sz="1600" spc="105" dirty="0">
                          <a:latin typeface="Arial MT"/>
                          <a:cs typeface="Arial MT"/>
                        </a:rPr>
                        <a:t> </a:t>
                      </a:r>
                      <a:r>
                        <a:rPr sz="1600" spc="5" dirty="0">
                          <a:latin typeface="Arial MT"/>
                          <a:cs typeface="Arial MT"/>
                        </a:rPr>
                        <a:t>free</a:t>
                      </a:r>
                      <a:r>
                        <a:rPr sz="1600" spc="-65" dirty="0">
                          <a:latin typeface="Arial MT"/>
                          <a:cs typeface="Arial MT"/>
                        </a:rPr>
                        <a:t> </a:t>
                      </a:r>
                      <a:r>
                        <a:rPr sz="1600" spc="-5" dirty="0">
                          <a:latin typeface="Arial MT"/>
                          <a:cs typeface="Arial MT"/>
                        </a:rPr>
                        <a:t>withdrawal</a:t>
                      </a:r>
                      <a:endParaRPr sz="1600">
                        <a:latin typeface="Arial MT"/>
                        <a:cs typeface="Arial MT"/>
                      </a:endParaRPr>
                    </a:p>
                    <a:p>
                      <a:pPr marL="333375" marR="86360" indent="-285115">
                        <a:lnSpc>
                          <a:spcPct val="100000"/>
                        </a:lnSpc>
                        <a:buChar char="•"/>
                        <a:tabLst>
                          <a:tab pos="333375" algn="l"/>
                          <a:tab pos="334010" algn="l"/>
                        </a:tabLst>
                      </a:pPr>
                      <a:r>
                        <a:rPr sz="1600" spc="-20" dirty="0">
                          <a:latin typeface="Arial MT"/>
                          <a:cs typeface="Arial MT"/>
                        </a:rPr>
                        <a:t>Permit employer </a:t>
                      </a:r>
                      <a:r>
                        <a:rPr sz="1600" spc="15" dirty="0">
                          <a:latin typeface="Arial MT"/>
                          <a:cs typeface="Arial MT"/>
                        </a:rPr>
                        <a:t>to </a:t>
                      </a:r>
                      <a:r>
                        <a:rPr sz="1600" spc="-20" dirty="0">
                          <a:latin typeface="Arial MT"/>
                          <a:cs typeface="Arial MT"/>
                        </a:rPr>
                        <a:t>auto </a:t>
                      </a:r>
                      <a:r>
                        <a:rPr sz="1600" spc="-25" dirty="0">
                          <a:latin typeface="Arial MT"/>
                          <a:cs typeface="Arial MT"/>
                        </a:rPr>
                        <a:t>enroll </a:t>
                      </a:r>
                      <a:r>
                        <a:rPr sz="1600" spc="5" dirty="0">
                          <a:latin typeface="Arial MT"/>
                          <a:cs typeface="Arial MT"/>
                        </a:rPr>
                        <a:t>workers </a:t>
                      </a:r>
                      <a:r>
                        <a:rPr sz="1600" spc="-20" dirty="0">
                          <a:latin typeface="Arial MT"/>
                          <a:cs typeface="Arial MT"/>
                        </a:rPr>
                        <a:t>in emergency</a:t>
                      </a:r>
                      <a:r>
                        <a:rPr sz="1600" spc="-15" dirty="0">
                          <a:latin typeface="Arial MT"/>
                          <a:cs typeface="Arial MT"/>
                        </a:rPr>
                        <a:t> </a:t>
                      </a:r>
                      <a:r>
                        <a:rPr sz="1600" spc="-35" dirty="0">
                          <a:latin typeface="Arial MT"/>
                          <a:cs typeface="Arial MT"/>
                        </a:rPr>
                        <a:t>savings</a:t>
                      </a:r>
                      <a:r>
                        <a:rPr sz="1600" spc="-30" dirty="0">
                          <a:latin typeface="Arial MT"/>
                          <a:cs typeface="Arial MT"/>
                        </a:rPr>
                        <a:t> </a:t>
                      </a:r>
                      <a:r>
                        <a:rPr sz="1600" spc="-20" dirty="0">
                          <a:latin typeface="Arial MT"/>
                          <a:cs typeface="Arial MT"/>
                        </a:rPr>
                        <a:t>plan </a:t>
                      </a:r>
                      <a:r>
                        <a:rPr sz="1600" spc="5" dirty="0">
                          <a:latin typeface="Arial MT"/>
                          <a:cs typeface="Arial MT"/>
                        </a:rPr>
                        <a:t>for </a:t>
                      </a:r>
                      <a:r>
                        <a:rPr sz="1600" spc="-430" dirty="0">
                          <a:latin typeface="Arial MT"/>
                          <a:cs typeface="Arial MT"/>
                        </a:rPr>
                        <a:t> </a:t>
                      </a:r>
                      <a:r>
                        <a:rPr sz="1600" spc="-10" dirty="0">
                          <a:latin typeface="Arial MT"/>
                          <a:cs typeface="Arial MT"/>
                        </a:rPr>
                        <a:t>3%</a:t>
                      </a:r>
                      <a:r>
                        <a:rPr sz="1600" spc="50" dirty="0">
                          <a:latin typeface="Arial MT"/>
                          <a:cs typeface="Arial MT"/>
                        </a:rPr>
                        <a:t> </a:t>
                      </a:r>
                      <a:r>
                        <a:rPr sz="1600" spc="-10" dirty="0">
                          <a:latin typeface="Arial MT"/>
                          <a:cs typeface="Arial MT"/>
                        </a:rPr>
                        <a:t>of</a:t>
                      </a:r>
                      <a:r>
                        <a:rPr sz="1600" spc="-15" dirty="0">
                          <a:latin typeface="Arial MT"/>
                          <a:cs typeface="Arial MT"/>
                        </a:rPr>
                        <a:t> </a:t>
                      </a:r>
                      <a:r>
                        <a:rPr sz="1600" spc="-5" dirty="0">
                          <a:latin typeface="Arial MT"/>
                          <a:cs typeface="Arial MT"/>
                        </a:rPr>
                        <a:t>gross</a:t>
                      </a:r>
                      <a:r>
                        <a:rPr sz="1600" spc="-50" dirty="0">
                          <a:latin typeface="Arial MT"/>
                          <a:cs typeface="Arial MT"/>
                        </a:rPr>
                        <a:t> </a:t>
                      </a:r>
                      <a:r>
                        <a:rPr sz="1600" spc="-10" dirty="0">
                          <a:latin typeface="Arial MT"/>
                          <a:cs typeface="Arial MT"/>
                        </a:rPr>
                        <a:t>salary</a:t>
                      </a:r>
                      <a:r>
                        <a:rPr sz="1600" spc="30" dirty="0">
                          <a:latin typeface="Arial MT"/>
                          <a:cs typeface="Arial MT"/>
                        </a:rPr>
                        <a:t> </a:t>
                      </a:r>
                      <a:r>
                        <a:rPr sz="1600" spc="-15" dirty="0">
                          <a:latin typeface="Arial MT"/>
                          <a:cs typeface="Arial MT"/>
                        </a:rPr>
                        <a:t>(max</a:t>
                      </a:r>
                      <a:r>
                        <a:rPr sz="1600" spc="30" dirty="0">
                          <a:latin typeface="Arial MT"/>
                          <a:cs typeface="Arial MT"/>
                        </a:rPr>
                        <a:t> </a:t>
                      </a:r>
                      <a:r>
                        <a:rPr sz="1600" spc="-10" dirty="0">
                          <a:latin typeface="Arial MT"/>
                          <a:cs typeface="Arial MT"/>
                        </a:rPr>
                        <a:t>$2,500)</a:t>
                      </a:r>
                      <a:endParaRPr sz="1600">
                        <a:latin typeface="Arial MT"/>
                        <a:cs typeface="Arial MT"/>
                      </a:endParaRPr>
                    </a:p>
                  </a:txBody>
                  <a:tcPr marL="0" marR="0" marT="38735"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1"/>
                  </a:ext>
                </a:extLst>
              </a:tr>
              <a:tr h="625348">
                <a:tc>
                  <a:txBody>
                    <a:bodyPr/>
                    <a:lstStyle/>
                    <a:p>
                      <a:pPr marL="45720">
                        <a:lnSpc>
                          <a:spcPct val="100000"/>
                        </a:lnSpc>
                        <a:spcBef>
                          <a:spcPts val="310"/>
                        </a:spcBef>
                      </a:pPr>
                      <a:r>
                        <a:rPr sz="1600" spc="-25" dirty="0">
                          <a:latin typeface="Arial MT"/>
                          <a:cs typeface="Arial MT"/>
                        </a:rPr>
                        <a:t>Retirement</a:t>
                      </a:r>
                      <a:r>
                        <a:rPr sz="1600" spc="140" dirty="0">
                          <a:latin typeface="Arial MT"/>
                          <a:cs typeface="Arial MT"/>
                        </a:rPr>
                        <a:t> </a:t>
                      </a:r>
                      <a:r>
                        <a:rPr sz="1600" spc="-15" dirty="0">
                          <a:latin typeface="Arial MT"/>
                          <a:cs typeface="Arial MT"/>
                        </a:rPr>
                        <a:t>plan</a:t>
                      </a:r>
                      <a:r>
                        <a:rPr sz="1600" spc="85" dirty="0">
                          <a:latin typeface="Arial MT"/>
                          <a:cs typeface="Arial MT"/>
                        </a:rPr>
                        <a:t> </a:t>
                      </a:r>
                      <a:r>
                        <a:rPr sz="1600" spc="-5" dirty="0">
                          <a:latin typeface="Arial MT"/>
                          <a:cs typeface="Arial MT"/>
                        </a:rPr>
                        <a:t>access</a:t>
                      </a:r>
                      <a:endParaRPr sz="1600">
                        <a:latin typeface="Arial MT"/>
                        <a:cs typeface="Arial MT"/>
                      </a:endParaRPr>
                    </a:p>
                  </a:txBody>
                  <a:tcPr marL="0" marR="0" marT="39370"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marR="874394" indent="-285115">
                        <a:lnSpc>
                          <a:spcPct val="100000"/>
                        </a:lnSpc>
                        <a:spcBef>
                          <a:spcPts val="310"/>
                        </a:spcBef>
                        <a:buChar char="•"/>
                        <a:tabLst>
                          <a:tab pos="333375" algn="l"/>
                          <a:tab pos="334010" algn="l"/>
                        </a:tabLst>
                      </a:pPr>
                      <a:r>
                        <a:rPr sz="1600" spc="-10" dirty="0">
                          <a:latin typeface="Arial MT"/>
                          <a:cs typeface="Arial MT"/>
                        </a:rPr>
                        <a:t>Part</a:t>
                      </a:r>
                      <a:r>
                        <a:rPr sz="1600" spc="-15" dirty="0">
                          <a:latin typeface="Arial MT"/>
                          <a:cs typeface="Arial MT"/>
                        </a:rPr>
                        <a:t> </a:t>
                      </a:r>
                      <a:r>
                        <a:rPr sz="1600" spc="-20" dirty="0">
                          <a:latin typeface="Arial MT"/>
                          <a:cs typeface="Arial MT"/>
                        </a:rPr>
                        <a:t>time</a:t>
                      </a:r>
                      <a:r>
                        <a:rPr sz="1600" spc="100" dirty="0">
                          <a:latin typeface="Arial MT"/>
                          <a:cs typeface="Arial MT"/>
                        </a:rPr>
                        <a:t> </a:t>
                      </a:r>
                      <a:r>
                        <a:rPr sz="1600" spc="-20" dirty="0">
                          <a:latin typeface="Arial MT"/>
                          <a:cs typeface="Arial MT"/>
                        </a:rPr>
                        <a:t>employees</a:t>
                      </a:r>
                      <a:r>
                        <a:rPr sz="1600" spc="110" dirty="0">
                          <a:latin typeface="Arial MT"/>
                          <a:cs typeface="Arial MT"/>
                        </a:rPr>
                        <a:t> </a:t>
                      </a:r>
                      <a:r>
                        <a:rPr sz="1600" spc="-5" dirty="0">
                          <a:latin typeface="Arial MT"/>
                          <a:cs typeface="Arial MT"/>
                        </a:rPr>
                        <a:t>(500</a:t>
                      </a:r>
                      <a:r>
                        <a:rPr sz="1600" spc="25" dirty="0">
                          <a:latin typeface="Arial MT"/>
                          <a:cs typeface="Arial MT"/>
                        </a:rPr>
                        <a:t> </a:t>
                      </a:r>
                      <a:r>
                        <a:rPr sz="1600" spc="15" dirty="0">
                          <a:latin typeface="Arial MT"/>
                          <a:cs typeface="Arial MT"/>
                        </a:rPr>
                        <a:t>to</a:t>
                      </a:r>
                      <a:r>
                        <a:rPr sz="1600" spc="-60" dirty="0">
                          <a:latin typeface="Arial MT"/>
                          <a:cs typeface="Arial MT"/>
                        </a:rPr>
                        <a:t> </a:t>
                      </a:r>
                      <a:r>
                        <a:rPr sz="1600" spc="-10" dirty="0">
                          <a:latin typeface="Arial MT"/>
                          <a:cs typeface="Arial MT"/>
                        </a:rPr>
                        <a:t>999</a:t>
                      </a:r>
                      <a:r>
                        <a:rPr sz="1600" spc="20" dirty="0">
                          <a:latin typeface="Arial MT"/>
                          <a:cs typeface="Arial MT"/>
                        </a:rPr>
                        <a:t> </a:t>
                      </a:r>
                      <a:r>
                        <a:rPr sz="1600" spc="-30" dirty="0">
                          <a:latin typeface="Arial MT"/>
                          <a:cs typeface="Arial MT"/>
                        </a:rPr>
                        <a:t>hours)</a:t>
                      </a:r>
                      <a:r>
                        <a:rPr sz="1600" spc="135" dirty="0">
                          <a:latin typeface="Arial MT"/>
                          <a:cs typeface="Arial MT"/>
                        </a:rPr>
                        <a:t> </a:t>
                      </a:r>
                      <a:r>
                        <a:rPr sz="1600" spc="-25" dirty="0">
                          <a:latin typeface="Arial MT"/>
                          <a:cs typeface="Arial MT"/>
                        </a:rPr>
                        <a:t>eligible</a:t>
                      </a:r>
                      <a:r>
                        <a:rPr sz="1600" spc="185" dirty="0">
                          <a:latin typeface="Arial MT"/>
                          <a:cs typeface="Arial MT"/>
                        </a:rPr>
                        <a:t> </a:t>
                      </a:r>
                      <a:r>
                        <a:rPr sz="1600" spc="5" dirty="0">
                          <a:latin typeface="Arial MT"/>
                          <a:cs typeface="Arial MT"/>
                        </a:rPr>
                        <a:t>after</a:t>
                      </a:r>
                      <a:r>
                        <a:rPr sz="1600" spc="-100" dirty="0">
                          <a:latin typeface="Arial MT"/>
                          <a:cs typeface="Arial MT"/>
                        </a:rPr>
                        <a:t> </a:t>
                      </a:r>
                      <a:r>
                        <a:rPr sz="1600" dirty="0">
                          <a:latin typeface="Arial MT"/>
                          <a:cs typeface="Arial MT"/>
                        </a:rPr>
                        <a:t>2</a:t>
                      </a:r>
                      <a:r>
                        <a:rPr sz="1600" spc="20" dirty="0">
                          <a:latin typeface="Arial MT"/>
                          <a:cs typeface="Arial MT"/>
                        </a:rPr>
                        <a:t> </a:t>
                      </a:r>
                      <a:r>
                        <a:rPr sz="1600" spc="-5" dirty="0">
                          <a:latin typeface="Arial MT"/>
                          <a:cs typeface="Arial MT"/>
                        </a:rPr>
                        <a:t>years </a:t>
                      </a:r>
                      <a:r>
                        <a:rPr sz="1600" spc="-430" dirty="0">
                          <a:latin typeface="Arial MT"/>
                          <a:cs typeface="Arial MT"/>
                        </a:rPr>
                        <a:t> </a:t>
                      </a:r>
                      <a:r>
                        <a:rPr sz="1600" spc="-15" dirty="0">
                          <a:latin typeface="Arial MT"/>
                          <a:cs typeface="Arial MT"/>
                        </a:rPr>
                        <a:t>(reduced</a:t>
                      </a:r>
                      <a:r>
                        <a:rPr sz="1600" spc="95" dirty="0">
                          <a:latin typeface="Arial MT"/>
                          <a:cs typeface="Arial MT"/>
                        </a:rPr>
                        <a:t> </a:t>
                      </a:r>
                      <a:r>
                        <a:rPr sz="1600" spc="10" dirty="0">
                          <a:latin typeface="Arial MT"/>
                          <a:cs typeface="Arial MT"/>
                        </a:rPr>
                        <a:t>from</a:t>
                      </a:r>
                      <a:r>
                        <a:rPr sz="1600" spc="-100" dirty="0">
                          <a:latin typeface="Arial MT"/>
                          <a:cs typeface="Arial MT"/>
                        </a:rPr>
                        <a:t> </a:t>
                      </a:r>
                      <a:r>
                        <a:rPr sz="1600" dirty="0">
                          <a:latin typeface="Arial MT"/>
                          <a:cs typeface="Arial MT"/>
                        </a:rPr>
                        <a:t>3</a:t>
                      </a:r>
                      <a:r>
                        <a:rPr sz="1600" spc="20" dirty="0">
                          <a:latin typeface="Arial MT"/>
                          <a:cs typeface="Arial MT"/>
                        </a:rPr>
                        <a:t> </a:t>
                      </a:r>
                      <a:r>
                        <a:rPr sz="1600" spc="-5" dirty="0">
                          <a:latin typeface="Arial MT"/>
                          <a:cs typeface="Arial MT"/>
                        </a:rPr>
                        <a:t>years)</a:t>
                      </a:r>
                      <a:endParaRPr sz="1600">
                        <a:latin typeface="Arial MT"/>
                        <a:cs typeface="Arial MT"/>
                      </a:endParaRPr>
                    </a:p>
                  </a:txBody>
                  <a:tcPr marL="0" marR="0" marT="39370"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2"/>
                  </a:ext>
                </a:extLst>
              </a:tr>
              <a:tr h="625348">
                <a:tc>
                  <a:txBody>
                    <a:bodyPr/>
                    <a:lstStyle/>
                    <a:p>
                      <a:pPr marL="45720" marR="173990">
                        <a:lnSpc>
                          <a:spcPct val="100000"/>
                        </a:lnSpc>
                        <a:spcBef>
                          <a:spcPts val="320"/>
                        </a:spcBef>
                      </a:pPr>
                      <a:r>
                        <a:rPr sz="1600" spc="-20" dirty="0">
                          <a:latin typeface="Arial MT"/>
                          <a:cs typeface="Arial MT"/>
                        </a:rPr>
                        <a:t>Qualified</a:t>
                      </a:r>
                      <a:r>
                        <a:rPr sz="1600" spc="95" dirty="0">
                          <a:latin typeface="Arial MT"/>
                          <a:cs typeface="Arial MT"/>
                        </a:rPr>
                        <a:t> </a:t>
                      </a:r>
                      <a:r>
                        <a:rPr sz="1600" spc="-30" dirty="0">
                          <a:latin typeface="Arial MT"/>
                          <a:cs typeface="Arial MT"/>
                        </a:rPr>
                        <a:t>longevity </a:t>
                      </a:r>
                      <a:r>
                        <a:rPr sz="1600" spc="-25" dirty="0">
                          <a:latin typeface="Arial MT"/>
                          <a:cs typeface="Arial MT"/>
                        </a:rPr>
                        <a:t> </a:t>
                      </a:r>
                      <a:r>
                        <a:rPr sz="1600" spc="-45" dirty="0">
                          <a:latin typeface="Arial MT"/>
                          <a:cs typeface="Arial MT"/>
                        </a:rPr>
                        <a:t>annuity</a:t>
                      </a:r>
                      <a:r>
                        <a:rPr sz="1600" spc="245" dirty="0">
                          <a:latin typeface="Arial MT"/>
                          <a:cs typeface="Arial MT"/>
                        </a:rPr>
                        <a:t> </a:t>
                      </a:r>
                      <a:r>
                        <a:rPr sz="1600" spc="-10" dirty="0">
                          <a:latin typeface="Arial MT"/>
                          <a:cs typeface="Arial MT"/>
                        </a:rPr>
                        <a:t>contract</a:t>
                      </a:r>
                      <a:r>
                        <a:rPr sz="1600" spc="55" dirty="0">
                          <a:latin typeface="Arial MT"/>
                          <a:cs typeface="Arial MT"/>
                        </a:rPr>
                        <a:t> </a:t>
                      </a:r>
                      <a:r>
                        <a:rPr sz="1600" spc="-5" dirty="0">
                          <a:latin typeface="Arial MT"/>
                          <a:cs typeface="Arial MT"/>
                        </a:rPr>
                        <a:t>(QLAC)</a:t>
                      </a:r>
                      <a:endParaRPr sz="1600">
                        <a:latin typeface="Arial MT"/>
                        <a:cs typeface="Arial MT"/>
                      </a:endParaRPr>
                    </a:p>
                  </a:txBody>
                  <a:tcPr marL="0" marR="0" marT="40640"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indent="-285750">
                        <a:lnSpc>
                          <a:spcPct val="100000"/>
                        </a:lnSpc>
                        <a:spcBef>
                          <a:spcPts val="320"/>
                        </a:spcBef>
                        <a:buChar char="•"/>
                        <a:tabLst>
                          <a:tab pos="333375" algn="l"/>
                          <a:tab pos="334010" algn="l"/>
                        </a:tabLst>
                      </a:pPr>
                      <a:r>
                        <a:rPr sz="1600" dirty="0">
                          <a:latin typeface="Arial MT"/>
                          <a:cs typeface="Arial MT"/>
                        </a:rPr>
                        <a:t>Max</a:t>
                      </a:r>
                      <a:r>
                        <a:rPr sz="1600" spc="-50" dirty="0">
                          <a:latin typeface="Arial MT"/>
                          <a:cs typeface="Arial MT"/>
                        </a:rPr>
                        <a:t> </a:t>
                      </a:r>
                      <a:r>
                        <a:rPr sz="1600" spc="-20" dirty="0">
                          <a:latin typeface="Arial MT"/>
                          <a:cs typeface="Arial MT"/>
                        </a:rPr>
                        <a:t>increased</a:t>
                      </a:r>
                      <a:r>
                        <a:rPr sz="1600" spc="180" dirty="0">
                          <a:latin typeface="Arial MT"/>
                          <a:cs typeface="Arial MT"/>
                        </a:rPr>
                        <a:t> </a:t>
                      </a:r>
                      <a:r>
                        <a:rPr sz="1600" spc="15" dirty="0">
                          <a:latin typeface="Arial MT"/>
                          <a:cs typeface="Arial MT"/>
                        </a:rPr>
                        <a:t>to</a:t>
                      </a:r>
                      <a:r>
                        <a:rPr sz="1600" spc="-60" dirty="0">
                          <a:latin typeface="Arial MT"/>
                          <a:cs typeface="Arial MT"/>
                        </a:rPr>
                        <a:t> </a:t>
                      </a:r>
                      <a:r>
                        <a:rPr sz="1600" spc="-10" dirty="0">
                          <a:latin typeface="Arial MT"/>
                          <a:cs typeface="Arial MT"/>
                        </a:rPr>
                        <a:t>$200,000</a:t>
                      </a:r>
                      <a:r>
                        <a:rPr sz="1600" spc="20" dirty="0">
                          <a:latin typeface="Arial MT"/>
                          <a:cs typeface="Arial MT"/>
                        </a:rPr>
                        <a:t> </a:t>
                      </a:r>
                      <a:r>
                        <a:rPr sz="1600" spc="10" dirty="0">
                          <a:latin typeface="Arial MT"/>
                          <a:cs typeface="Arial MT"/>
                        </a:rPr>
                        <a:t>from</a:t>
                      </a:r>
                      <a:r>
                        <a:rPr sz="1600" spc="-20" dirty="0">
                          <a:latin typeface="Arial MT"/>
                          <a:cs typeface="Arial MT"/>
                        </a:rPr>
                        <a:t> </a:t>
                      </a:r>
                      <a:r>
                        <a:rPr sz="1600" spc="-10" dirty="0">
                          <a:latin typeface="Arial MT"/>
                          <a:cs typeface="Arial MT"/>
                        </a:rPr>
                        <a:t>$135,000</a:t>
                      </a:r>
                      <a:endParaRPr sz="1600">
                        <a:latin typeface="Arial MT"/>
                        <a:cs typeface="Arial MT"/>
                      </a:endParaRPr>
                    </a:p>
                    <a:p>
                      <a:pPr marL="333375" indent="-285750">
                        <a:lnSpc>
                          <a:spcPct val="100000"/>
                        </a:lnSpc>
                        <a:buChar char="•"/>
                        <a:tabLst>
                          <a:tab pos="333375" algn="l"/>
                          <a:tab pos="334010" algn="l"/>
                        </a:tabLst>
                      </a:pPr>
                      <a:r>
                        <a:rPr sz="1600" spc="-20" dirty="0">
                          <a:latin typeface="Arial MT"/>
                          <a:cs typeface="Arial MT"/>
                        </a:rPr>
                        <a:t>Cap</a:t>
                      </a:r>
                      <a:r>
                        <a:rPr sz="1600" spc="5" dirty="0">
                          <a:latin typeface="Arial MT"/>
                          <a:cs typeface="Arial MT"/>
                        </a:rPr>
                        <a:t> </a:t>
                      </a:r>
                      <a:r>
                        <a:rPr sz="1600" spc="-10" dirty="0">
                          <a:latin typeface="Arial MT"/>
                          <a:cs typeface="Arial MT"/>
                        </a:rPr>
                        <a:t>of</a:t>
                      </a:r>
                      <a:r>
                        <a:rPr sz="1600" spc="50" dirty="0">
                          <a:latin typeface="Arial MT"/>
                          <a:cs typeface="Arial MT"/>
                        </a:rPr>
                        <a:t> </a:t>
                      </a:r>
                      <a:r>
                        <a:rPr sz="1600" spc="-10" dirty="0">
                          <a:latin typeface="Arial MT"/>
                          <a:cs typeface="Arial MT"/>
                        </a:rPr>
                        <a:t>25%</a:t>
                      </a:r>
                      <a:r>
                        <a:rPr sz="1600" spc="-40" dirty="0">
                          <a:latin typeface="Arial MT"/>
                          <a:cs typeface="Arial MT"/>
                        </a:rPr>
                        <a:t> </a:t>
                      </a:r>
                      <a:r>
                        <a:rPr sz="1600" spc="-30" dirty="0">
                          <a:latin typeface="Arial MT"/>
                          <a:cs typeface="Arial MT"/>
                        </a:rPr>
                        <a:t>eliminated</a:t>
                      </a:r>
                      <a:endParaRPr sz="1600">
                        <a:latin typeface="Arial MT"/>
                        <a:cs typeface="Arial MT"/>
                      </a:endParaRPr>
                    </a:p>
                  </a:txBody>
                  <a:tcPr marL="0" marR="0" marT="40640"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3"/>
                  </a:ext>
                </a:extLst>
              </a:tr>
              <a:tr h="625474">
                <a:tc>
                  <a:txBody>
                    <a:bodyPr/>
                    <a:lstStyle/>
                    <a:p>
                      <a:pPr marL="45720" marR="630555">
                        <a:lnSpc>
                          <a:spcPct val="100000"/>
                        </a:lnSpc>
                        <a:spcBef>
                          <a:spcPts val="325"/>
                        </a:spcBef>
                      </a:pPr>
                      <a:r>
                        <a:rPr sz="1600" spc="-20" dirty="0">
                          <a:latin typeface="Arial MT"/>
                          <a:cs typeface="Arial MT"/>
                        </a:rPr>
                        <a:t>Qualified</a:t>
                      </a:r>
                      <a:r>
                        <a:rPr sz="1600" spc="60" dirty="0">
                          <a:latin typeface="Arial MT"/>
                          <a:cs typeface="Arial MT"/>
                        </a:rPr>
                        <a:t> </a:t>
                      </a:r>
                      <a:r>
                        <a:rPr sz="1600" spc="-20" dirty="0">
                          <a:latin typeface="Arial MT"/>
                          <a:cs typeface="Arial MT"/>
                        </a:rPr>
                        <a:t>charitable </a:t>
                      </a:r>
                      <a:r>
                        <a:rPr sz="1600" spc="-430" dirty="0">
                          <a:latin typeface="Arial MT"/>
                          <a:cs typeface="Arial MT"/>
                        </a:rPr>
                        <a:t> </a:t>
                      </a:r>
                      <a:r>
                        <a:rPr sz="1600" spc="-20" dirty="0">
                          <a:latin typeface="Arial MT"/>
                          <a:cs typeface="Arial MT"/>
                        </a:rPr>
                        <a:t>distributions</a:t>
                      </a:r>
                      <a:r>
                        <a:rPr sz="1600" spc="120" dirty="0">
                          <a:latin typeface="Arial MT"/>
                          <a:cs typeface="Arial MT"/>
                        </a:rPr>
                        <a:t> </a:t>
                      </a:r>
                      <a:r>
                        <a:rPr sz="1600" spc="-5" dirty="0">
                          <a:latin typeface="Arial MT"/>
                          <a:cs typeface="Arial MT"/>
                        </a:rPr>
                        <a:t>(QCD)</a:t>
                      </a:r>
                      <a:endParaRPr sz="1600">
                        <a:latin typeface="Arial MT"/>
                        <a:cs typeface="Arial MT"/>
                      </a:endParaRPr>
                    </a:p>
                  </a:txBody>
                  <a:tcPr marL="0" marR="0" marT="41275"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indent="-285750">
                        <a:lnSpc>
                          <a:spcPct val="100000"/>
                        </a:lnSpc>
                        <a:spcBef>
                          <a:spcPts val="325"/>
                        </a:spcBef>
                        <a:buChar char="•"/>
                        <a:tabLst>
                          <a:tab pos="333375" algn="l"/>
                          <a:tab pos="334010" algn="l"/>
                        </a:tabLst>
                      </a:pPr>
                      <a:r>
                        <a:rPr sz="1600" dirty="0">
                          <a:latin typeface="Arial MT"/>
                          <a:cs typeface="Arial MT"/>
                        </a:rPr>
                        <a:t>Max</a:t>
                      </a:r>
                      <a:r>
                        <a:rPr sz="1600" spc="-55" dirty="0">
                          <a:latin typeface="Arial MT"/>
                          <a:cs typeface="Arial MT"/>
                        </a:rPr>
                        <a:t> </a:t>
                      </a:r>
                      <a:r>
                        <a:rPr sz="1600" spc="-10" dirty="0">
                          <a:latin typeface="Arial MT"/>
                          <a:cs typeface="Arial MT"/>
                        </a:rPr>
                        <a:t>of</a:t>
                      </a:r>
                      <a:r>
                        <a:rPr sz="1600" spc="65" dirty="0">
                          <a:latin typeface="Arial MT"/>
                          <a:cs typeface="Arial MT"/>
                        </a:rPr>
                        <a:t> </a:t>
                      </a:r>
                      <a:r>
                        <a:rPr sz="1600" spc="-10" dirty="0">
                          <a:latin typeface="Arial MT"/>
                          <a:cs typeface="Arial MT"/>
                        </a:rPr>
                        <a:t>$100,000</a:t>
                      </a:r>
                      <a:r>
                        <a:rPr sz="1600" spc="20" dirty="0">
                          <a:latin typeface="Arial MT"/>
                          <a:cs typeface="Arial MT"/>
                        </a:rPr>
                        <a:t> </a:t>
                      </a:r>
                      <a:r>
                        <a:rPr sz="1600" spc="-40" dirty="0">
                          <a:latin typeface="Arial MT"/>
                          <a:cs typeface="Arial MT"/>
                        </a:rPr>
                        <a:t>now</a:t>
                      </a:r>
                      <a:r>
                        <a:rPr sz="1600" spc="75" dirty="0">
                          <a:latin typeface="Arial MT"/>
                          <a:cs typeface="Arial MT"/>
                        </a:rPr>
                        <a:t> </a:t>
                      </a:r>
                      <a:r>
                        <a:rPr sz="1600" spc="-40" dirty="0">
                          <a:latin typeface="Arial MT"/>
                          <a:cs typeface="Arial MT"/>
                        </a:rPr>
                        <a:t>indexed</a:t>
                      </a:r>
                      <a:r>
                        <a:rPr sz="1600" spc="175" dirty="0">
                          <a:latin typeface="Arial MT"/>
                          <a:cs typeface="Arial MT"/>
                        </a:rPr>
                        <a:t> </a:t>
                      </a:r>
                      <a:r>
                        <a:rPr sz="1600" spc="5" dirty="0">
                          <a:latin typeface="Arial MT"/>
                          <a:cs typeface="Arial MT"/>
                        </a:rPr>
                        <a:t>for</a:t>
                      </a:r>
                      <a:r>
                        <a:rPr sz="1600" spc="-20" dirty="0">
                          <a:latin typeface="Arial MT"/>
                          <a:cs typeface="Arial MT"/>
                        </a:rPr>
                        <a:t> inflation</a:t>
                      </a:r>
                      <a:endParaRPr sz="1600">
                        <a:latin typeface="Arial MT"/>
                        <a:cs typeface="Arial MT"/>
                      </a:endParaRPr>
                    </a:p>
                    <a:p>
                      <a:pPr marL="333375" indent="-285750">
                        <a:lnSpc>
                          <a:spcPct val="100000"/>
                        </a:lnSpc>
                        <a:buChar char="•"/>
                        <a:tabLst>
                          <a:tab pos="333375" algn="l"/>
                          <a:tab pos="334010" algn="l"/>
                        </a:tabLst>
                      </a:pPr>
                      <a:r>
                        <a:rPr sz="1600" spc="-25" dirty="0">
                          <a:latin typeface="Arial MT"/>
                          <a:cs typeface="Arial MT"/>
                        </a:rPr>
                        <a:t>One</a:t>
                      </a:r>
                      <a:r>
                        <a:rPr sz="1600" spc="25" dirty="0">
                          <a:latin typeface="Arial MT"/>
                          <a:cs typeface="Arial MT"/>
                        </a:rPr>
                        <a:t> </a:t>
                      </a:r>
                      <a:r>
                        <a:rPr sz="1600" spc="-20" dirty="0">
                          <a:latin typeface="Arial MT"/>
                          <a:cs typeface="Arial MT"/>
                        </a:rPr>
                        <a:t>time</a:t>
                      </a:r>
                      <a:r>
                        <a:rPr sz="1600" spc="110" dirty="0">
                          <a:latin typeface="Arial MT"/>
                          <a:cs typeface="Arial MT"/>
                        </a:rPr>
                        <a:t> </a:t>
                      </a:r>
                      <a:r>
                        <a:rPr sz="1600" spc="-10" dirty="0">
                          <a:latin typeface="Arial MT"/>
                          <a:cs typeface="Arial MT"/>
                        </a:rPr>
                        <a:t>gift of</a:t>
                      </a:r>
                      <a:r>
                        <a:rPr sz="1600" spc="75" dirty="0">
                          <a:latin typeface="Arial MT"/>
                          <a:cs typeface="Arial MT"/>
                        </a:rPr>
                        <a:t> </a:t>
                      </a:r>
                      <a:r>
                        <a:rPr sz="1600" spc="-10" dirty="0">
                          <a:latin typeface="Arial MT"/>
                          <a:cs typeface="Arial MT"/>
                        </a:rPr>
                        <a:t>$50,000</a:t>
                      </a:r>
                      <a:r>
                        <a:rPr sz="1600" spc="-50" dirty="0">
                          <a:latin typeface="Arial MT"/>
                          <a:cs typeface="Arial MT"/>
                        </a:rPr>
                        <a:t> </a:t>
                      </a:r>
                      <a:r>
                        <a:rPr sz="1600" spc="15" dirty="0">
                          <a:latin typeface="Arial MT"/>
                          <a:cs typeface="Arial MT"/>
                        </a:rPr>
                        <a:t>to</a:t>
                      </a:r>
                      <a:r>
                        <a:rPr sz="1600" spc="25" dirty="0">
                          <a:latin typeface="Arial MT"/>
                          <a:cs typeface="Arial MT"/>
                        </a:rPr>
                        <a:t> </a:t>
                      </a:r>
                      <a:r>
                        <a:rPr sz="1600" spc="-20" dirty="0">
                          <a:latin typeface="Arial MT"/>
                          <a:cs typeface="Arial MT"/>
                        </a:rPr>
                        <a:t>charitable</a:t>
                      </a:r>
                      <a:r>
                        <a:rPr sz="1600" spc="110" dirty="0">
                          <a:latin typeface="Arial MT"/>
                          <a:cs typeface="Arial MT"/>
                        </a:rPr>
                        <a:t> </a:t>
                      </a:r>
                      <a:r>
                        <a:rPr sz="1600" spc="-40" dirty="0">
                          <a:latin typeface="Arial MT"/>
                          <a:cs typeface="Arial MT"/>
                        </a:rPr>
                        <a:t>vehicle</a:t>
                      </a:r>
                      <a:r>
                        <a:rPr sz="1600" spc="270" dirty="0">
                          <a:latin typeface="Arial MT"/>
                          <a:cs typeface="Arial MT"/>
                        </a:rPr>
                        <a:t> </a:t>
                      </a:r>
                      <a:r>
                        <a:rPr sz="1600" spc="-15" dirty="0">
                          <a:latin typeface="Arial MT"/>
                          <a:cs typeface="Arial MT"/>
                        </a:rPr>
                        <a:t>(CRT)</a:t>
                      </a:r>
                      <a:r>
                        <a:rPr sz="1600" spc="-10" dirty="0">
                          <a:latin typeface="Arial MT"/>
                          <a:cs typeface="Arial MT"/>
                        </a:rPr>
                        <a:t> permitted</a:t>
                      </a:r>
                      <a:endParaRPr sz="1600">
                        <a:latin typeface="Arial MT"/>
                        <a:cs typeface="Arial MT"/>
                      </a:endParaRPr>
                    </a:p>
                  </a:txBody>
                  <a:tcPr marL="0" marR="0" marT="41275"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4"/>
                  </a:ext>
                </a:extLst>
              </a:tr>
              <a:tr h="625348">
                <a:tc>
                  <a:txBody>
                    <a:bodyPr/>
                    <a:lstStyle/>
                    <a:p>
                      <a:pPr marL="45720">
                        <a:lnSpc>
                          <a:spcPct val="100000"/>
                        </a:lnSpc>
                        <a:spcBef>
                          <a:spcPts val="330"/>
                        </a:spcBef>
                      </a:pPr>
                      <a:r>
                        <a:rPr sz="1600" spc="-25" dirty="0">
                          <a:latin typeface="Arial MT"/>
                          <a:cs typeface="Arial MT"/>
                        </a:rPr>
                        <a:t>Excess</a:t>
                      </a:r>
                      <a:r>
                        <a:rPr sz="1600" spc="90" dirty="0">
                          <a:latin typeface="Arial MT"/>
                          <a:cs typeface="Arial MT"/>
                        </a:rPr>
                        <a:t> </a:t>
                      </a:r>
                      <a:r>
                        <a:rPr sz="1600" spc="-15" dirty="0">
                          <a:latin typeface="Arial MT"/>
                          <a:cs typeface="Arial MT"/>
                        </a:rPr>
                        <a:t>college</a:t>
                      </a:r>
                      <a:r>
                        <a:rPr sz="1600" spc="75" dirty="0">
                          <a:latin typeface="Arial MT"/>
                          <a:cs typeface="Arial MT"/>
                        </a:rPr>
                        <a:t> </a:t>
                      </a:r>
                      <a:r>
                        <a:rPr sz="1600" spc="-35" dirty="0">
                          <a:latin typeface="Arial MT"/>
                          <a:cs typeface="Arial MT"/>
                        </a:rPr>
                        <a:t>funds</a:t>
                      </a:r>
                      <a:endParaRPr sz="1600">
                        <a:latin typeface="Arial MT"/>
                        <a:cs typeface="Arial MT"/>
                      </a:endParaRPr>
                    </a:p>
                  </a:txBody>
                  <a:tcPr marL="0" marR="0" marT="41910"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indent="-285750">
                        <a:lnSpc>
                          <a:spcPct val="100000"/>
                        </a:lnSpc>
                        <a:spcBef>
                          <a:spcPts val="330"/>
                        </a:spcBef>
                        <a:buChar char="•"/>
                        <a:tabLst>
                          <a:tab pos="333375" algn="l"/>
                          <a:tab pos="334010" algn="l"/>
                        </a:tabLst>
                      </a:pPr>
                      <a:r>
                        <a:rPr sz="1600" spc="-20" dirty="0">
                          <a:latin typeface="Arial MT"/>
                          <a:cs typeface="Arial MT"/>
                        </a:rPr>
                        <a:t>Permit</a:t>
                      </a:r>
                      <a:r>
                        <a:rPr sz="1600" spc="65" dirty="0">
                          <a:latin typeface="Arial MT"/>
                          <a:cs typeface="Arial MT"/>
                        </a:rPr>
                        <a:t> </a:t>
                      </a:r>
                      <a:r>
                        <a:rPr sz="1600" spc="5" dirty="0">
                          <a:latin typeface="Arial MT"/>
                          <a:cs typeface="Arial MT"/>
                        </a:rPr>
                        <a:t>tax</a:t>
                      </a:r>
                      <a:r>
                        <a:rPr sz="1600" spc="30" dirty="0">
                          <a:latin typeface="Arial MT"/>
                          <a:cs typeface="Arial MT"/>
                        </a:rPr>
                        <a:t> </a:t>
                      </a:r>
                      <a:r>
                        <a:rPr sz="1600" spc="5" dirty="0">
                          <a:latin typeface="Arial MT"/>
                          <a:cs typeface="Arial MT"/>
                        </a:rPr>
                        <a:t>free</a:t>
                      </a:r>
                      <a:r>
                        <a:rPr sz="1600" spc="-60" dirty="0">
                          <a:latin typeface="Arial MT"/>
                          <a:cs typeface="Arial MT"/>
                        </a:rPr>
                        <a:t> </a:t>
                      </a:r>
                      <a:r>
                        <a:rPr sz="1600" spc="-25" dirty="0">
                          <a:latin typeface="Arial MT"/>
                          <a:cs typeface="Arial MT"/>
                        </a:rPr>
                        <a:t>rollover</a:t>
                      </a:r>
                      <a:r>
                        <a:rPr sz="1600" spc="140" dirty="0">
                          <a:latin typeface="Arial MT"/>
                          <a:cs typeface="Arial MT"/>
                        </a:rPr>
                        <a:t> </a:t>
                      </a:r>
                      <a:r>
                        <a:rPr sz="1600" spc="-10" dirty="0">
                          <a:latin typeface="Arial MT"/>
                          <a:cs typeface="Arial MT"/>
                        </a:rPr>
                        <a:t>of</a:t>
                      </a:r>
                      <a:r>
                        <a:rPr sz="1600" spc="-15" dirty="0">
                          <a:latin typeface="Arial MT"/>
                          <a:cs typeface="Arial MT"/>
                        </a:rPr>
                        <a:t> </a:t>
                      </a:r>
                      <a:r>
                        <a:rPr sz="1600" spc="-50" dirty="0">
                          <a:latin typeface="Arial MT"/>
                          <a:cs typeface="Arial MT"/>
                        </a:rPr>
                        <a:t>unused</a:t>
                      </a:r>
                      <a:r>
                        <a:rPr sz="1600" spc="260" dirty="0">
                          <a:latin typeface="Arial MT"/>
                          <a:cs typeface="Arial MT"/>
                        </a:rPr>
                        <a:t> </a:t>
                      </a:r>
                      <a:r>
                        <a:rPr sz="1600" spc="-10" dirty="0">
                          <a:latin typeface="Arial MT"/>
                          <a:cs typeface="Arial MT"/>
                        </a:rPr>
                        <a:t>529</a:t>
                      </a:r>
                      <a:r>
                        <a:rPr sz="1600" spc="25" dirty="0">
                          <a:latin typeface="Arial MT"/>
                          <a:cs typeface="Arial MT"/>
                        </a:rPr>
                        <a:t> </a:t>
                      </a:r>
                      <a:r>
                        <a:rPr sz="1600" spc="-25" dirty="0">
                          <a:latin typeface="Arial MT"/>
                          <a:cs typeface="Arial MT"/>
                        </a:rPr>
                        <a:t>balances</a:t>
                      </a:r>
                      <a:r>
                        <a:rPr sz="1600" spc="190" dirty="0">
                          <a:latin typeface="Arial MT"/>
                          <a:cs typeface="Arial MT"/>
                        </a:rPr>
                        <a:t> </a:t>
                      </a:r>
                      <a:r>
                        <a:rPr sz="1600" spc="-5" dirty="0">
                          <a:latin typeface="Arial MT"/>
                          <a:cs typeface="Arial MT"/>
                        </a:rPr>
                        <a:t>(open</a:t>
                      </a:r>
                      <a:r>
                        <a:rPr sz="1600" spc="20" dirty="0">
                          <a:latin typeface="Arial MT"/>
                          <a:cs typeface="Arial MT"/>
                        </a:rPr>
                        <a:t> </a:t>
                      </a:r>
                      <a:r>
                        <a:rPr sz="1600" spc="-10" dirty="0">
                          <a:latin typeface="Arial MT"/>
                          <a:cs typeface="Arial MT"/>
                        </a:rPr>
                        <a:t>15</a:t>
                      </a:r>
                      <a:r>
                        <a:rPr sz="1600" spc="-60" dirty="0">
                          <a:latin typeface="Arial MT"/>
                          <a:cs typeface="Arial MT"/>
                        </a:rPr>
                        <a:t> </a:t>
                      </a:r>
                      <a:r>
                        <a:rPr sz="1600" spc="-5" dirty="0">
                          <a:latin typeface="Arial MT"/>
                          <a:cs typeface="Arial MT"/>
                        </a:rPr>
                        <a:t>years,</a:t>
                      </a:r>
                      <a:endParaRPr sz="1600">
                        <a:latin typeface="Arial MT"/>
                        <a:cs typeface="Arial MT"/>
                      </a:endParaRPr>
                    </a:p>
                    <a:p>
                      <a:pPr marL="333375">
                        <a:lnSpc>
                          <a:spcPct val="100000"/>
                        </a:lnSpc>
                      </a:pPr>
                      <a:r>
                        <a:rPr sz="1600" spc="-10" dirty="0">
                          <a:latin typeface="Arial MT"/>
                          <a:cs typeface="Arial MT"/>
                        </a:rPr>
                        <a:t>$35,000</a:t>
                      </a:r>
                      <a:r>
                        <a:rPr sz="1600" spc="10" dirty="0">
                          <a:latin typeface="Arial MT"/>
                          <a:cs typeface="Arial MT"/>
                        </a:rPr>
                        <a:t> </a:t>
                      </a:r>
                      <a:r>
                        <a:rPr sz="1600" spc="-40" dirty="0">
                          <a:latin typeface="Arial MT"/>
                          <a:cs typeface="Arial MT"/>
                        </a:rPr>
                        <a:t>max)</a:t>
                      </a:r>
                      <a:r>
                        <a:rPr sz="1600" spc="125" dirty="0">
                          <a:latin typeface="Arial MT"/>
                          <a:cs typeface="Arial MT"/>
                        </a:rPr>
                        <a:t> </a:t>
                      </a:r>
                      <a:r>
                        <a:rPr sz="1600" spc="15" dirty="0">
                          <a:latin typeface="Arial MT"/>
                          <a:cs typeface="Arial MT"/>
                        </a:rPr>
                        <a:t>to</a:t>
                      </a:r>
                      <a:r>
                        <a:rPr sz="1600" spc="-70" dirty="0">
                          <a:latin typeface="Arial MT"/>
                          <a:cs typeface="Arial MT"/>
                        </a:rPr>
                        <a:t> </a:t>
                      </a:r>
                      <a:r>
                        <a:rPr sz="1600" spc="-5" dirty="0">
                          <a:latin typeface="Arial MT"/>
                          <a:cs typeface="Arial MT"/>
                        </a:rPr>
                        <a:t>Roth</a:t>
                      </a:r>
                      <a:r>
                        <a:rPr sz="1600" spc="10" dirty="0">
                          <a:latin typeface="Arial MT"/>
                          <a:cs typeface="Arial MT"/>
                        </a:rPr>
                        <a:t> </a:t>
                      </a:r>
                      <a:r>
                        <a:rPr sz="1600" spc="-5" dirty="0">
                          <a:latin typeface="Arial MT"/>
                          <a:cs typeface="Arial MT"/>
                        </a:rPr>
                        <a:t>IRA</a:t>
                      </a:r>
                      <a:endParaRPr sz="1600">
                        <a:latin typeface="Arial MT"/>
                        <a:cs typeface="Arial MT"/>
                      </a:endParaRPr>
                    </a:p>
                  </a:txBody>
                  <a:tcPr marL="0" marR="0" marT="41910"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5"/>
                  </a:ext>
                </a:extLst>
              </a:tr>
              <a:tr h="625475">
                <a:tc>
                  <a:txBody>
                    <a:bodyPr/>
                    <a:lstStyle/>
                    <a:p>
                      <a:pPr marL="45720">
                        <a:lnSpc>
                          <a:spcPct val="100000"/>
                        </a:lnSpc>
                        <a:spcBef>
                          <a:spcPts val="340"/>
                        </a:spcBef>
                      </a:pPr>
                      <a:r>
                        <a:rPr sz="1600" spc="-30" dirty="0">
                          <a:latin typeface="Arial MT"/>
                          <a:cs typeface="Arial MT"/>
                        </a:rPr>
                        <a:t>Small</a:t>
                      </a:r>
                      <a:r>
                        <a:rPr sz="1600" spc="65" dirty="0">
                          <a:latin typeface="Arial MT"/>
                          <a:cs typeface="Arial MT"/>
                        </a:rPr>
                        <a:t> </a:t>
                      </a:r>
                      <a:r>
                        <a:rPr sz="1600" spc="-35" dirty="0">
                          <a:latin typeface="Arial MT"/>
                          <a:cs typeface="Arial MT"/>
                        </a:rPr>
                        <a:t>business</a:t>
                      </a:r>
                      <a:r>
                        <a:rPr sz="1600" spc="260" dirty="0">
                          <a:latin typeface="Arial MT"/>
                          <a:cs typeface="Arial MT"/>
                        </a:rPr>
                        <a:t> </a:t>
                      </a:r>
                      <a:r>
                        <a:rPr sz="1600" spc="-35" dirty="0">
                          <a:latin typeface="Arial MT"/>
                          <a:cs typeface="Arial MT"/>
                        </a:rPr>
                        <a:t>plans</a:t>
                      </a:r>
                      <a:endParaRPr sz="1600">
                        <a:latin typeface="Arial MT"/>
                        <a:cs typeface="Arial MT"/>
                      </a:endParaRPr>
                    </a:p>
                  </a:txBody>
                  <a:tcPr marL="0" marR="0" marT="43180"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marR="852169" indent="-285115">
                        <a:lnSpc>
                          <a:spcPct val="100000"/>
                        </a:lnSpc>
                        <a:spcBef>
                          <a:spcPts val="340"/>
                        </a:spcBef>
                        <a:buChar char="•"/>
                        <a:tabLst>
                          <a:tab pos="333375" algn="l"/>
                          <a:tab pos="334010" algn="l"/>
                        </a:tabLst>
                      </a:pPr>
                      <a:r>
                        <a:rPr sz="1600" spc="-10" dirty="0">
                          <a:latin typeface="Arial MT"/>
                          <a:cs typeface="Arial MT"/>
                        </a:rPr>
                        <a:t>Increase</a:t>
                      </a:r>
                      <a:r>
                        <a:rPr sz="1600" spc="15" dirty="0">
                          <a:latin typeface="Arial MT"/>
                          <a:cs typeface="Arial MT"/>
                        </a:rPr>
                        <a:t> </a:t>
                      </a:r>
                      <a:r>
                        <a:rPr sz="1600" spc="-10" dirty="0">
                          <a:latin typeface="Arial MT"/>
                          <a:cs typeface="Arial MT"/>
                        </a:rPr>
                        <a:t>credit</a:t>
                      </a:r>
                      <a:r>
                        <a:rPr sz="1600" spc="65" dirty="0">
                          <a:latin typeface="Arial MT"/>
                          <a:cs typeface="Arial MT"/>
                        </a:rPr>
                        <a:t> </a:t>
                      </a:r>
                      <a:r>
                        <a:rPr sz="1600" spc="10" dirty="0">
                          <a:latin typeface="Arial MT"/>
                          <a:cs typeface="Arial MT"/>
                        </a:rPr>
                        <a:t>from</a:t>
                      </a:r>
                      <a:r>
                        <a:rPr sz="1600" spc="-20" dirty="0">
                          <a:latin typeface="Arial MT"/>
                          <a:cs typeface="Arial MT"/>
                        </a:rPr>
                        <a:t> </a:t>
                      </a:r>
                      <a:r>
                        <a:rPr sz="1600" spc="-10" dirty="0">
                          <a:latin typeface="Arial MT"/>
                          <a:cs typeface="Arial MT"/>
                        </a:rPr>
                        <a:t>50%</a:t>
                      </a:r>
                      <a:r>
                        <a:rPr sz="1600" spc="-30" dirty="0">
                          <a:latin typeface="Arial MT"/>
                          <a:cs typeface="Arial MT"/>
                        </a:rPr>
                        <a:t> </a:t>
                      </a:r>
                      <a:r>
                        <a:rPr sz="1600" spc="15" dirty="0">
                          <a:latin typeface="Arial MT"/>
                          <a:cs typeface="Arial MT"/>
                        </a:rPr>
                        <a:t>to</a:t>
                      </a:r>
                      <a:r>
                        <a:rPr sz="1600" spc="20" dirty="0">
                          <a:latin typeface="Arial MT"/>
                          <a:cs typeface="Arial MT"/>
                        </a:rPr>
                        <a:t> </a:t>
                      </a:r>
                      <a:r>
                        <a:rPr sz="1600" spc="-10" dirty="0">
                          <a:latin typeface="Arial MT"/>
                          <a:cs typeface="Arial MT"/>
                        </a:rPr>
                        <a:t>100%</a:t>
                      </a:r>
                      <a:r>
                        <a:rPr sz="1600" spc="-35" dirty="0">
                          <a:latin typeface="Arial MT"/>
                          <a:cs typeface="Arial MT"/>
                        </a:rPr>
                        <a:t> </a:t>
                      </a:r>
                      <a:r>
                        <a:rPr sz="1600" spc="5" dirty="0">
                          <a:latin typeface="Arial MT"/>
                          <a:cs typeface="Arial MT"/>
                        </a:rPr>
                        <a:t>for</a:t>
                      </a:r>
                      <a:r>
                        <a:rPr sz="1600" spc="-20" dirty="0">
                          <a:latin typeface="Arial MT"/>
                          <a:cs typeface="Arial MT"/>
                        </a:rPr>
                        <a:t> </a:t>
                      </a:r>
                      <a:r>
                        <a:rPr sz="1600" spc="-35" dirty="0">
                          <a:latin typeface="Arial MT"/>
                          <a:cs typeface="Arial MT"/>
                        </a:rPr>
                        <a:t>plans</a:t>
                      </a:r>
                      <a:r>
                        <a:rPr sz="1600" spc="190" dirty="0">
                          <a:latin typeface="Arial MT"/>
                          <a:cs typeface="Arial MT"/>
                        </a:rPr>
                        <a:t> </a:t>
                      </a:r>
                      <a:r>
                        <a:rPr sz="1600" spc="5" dirty="0">
                          <a:latin typeface="Arial MT"/>
                          <a:cs typeface="Arial MT"/>
                        </a:rPr>
                        <a:t>with</a:t>
                      </a:r>
                      <a:r>
                        <a:rPr sz="1600" spc="-60" dirty="0">
                          <a:latin typeface="Arial MT"/>
                          <a:cs typeface="Arial MT"/>
                        </a:rPr>
                        <a:t> </a:t>
                      </a:r>
                      <a:r>
                        <a:rPr sz="1600" spc="-15" dirty="0">
                          <a:latin typeface="Arial MT"/>
                          <a:cs typeface="Arial MT"/>
                        </a:rPr>
                        <a:t>less</a:t>
                      </a:r>
                      <a:r>
                        <a:rPr sz="1600" spc="25" dirty="0">
                          <a:latin typeface="Arial MT"/>
                          <a:cs typeface="Arial MT"/>
                        </a:rPr>
                        <a:t> </a:t>
                      </a:r>
                      <a:r>
                        <a:rPr sz="1600" spc="-20" dirty="0">
                          <a:latin typeface="Arial MT"/>
                          <a:cs typeface="Arial MT"/>
                        </a:rPr>
                        <a:t>than</a:t>
                      </a:r>
                      <a:r>
                        <a:rPr sz="1600" spc="20" dirty="0">
                          <a:latin typeface="Arial MT"/>
                          <a:cs typeface="Arial MT"/>
                        </a:rPr>
                        <a:t> </a:t>
                      </a:r>
                      <a:r>
                        <a:rPr sz="1600" spc="-10" dirty="0">
                          <a:latin typeface="Arial MT"/>
                          <a:cs typeface="Arial MT"/>
                        </a:rPr>
                        <a:t>50 </a:t>
                      </a:r>
                      <a:r>
                        <a:rPr sz="1600" spc="-430" dirty="0">
                          <a:latin typeface="Arial MT"/>
                          <a:cs typeface="Arial MT"/>
                        </a:rPr>
                        <a:t> </a:t>
                      </a:r>
                      <a:r>
                        <a:rPr sz="1600" spc="-20" dirty="0">
                          <a:latin typeface="Arial MT"/>
                          <a:cs typeface="Arial MT"/>
                        </a:rPr>
                        <a:t>employees</a:t>
                      </a:r>
                      <a:endParaRPr sz="1600">
                        <a:latin typeface="Arial MT"/>
                        <a:cs typeface="Arial MT"/>
                      </a:endParaRPr>
                    </a:p>
                  </a:txBody>
                  <a:tcPr marL="0" marR="0" marT="43180"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4230" y="3665156"/>
            <a:ext cx="5345430" cy="452755"/>
          </a:xfrm>
          <a:prstGeom prst="rect">
            <a:avLst/>
          </a:prstGeom>
        </p:spPr>
        <p:txBody>
          <a:bodyPr vert="horz" wrap="square" lIns="0" tIns="12700" rIns="0" bIns="0" rtlCol="0">
            <a:spAutoFit/>
          </a:bodyPr>
          <a:lstStyle/>
          <a:p>
            <a:pPr marL="12700">
              <a:lnSpc>
                <a:spcPct val="100000"/>
              </a:lnSpc>
              <a:spcBef>
                <a:spcPts val="100"/>
              </a:spcBef>
            </a:pPr>
            <a:r>
              <a:rPr spc="5" dirty="0"/>
              <a:t>Summary</a:t>
            </a:r>
            <a:r>
              <a:rPr spc="-70" dirty="0"/>
              <a:t> </a:t>
            </a:r>
            <a:r>
              <a:rPr dirty="0"/>
              <a:t>of </a:t>
            </a:r>
            <a:r>
              <a:rPr spc="-5" dirty="0"/>
              <a:t>original</a:t>
            </a:r>
            <a:r>
              <a:rPr spc="-45" dirty="0"/>
              <a:t> </a:t>
            </a:r>
            <a:r>
              <a:rPr spc="-5" dirty="0"/>
              <a:t>SECURE</a:t>
            </a:r>
            <a:r>
              <a:rPr spc="-40" dirty="0"/>
              <a:t> </a:t>
            </a:r>
            <a:r>
              <a:rPr spc="-20" dirty="0"/>
              <a:t>Act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4230" y="3665156"/>
            <a:ext cx="1536065" cy="452755"/>
          </a:xfrm>
          <a:prstGeom prst="rect">
            <a:avLst/>
          </a:prstGeom>
        </p:spPr>
        <p:txBody>
          <a:bodyPr vert="horz" wrap="square" lIns="0" tIns="12700" rIns="0" bIns="0" rtlCol="0">
            <a:spAutoFit/>
          </a:bodyPr>
          <a:lstStyle/>
          <a:p>
            <a:pPr marL="12700">
              <a:lnSpc>
                <a:spcPct val="100000"/>
              </a:lnSpc>
              <a:spcBef>
                <a:spcPts val="100"/>
              </a:spcBef>
            </a:pPr>
            <a:r>
              <a:rPr spc="-10" dirty="0"/>
              <a:t>Appendix</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242" y="616267"/>
            <a:ext cx="4249420"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Make</a:t>
            </a:r>
            <a:r>
              <a:rPr sz="2000" b="1" spc="-75" dirty="0">
                <a:latin typeface="Arial"/>
                <a:cs typeface="Arial"/>
              </a:rPr>
              <a:t> </a:t>
            </a:r>
            <a:r>
              <a:rPr sz="2000" b="1" spc="-10" dirty="0">
                <a:latin typeface="Arial"/>
                <a:cs typeface="Arial"/>
              </a:rPr>
              <a:t>tax-strategic</a:t>
            </a:r>
            <a:r>
              <a:rPr sz="2000" b="1" spc="90" dirty="0">
                <a:latin typeface="Arial"/>
                <a:cs typeface="Arial"/>
              </a:rPr>
              <a:t> </a:t>
            </a:r>
            <a:r>
              <a:rPr sz="2000" b="1" dirty="0">
                <a:latin typeface="Arial"/>
                <a:cs typeface="Arial"/>
              </a:rPr>
              <a:t>IRA</a:t>
            </a:r>
            <a:r>
              <a:rPr sz="2000" b="1" spc="-85" dirty="0">
                <a:latin typeface="Arial"/>
                <a:cs typeface="Arial"/>
              </a:rPr>
              <a:t> </a:t>
            </a:r>
            <a:r>
              <a:rPr sz="2000" b="1" spc="-15" dirty="0">
                <a:latin typeface="Arial"/>
                <a:cs typeface="Arial"/>
              </a:rPr>
              <a:t>withdrawals</a:t>
            </a:r>
            <a:endParaRPr sz="2000">
              <a:latin typeface="Arial"/>
              <a:cs typeface="Arial"/>
            </a:endParaRPr>
          </a:p>
        </p:txBody>
      </p:sp>
      <p:sp>
        <p:nvSpPr>
          <p:cNvPr id="3" name="object 3"/>
          <p:cNvSpPr txBox="1"/>
          <p:nvPr/>
        </p:nvSpPr>
        <p:spPr>
          <a:xfrm>
            <a:off x="289242" y="6673215"/>
            <a:ext cx="5100955" cy="361315"/>
          </a:xfrm>
          <a:prstGeom prst="rect">
            <a:avLst/>
          </a:prstGeom>
        </p:spPr>
        <p:txBody>
          <a:bodyPr vert="horz" wrap="square" lIns="0" tIns="12700" rIns="0" bIns="0" rtlCol="0">
            <a:spAutoFit/>
          </a:bodyPr>
          <a:lstStyle/>
          <a:p>
            <a:pPr marL="12700">
              <a:lnSpc>
                <a:spcPts val="880"/>
              </a:lnSpc>
              <a:spcBef>
                <a:spcPts val="100"/>
              </a:spcBef>
            </a:pPr>
            <a:r>
              <a:rPr sz="800" spc="-135" dirty="0">
                <a:latin typeface="Arial MT"/>
                <a:cs typeface="Arial MT"/>
              </a:rPr>
              <a:t>S</a:t>
            </a:r>
            <a:r>
              <a:rPr sz="800" spc="-50" dirty="0">
                <a:latin typeface="Arial MT"/>
                <a:cs typeface="Arial MT"/>
              </a:rPr>
              <a:t>ou</a:t>
            </a:r>
            <a:r>
              <a:rPr sz="800" spc="-30" dirty="0">
                <a:latin typeface="Arial MT"/>
                <a:cs typeface="Arial MT"/>
              </a:rPr>
              <a:t>r</a:t>
            </a:r>
            <a:r>
              <a:rPr sz="800" spc="-85" dirty="0">
                <a:latin typeface="Arial MT"/>
                <a:cs typeface="Arial MT"/>
              </a:rPr>
              <a:t>c</a:t>
            </a:r>
            <a:r>
              <a:rPr sz="800" spc="-50" dirty="0">
                <a:latin typeface="Arial MT"/>
                <a:cs typeface="Arial MT"/>
              </a:rPr>
              <a:t>e</a:t>
            </a:r>
            <a:r>
              <a:rPr sz="800" spc="-40" dirty="0">
                <a:latin typeface="Arial MT"/>
                <a:cs typeface="Arial MT"/>
              </a:rPr>
              <a:t>:</a:t>
            </a:r>
            <a:r>
              <a:rPr sz="800" spc="-90" dirty="0">
                <a:latin typeface="Arial MT"/>
                <a:cs typeface="Arial MT"/>
              </a:rPr>
              <a:t> </a:t>
            </a:r>
            <a:r>
              <a:rPr sz="800" spc="-135" dirty="0">
                <a:latin typeface="Arial MT"/>
                <a:cs typeface="Arial MT"/>
              </a:rPr>
              <a:t>P</a:t>
            </a:r>
            <a:r>
              <a:rPr sz="800" spc="-65" dirty="0">
                <a:latin typeface="Arial MT"/>
                <a:cs typeface="Arial MT"/>
              </a:rPr>
              <a:t>I</a:t>
            </a:r>
            <a:r>
              <a:rPr sz="800" spc="-190" dirty="0">
                <a:latin typeface="Arial MT"/>
                <a:cs typeface="Arial MT"/>
              </a:rPr>
              <a:t>M</a:t>
            </a:r>
            <a:r>
              <a:rPr sz="800" spc="-105" dirty="0">
                <a:latin typeface="Arial MT"/>
                <a:cs typeface="Arial MT"/>
              </a:rPr>
              <a:t>C</a:t>
            </a:r>
            <a:r>
              <a:rPr sz="800" spc="-150" dirty="0">
                <a:latin typeface="Arial MT"/>
                <a:cs typeface="Arial MT"/>
              </a:rPr>
              <a:t>O</a:t>
            </a:r>
            <a:r>
              <a:rPr sz="800" spc="-40" dirty="0">
                <a:latin typeface="Arial MT"/>
                <a:cs typeface="Arial MT"/>
              </a:rPr>
              <a:t>;</a:t>
            </a:r>
            <a:r>
              <a:rPr sz="800" spc="70" dirty="0">
                <a:latin typeface="Arial MT"/>
                <a:cs typeface="Arial MT"/>
              </a:rPr>
              <a:t> </a:t>
            </a:r>
            <a:r>
              <a:rPr sz="800" spc="-65" dirty="0">
                <a:latin typeface="Arial MT"/>
                <a:cs typeface="Arial MT"/>
              </a:rPr>
              <a:t>I</a:t>
            </a:r>
            <a:r>
              <a:rPr sz="800" spc="-105" dirty="0">
                <a:latin typeface="Arial MT"/>
                <a:cs typeface="Arial MT"/>
              </a:rPr>
              <a:t>R</a:t>
            </a:r>
            <a:r>
              <a:rPr sz="800" spc="-95" dirty="0">
                <a:latin typeface="Arial MT"/>
                <a:cs typeface="Arial MT"/>
              </a:rPr>
              <a:t>S</a:t>
            </a:r>
            <a:endParaRPr sz="800">
              <a:latin typeface="Arial MT"/>
              <a:cs typeface="Arial MT"/>
            </a:endParaRPr>
          </a:p>
          <a:p>
            <a:pPr marL="12700">
              <a:lnSpc>
                <a:spcPts val="840"/>
              </a:lnSpc>
            </a:pPr>
            <a:r>
              <a:rPr sz="800" b="1" spc="-80" dirty="0">
                <a:latin typeface="Arial"/>
                <a:cs typeface="Arial"/>
              </a:rPr>
              <a:t>For </a:t>
            </a:r>
            <a:r>
              <a:rPr sz="800" b="1" spc="-60" dirty="0">
                <a:latin typeface="Arial"/>
                <a:cs typeface="Arial"/>
              </a:rPr>
              <a:t>ill</a:t>
            </a:r>
            <a:r>
              <a:rPr sz="800" b="1" spc="-90" dirty="0">
                <a:latin typeface="Arial"/>
                <a:cs typeface="Arial"/>
              </a:rPr>
              <a:t>u</a:t>
            </a:r>
            <a:r>
              <a:rPr sz="800" b="1" spc="-50" dirty="0">
                <a:latin typeface="Arial"/>
                <a:cs typeface="Arial"/>
              </a:rPr>
              <a:t>s</a:t>
            </a:r>
            <a:r>
              <a:rPr sz="800" b="1" spc="-30" dirty="0">
                <a:latin typeface="Arial"/>
                <a:cs typeface="Arial"/>
              </a:rPr>
              <a:t>t</a:t>
            </a:r>
            <a:r>
              <a:rPr sz="800" b="1" spc="5" dirty="0">
                <a:latin typeface="Arial"/>
                <a:cs typeface="Arial"/>
              </a:rPr>
              <a:t>r</a:t>
            </a:r>
            <a:r>
              <a:rPr sz="800" b="1" spc="-50" dirty="0">
                <a:latin typeface="Arial"/>
                <a:cs typeface="Arial"/>
              </a:rPr>
              <a:t>a</a:t>
            </a:r>
            <a:r>
              <a:rPr sz="800" b="1" spc="-30" dirty="0">
                <a:latin typeface="Arial"/>
                <a:cs typeface="Arial"/>
              </a:rPr>
              <a:t>t</a:t>
            </a:r>
            <a:r>
              <a:rPr sz="800" b="1" spc="-60" dirty="0">
                <a:latin typeface="Arial"/>
                <a:cs typeface="Arial"/>
              </a:rPr>
              <a:t>i</a:t>
            </a:r>
            <a:r>
              <a:rPr sz="800" b="1" spc="-50" dirty="0">
                <a:latin typeface="Arial"/>
                <a:cs typeface="Arial"/>
              </a:rPr>
              <a:t>v</a:t>
            </a:r>
            <a:r>
              <a:rPr sz="800" b="1" spc="-85" dirty="0">
                <a:latin typeface="Arial"/>
                <a:cs typeface="Arial"/>
              </a:rPr>
              <a:t>e</a:t>
            </a:r>
            <a:r>
              <a:rPr sz="800" b="1" spc="-25" dirty="0">
                <a:latin typeface="Arial"/>
                <a:cs typeface="Arial"/>
              </a:rPr>
              <a:t> </a:t>
            </a:r>
            <a:r>
              <a:rPr sz="800" b="1" spc="-90" dirty="0">
                <a:latin typeface="Arial"/>
                <a:cs typeface="Arial"/>
              </a:rPr>
              <a:t>pu</a:t>
            </a:r>
            <a:r>
              <a:rPr sz="800" b="1" spc="5" dirty="0">
                <a:latin typeface="Arial"/>
                <a:cs typeface="Arial"/>
              </a:rPr>
              <a:t>r</a:t>
            </a:r>
            <a:r>
              <a:rPr sz="800" b="1" spc="-90" dirty="0">
                <a:latin typeface="Arial"/>
                <a:cs typeface="Arial"/>
              </a:rPr>
              <a:t>po</a:t>
            </a:r>
            <a:r>
              <a:rPr sz="800" b="1" spc="-130" dirty="0">
                <a:latin typeface="Arial"/>
                <a:cs typeface="Arial"/>
              </a:rPr>
              <a:t>s</a:t>
            </a:r>
            <a:r>
              <a:rPr sz="800" b="1" spc="-50" dirty="0">
                <a:latin typeface="Arial"/>
                <a:cs typeface="Arial"/>
              </a:rPr>
              <a:t>e</a:t>
            </a:r>
            <a:r>
              <a:rPr sz="800" b="1" spc="-85" dirty="0">
                <a:latin typeface="Arial"/>
                <a:cs typeface="Arial"/>
              </a:rPr>
              <a:t>s</a:t>
            </a:r>
            <a:r>
              <a:rPr sz="800" b="1" spc="-105" dirty="0">
                <a:latin typeface="Arial"/>
                <a:cs typeface="Arial"/>
              </a:rPr>
              <a:t> </a:t>
            </a:r>
            <a:r>
              <a:rPr sz="800" b="1" spc="-90" dirty="0">
                <a:latin typeface="Arial"/>
                <a:cs typeface="Arial"/>
              </a:rPr>
              <a:t>on</a:t>
            </a:r>
            <a:r>
              <a:rPr sz="800" b="1" spc="-60" dirty="0">
                <a:latin typeface="Arial"/>
                <a:cs typeface="Arial"/>
              </a:rPr>
              <a:t>l</a:t>
            </a:r>
            <a:r>
              <a:rPr sz="800" b="1" spc="-50" dirty="0">
                <a:latin typeface="Arial"/>
                <a:cs typeface="Arial"/>
              </a:rPr>
              <a:t>y</a:t>
            </a:r>
            <a:r>
              <a:rPr sz="800" b="1" spc="-40" dirty="0">
                <a:latin typeface="Arial"/>
                <a:cs typeface="Arial"/>
              </a:rPr>
              <a:t>.</a:t>
            </a:r>
            <a:endParaRPr sz="800">
              <a:latin typeface="Arial"/>
              <a:cs typeface="Arial"/>
            </a:endParaRPr>
          </a:p>
          <a:p>
            <a:pPr marL="12700">
              <a:lnSpc>
                <a:spcPts val="919"/>
              </a:lnSpc>
            </a:pPr>
            <a:r>
              <a:rPr sz="800" spc="-125" dirty="0">
                <a:latin typeface="Arial MT"/>
                <a:cs typeface="Arial MT"/>
              </a:rPr>
              <a:t>PIMCO</a:t>
            </a:r>
            <a:r>
              <a:rPr sz="800" spc="-15" dirty="0">
                <a:latin typeface="Arial MT"/>
                <a:cs typeface="Arial MT"/>
              </a:rPr>
              <a:t> </a:t>
            </a:r>
            <a:r>
              <a:rPr sz="800" spc="-60" dirty="0">
                <a:latin typeface="Arial MT"/>
                <a:cs typeface="Arial MT"/>
              </a:rPr>
              <a:t>does</a:t>
            </a:r>
            <a:r>
              <a:rPr sz="800" spc="-70" dirty="0">
                <a:latin typeface="Arial MT"/>
                <a:cs typeface="Arial MT"/>
              </a:rPr>
              <a:t> </a:t>
            </a:r>
            <a:r>
              <a:rPr sz="800" spc="-50" dirty="0">
                <a:latin typeface="Arial MT"/>
                <a:cs typeface="Arial MT"/>
              </a:rPr>
              <a:t>not</a:t>
            </a:r>
            <a:r>
              <a:rPr sz="800" spc="-80" dirty="0">
                <a:latin typeface="Arial MT"/>
                <a:cs typeface="Arial MT"/>
              </a:rPr>
              <a:t> </a:t>
            </a:r>
            <a:r>
              <a:rPr sz="800" spc="-55" dirty="0">
                <a:latin typeface="Arial MT"/>
                <a:cs typeface="Arial MT"/>
              </a:rPr>
              <a:t>provide</a:t>
            </a:r>
            <a:r>
              <a:rPr sz="800" spc="-20" dirty="0">
                <a:latin typeface="Arial MT"/>
                <a:cs typeface="Arial MT"/>
              </a:rPr>
              <a:t> </a:t>
            </a:r>
            <a:r>
              <a:rPr sz="800" spc="-60" dirty="0">
                <a:latin typeface="Arial MT"/>
                <a:cs typeface="Arial MT"/>
              </a:rPr>
              <a:t>legal</a:t>
            </a:r>
            <a:r>
              <a:rPr sz="800" spc="-40" dirty="0">
                <a:latin typeface="Arial MT"/>
                <a:cs typeface="Arial MT"/>
              </a:rPr>
              <a:t> </a:t>
            </a:r>
            <a:r>
              <a:rPr sz="800" spc="-90" dirty="0">
                <a:latin typeface="Arial MT"/>
                <a:cs typeface="Arial MT"/>
              </a:rPr>
              <a:t>or</a:t>
            </a:r>
            <a:r>
              <a:rPr sz="800" spc="-35" dirty="0">
                <a:latin typeface="Arial MT"/>
                <a:cs typeface="Arial MT"/>
              </a:rPr>
              <a:t> </a:t>
            </a:r>
            <a:r>
              <a:rPr sz="800" spc="-65" dirty="0">
                <a:latin typeface="Arial MT"/>
                <a:cs typeface="Arial MT"/>
              </a:rPr>
              <a:t>tax</a:t>
            </a:r>
            <a:r>
              <a:rPr sz="800" spc="-70" dirty="0">
                <a:latin typeface="Arial MT"/>
                <a:cs typeface="Arial MT"/>
              </a:rPr>
              <a:t> </a:t>
            </a:r>
            <a:r>
              <a:rPr sz="800" spc="-65" dirty="0">
                <a:latin typeface="Arial MT"/>
                <a:cs typeface="Arial MT"/>
              </a:rPr>
              <a:t>advice.</a:t>
            </a:r>
            <a:r>
              <a:rPr sz="800" spc="-80" dirty="0">
                <a:latin typeface="Arial MT"/>
                <a:cs typeface="Arial MT"/>
              </a:rPr>
              <a:t> </a:t>
            </a:r>
            <a:r>
              <a:rPr sz="800" spc="-70" dirty="0">
                <a:latin typeface="Arial MT"/>
                <a:cs typeface="Arial MT"/>
              </a:rPr>
              <a:t>Please</a:t>
            </a:r>
            <a:r>
              <a:rPr sz="800" spc="-20" dirty="0">
                <a:latin typeface="Arial MT"/>
                <a:cs typeface="Arial MT"/>
              </a:rPr>
              <a:t> </a:t>
            </a:r>
            <a:r>
              <a:rPr sz="800" spc="-65" dirty="0">
                <a:latin typeface="Arial MT"/>
                <a:cs typeface="Arial MT"/>
              </a:rPr>
              <a:t>consult</a:t>
            </a:r>
            <a:r>
              <a:rPr sz="800" spc="-75" dirty="0">
                <a:latin typeface="Arial MT"/>
                <a:cs typeface="Arial MT"/>
              </a:rPr>
              <a:t> </a:t>
            </a:r>
            <a:r>
              <a:rPr sz="800" spc="-60" dirty="0">
                <a:latin typeface="Arial MT"/>
                <a:cs typeface="Arial MT"/>
              </a:rPr>
              <a:t>your</a:t>
            </a:r>
            <a:r>
              <a:rPr sz="800" spc="-120" dirty="0">
                <a:latin typeface="Arial MT"/>
                <a:cs typeface="Arial MT"/>
              </a:rPr>
              <a:t> </a:t>
            </a:r>
            <a:r>
              <a:rPr sz="800" spc="-65" dirty="0">
                <a:latin typeface="Arial MT"/>
                <a:cs typeface="Arial MT"/>
              </a:rPr>
              <a:t>tax</a:t>
            </a:r>
            <a:r>
              <a:rPr sz="800" spc="15" dirty="0">
                <a:latin typeface="Arial MT"/>
                <a:cs typeface="Arial MT"/>
              </a:rPr>
              <a:t> </a:t>
            </a:r>
            <a:r>
              <a:rPr sz="800" spc="-80" dirty="0">
                <a:latin typeface="Arial MT"/>
                <a:cs typeface="Arial MT"/>
              </a:rPr>
              <a:t>and/or</a:t>
            </a:r>
            <a:r>
              <a:rPr sz="800" spc="-35" dirty="0">
                <a:latin typeface="Arial MT"/>
                <a:cs typeface="Arial MT"/>
              </a:rPr>
              <a:t> </a:t>
            </a:r>
            <a:r>
              <a:rPr sz="800" spc="-60" dirty="0">
                <a:latin typeface="Arial MT"/>
                <a:cs typeface="Arial MT"/>
              </a:rPr>
              <a:t>legal</a:t>
            </a:r>
            <a:r>
              <a:rPr sz="800" spc="-45" dirty="0">
                <a:latin typeface="Arial MT"/>
                <a:cs typeface="Arial MT"/>
              </a:rPr>
              <a:t> </a:t>
            </a:r>
            <a:r>
              <a:rPr sz="800" spc="-80" dirty="0">
                <a:latin typeface="Arial MT"/>
                <a:cs typeface="Arial MT"/>
              </a:rPr>
              <a:t>counsel</a:t>
            </a:r>
            <a:r>
              <a:rPr sz="800" spc="-40" dirty="0">
                <a:latin typeface="Arial MT"/>
                <a:cs typeface="Arial MT"/>
              </a:rPr>
              <a:t> </a:t>
            </a:r>
            <a:r>
              <a:rPr sz="800" spc="-55" dirty="0">
                <a:latin typeface="Arial MT"/>
                <a:cs typeface="Arial MT"/>
              </a:rPr>
              <a:t>for</a:t>
            </a:r>
            <a:r>
              <a:rPr sz="800" spc="-35" dirty="0">
                <a:latin typeface="Arial MT"/>
                <a:cs typeface="Arial MT"/>
              </a:rPr>
              <a:t> </a:t>
            </a:r>
            <a:r>
              <a:rPr sz="800" spc="-60" dirty="0">
                <a:latin typeface="Arial MT"/>
                <a:cs typeface="Arial MT"/>
              </a:rPr>
              <a:t>specific</a:t>
            </a:r>
            <a:r>
              <a:rPr sz="800" spc="-70" dirty="0">
                <a:latin typeface="Arial MT"/>
                <a:cs typeface="Arial MT"/>
              </a:rPr>
              <a:t> </a:t>
            </a:r>
            <a:r>
              <a:rPr sz="800" spc="-65" dirty="0">
                <a:latin typeface="Arial MT"/>
                <a:cs typeface="Arial MT"/>
              </a:rPr>
              <a:t>tax </a:t>
            </a:r>
            <a:r>
              <a:rPr sz="800" spc="-50" dirty="0">
                <a:latin typeface="Arial MT"/>
                <a:cs typeface="Arial MT"/>
              </a:rPr>
              <a:t>or</a:t>
            </a:r>
            <a:r>
              <a:rPr sz="800" spc="-40" dirty="0">
                <a:latin typeface="Arial MT"/>
                <a:cs typeface="Arial MT"/>
              </a:rPr>
              <a:t> </a:t>
            </a:r>
            <a:r>
              <a:rPr sz="800" spc="-75" dirty="0">
                <a:latin typeface="Arial MT"/>
                <a:cs typeface="Arial MT"/>
              </a:rPr>
              <a:t>legal</a:t>
            </a:r>
            <a:r>
              <a:rPr sz="800" spc="-40" dirty="0">
                <a:latin typeface="Arial MT"/>
                <a:cs typeface="Arial MT"/>
              </a:rPr>
              <a:t> </a:t>
            </a:r>
            <a:r>
              <a:rPr sz="800" spc="-65" dirty="0">
                <a:latin typeface="Arial MT"/>
                <a:cs typeface="Arial MT"/>
              </a:rPr>
              <a:t>questions</a:t>
            </a:r>
            <a:r>
              <a:rPr sz="800" spc="20" dirty="0">
                <a:latin typeface="Arial MT"/>
                <a:cs typeface="Arial MT"/>
              </a:rPr>
              <a:t> </a:t>
            </a:r>
            <a:r>
              <a:rPr sz="800" spc="-85" dirty="0">
                <a:latin typeface="Arial MT"/>
                <a:cs typeface="Arial MT"/>
              </a:rPr>
              <a:t>and</a:t>
            </a:r>
            <a:r>
              <a:rPr sz="800" spc="-20" dirty="0">
                <a:latin typeface="Arial MT"/>
                <a:cs typeface="Arial MT"/>
              </a:rPr>
              <a:t> </a:t>
            </a:r>
            <a:r>
              <a:rPr sz="800" spc="-80" dirty="0">
                <a:latin typeface="Arial MT"/>
                <a:cs typeface="Arial MT"/>
              </a:rPr>
              <a:t>concerns</a:t>
            </a:r>
            <a:endParaRPr sz="800">
              <a:latin typeface="Arial MT"/>
              <a:cs typeface="Arial MT"/>
            </a:endParaRPr>
          </a:p>
        </p:txBody>
      </p:sp>
      <p:sp>
        <p:nvSpPr>
          <p:cNvPr id="4" name="object 4"/>
          <p:cNvSpPr/>
          <p:nvPr/>
        </p:nvSpPr>
        <p:spPr>
          <a:xfrm>
            <a:off x="304800" y="1676400"/>
            <a:ext cx="9448800" cy="2712720"/>
          </a:xfrm>
          <a:custGeom>
            <a:avLst/>
            <a:gdLst/>
            <a:ahLst/>
            <a:cxnLst/>
            <a:rect l="l" t="t" r="r" b="b"/>
            <a:pathLst>
              <a:path w="9448800" h="2712720">
                <a:moveTo>
                  <a:pt x="9448800" y="0"/>
                </a:moveTo>
                <a:lnTo>
                  <a:pt x="0" y="0"/>
                </a:lnTo>
                <a:lnTo>
                  <a:pt x="0" y="2712720"/>
                </a:lnTo>
                <a:lnTo>
                  <a:pt x="9448800" y="2712720"/>
                </a:lnTo>
                <a:lnTo>
                  <a:pt x="9448800" y="0"/>
                </a:lnTo>
                <a:close/>
              </a:path>
            </a:pathLst>
          </a:custGeom>
          <a:solidFill>
            <a:srgbClr val="F1F1F1"/>
          </a:solidFill>
        </p:spPr>
        <p:txBody>
          <a:bodyPr wrap="square" lIns="0" tIns="0" rIns="0" bIns="0" rtlCol="0"/>
          <a:lstStyle/>
          <a:p>
            <a:endParaRPr/>
          </a:p>
        </p:txBody>
      </p:sp>
      <p:sp>
        <p:nvSpPr>
          <p:cNvPr id="5" name="object 5"/>
          <p:cNvSpPr txBox="1"/>
          <p:nvPr/>
        </p:nvSpPr>
        <p:spPr>
          <a:xfrm>
            <a:off x="289242" y="1070292"/>
            <a:ext cx="8700135" cy="3128645"/>
          </a:xfrm>
          <a:prstGeom prst="rect">
            <a:avLst/>
          </a:prstGeom>
        </p:spPr>
        <p:txBody>
          <a:bodyPr vert="horz" wrap="square" lIns="0" tIns="11430" rIns="0" bIns="0" rtlCol="0">
            <a:spAutoFit/>
          </a:bodyPr>
          <a:lstStyle/>
          <a:p>
            <a:pPr marL="12700">
              <a:lnSpc>
                <a:spcPct val="100000"/>
              </a:lnSpc>
              <a:spcBef>
                <a:spcPts val="90"/>
              </a:spcBef>
            </a:pPr>
            <a:r>
              <a:rPr sz="1850" spc="-25" dirty="0">
                <a:solidFill>
                  <a:srgbClr val="52555A"/>
                </a:solidFill>
                <a:latin typeface="Arial MT"/>
                <a:cs typeface="Arial MT"/>
              </a:rPr>
              <a:t>Strategy:</a:t>
            </a:r>
            <a:r>
              <a:rPr sz="1850" spc="-60" dirty="0">
                <a:solidFill>
                  <a:srgbClr val="52555A"/>
                </a:solidFill>
                <a:latin typeface="Arial MT"/>
                <a:cs typeface="Arial MT"/>
              </a:rPr>
              <a:t> </a:t>
            </a:r>
            <a:r>
              <a:rPr sz="1850" spc="-5" dirty="0">
                <a:solidFill>
                  <a:srgbClr val="52555A"/>
                </a:solidFill>
                <a:latin typeface="Arial MT"/>
                <a:cs typeface="Arial MT"/>
              </a:rPr>
              <a:t>Beneficiaries</a:t>
            </a:r>
            <a:r>
              <a:rPr sz="1850" spc="-229" dirty="0">
                <a:solidFill>
                  <a:srgbClr val="52555A"/>
                </a:solidFill>
                <a:latin typeface="Arial MT"/>
                <a:cs typeface="Arial MT"/>
              </a:rPr>
              <a:t> </a:t>
            </a:r>
            <a:r>
              <a:rPr sz="1850" spc="-45" dirty="0">
                <a:solidFill>
                  <a:srgbClr val="52555A"/>
                </a:solidFill>
                <a:latin typeface="Arial MT"/>
                <a:cs typeface="Arial MT"/>
              </a:rPr>
              <a:t>plan</a:t>
            </a:r>
            <a:r>
              <a:rPr sz="1850" spc="-15" dirty="0">
                <a:solidFill>
                  <a:srgbClr val="52555A"/>
                </a:solidFill>
                <a:latin typeface="Arial MT"/>
                <a:cs typeface="Arial MT"/>
              </a:rPr>
              <a:t> </a:t>
            </a:r>
            <a:r>
              <a:rPr sz="1850" spc="-10" dirty="0">
                <a:solidFill>
                  <a:srgbClr val="52555A"/>
                </a:solidFill>
                <a:latin typeface="Arial MT"/>
                <a:cs typeface="Arial MT"/>
              </a:rPr>
              <a:t>IRA</a:t>
            </a:r>
            <a:r>
              <a:rPr sz="1850" spc="-135" dirty="0">
                <a:solidFill>
                  <a:srgbClr val="52555A"/>
                </a:solidFill>
                <a:latin typeface="Arial MT"/>
                <a:cs typeface="Arial MT"/>
              </a:rPr>
              <a:t> </a:t>
            </a:r>
            <a:r>
              <a:rPr sz="1850" spc="-30" dirty="0">
                <a:solidFill>
                  <a:srgbClr val="52555A"/>
                </a:solidFill>
                <a:latin typeface="Arial MT"/>
                <a:cs typeface="Arial MT"/>
              </a:rPr>
              <a:t>distributions</a:t>
            </a:r>
            <a:r>
              <a:rPr sz="1850" spc="10" dirty="0">
                <a:solidFill>
                  <a:srgbClr val="52555A"/>
                </a:solidFill>
                <a:latin typeface="Arial MT"/>
                <a:cs typeface="Arial MT"/>
              </a:rPr>
              <a:t> </a:t>
            </a:r>
            <a:r>
              <a:rPr sz="1850" spc="-25" dirty="0">
                <a:solidFill>
                  <a:srgbClr val="52555A"/>
                </a:solidFill>
                <a:latin typeface="Arial MT"/>
                <a:cs typeface="Arial MT"/>
              </a:rPr>
              <a:t>to</a:t>
            </a:r>
            <a:r>
              <a:rPr sz="1850" spc="-15" dirty="0">
                <a:solidFill>
                  <a:srgbClr val="52555A"/>
                </a:solidFill>
                <a:latin typeface="Arial MT"/>
                <a:cs typeface="Arial MT"/>
              </a:rPr>
              <a:t> </a:t>
            </a:r>
            <a:r>
              <a:rPr sz="1850" spc="-50" dirty="0">
                <a:solidFill>
                  <a:srgbClr val="52555A"/>
                </a:solidFill>
                <a:latin typeface="Arial MT"/>
                <a:cs typeface="Arial MT"/>
              </a:rPr>
              <a:t>minimize</a:t>
            </a:r>
            <a:r>
              <a:rPr sz="1850" spc="145" dirty="0">
                <a:solidFill>
                  <a:srgbClr val="52555A"/>
                </a:solidFill>
                <a:latin typeface="Arial MT"/>
                <a:cs typeface="Arial MT"/>
              </a:rPr>
              <a:t> </a:t>
            </a:r>
            <a:r>
              <a:rPr sz="1850" spc="-15" dirty="0">
                <a:solidFill>
                  <a:srgbClr val="52555A"/>
                </a:solidFill>
                <a:latin typeface="Arial MT"/>
                <a:cs typeface="Arial MT"/>
              </a:rPr>
              <a:t>tax</a:t>
            </a:r>
            <a:r>
              <a:rPr sz="1850" spc="-65" dirty="0">
                <a:solidFill>
                  <a:srgbClr val="52555A"/>
                </a:solidFill>
                <a:latin typeface="Arial MT"/>
                <a:cs typeface="Arial MT"/>
              </a:rPr>
              <a:t> </a:t>
            </a:r>
            <a:r>
              <a:rPr sz="1850" spc="15" dirty="0">
                <a:solidFill>
                  <a:srgbClr val="52555A"/>
                </a:solidFill>
                <a:latin typeface="Arial MT"/>
                <a:cs typeface="Arial MT"/>
              </a:rPr>
              <a:t>cost</a:t>
            </a:r>
            <a:r>
              <a:rPr sz="1850" spc="-220" dirty="0">
                <a:solidFill>
                  <a:srgbClr val="52555A"/>
                </a:solidFill>
                <a:latin typeface="Arial MT"/>
                <a:cs typeface="Arial MT"/>
              </a:rPr>
              <a:t> </a:t>
            </a:r>
            <a:r>
              <a:rPr sz="1850" spc="-10" dirty="0">
                <a:solidFill>
                  <a:srgbClr val="52555A"/>
                </a:solidFill>
                <a:latin typeface="Arial MT"/>
                <a:cs typeface="Arial MT"/>
              </a:rPr>
              <a:t>over</a:t>
            </a:r>
            <a:r>
              <a:rPr sz="1850" spc="-85" dirty="0">
                <a:solidFill>
                  <a:srgbClr val="52555A"/>
                </a:solidFill>
                <a:latin typeface="Arial MT"/>
                <a:cs typeface="Arial MT"/>
              </a:rPr>
              <a:t> </a:t>
            </a:r>
            <a:r>
              <a:rPr sz="1850" dirty="0">
                <a:solidFill>
                  <a:srgbClr val="52555A"/>
                </a:solidFill>
                <a:latin typeface="Arial MT"/>
                <a:cs typeface="Arial MT"/>
              </a:rPr>
              <a:t>10</a:t>
            </a:r>
            <a:r>
              <a:rPr sz="1850" spc="-20" dirty="0">
                <a:solidFill>
                  <a:srgbClr val="52555A"/>
                </a:solidFill>
                <a:latin typeface="Arial MT"/>
                <a:cs typeface="Arial MT"/>
              </a:rPr>
              <a:t> </a:t>
            </a:r>
            <a:r>
              <a:rPr sz="1850" spc="-5" dirty="0">
                <a:solidFill>
                  <a:srgbClr val="52555A"/>
                </a:solidFill>
                <a:latin typeface="Arial MT"/>
                <a:cs typeface="Arial MT"/>
              </a:rPr>
              <a:t>years</a:t>
            </a:r>
            <a:endParaRPr sz="1850">
              <a:latin typeface="Arial MT"/>
              <a:cs typeface="Arial MT"/>
            </a:endParaRPr>
          </a:p>
          <a:p>
            <a:pPr>
              <a:lnSpc>
                <a:spcPct val="100000"/>
              </a:lnSpc>
              <a:spcBef>
                <a:spcPts val="50"/>
              </a:spcBef>
            </a:pPr>
            <a:endParaRPr sz="2650">
              <a:latin typeface="Arial MT"/>
              <a:cs typeface="Arial MT"/>
            </a:endParaRPr>
          </a:p>
          <a:p>
            <a:pPr marL="104139">
              <a:lnSpc>
                <a:spcPct val="100000"/>
              </a:lnSpc>
            </a:pPr>
            <a:r>
              <a:rPr sz="1600" b="1" spc="-15" dirty="0">
                <a:latin typeface="Arial"/>
                <a:cs typeface="Arial"/>
              </a:rPr>
              <a:t>Considerations</a:t>
            </a:r>
            <a:endParaRPr sz="1600">
              <a:latin typeface="Arial"/>
              <a:cs typeface="Arial"/>
            </a:endParaRPr>
          </a:p>
          <a:p>
            <a:pPr marL="287020" indent="-183515">
              <a:lnSpc>
                <a:spcPct val="100000"/>
              </a:lnSpc>
              <a:spcBef>
                <a:spcPts val="640"/>
              </a:spcBef>
              <a:buChar char="•"/>
              <a:tabLst>
                <a:tab pos="287655" algn="l"/>
              </a:tabLst>
            </a:pPr>
            <a:r>
              <a:rPr sz="1600" spc="-20" dirty="0">
                <a:latin typeface="Arial MT"/>
                <a:cs typeface="Arial MT"/>
              </a:rPr>
              <a:t>Beneficiary</a:t>
            </a:r>
            <a:r>
              <a:rPr sz="1600" spc="114" dirty="0">
                <a:latin typeface="Arial MT"/>
                <a:cs typeface="Arial MT"/>
              </a:rPr>
              <a:t> </a:t>
            </a:r>
            <a:r>
              <a:rPr sz="1600" spc="-40" dirty="0">
                <a:latin typeface="Arial MT"/>
                <a:cs typeface="Arial MT"/>
              </a:rPr>
              <a:t>has</a:t>
            </a:r>
            <a:r>
              <a:rPr sz="1600" spc="120" dirty="0">
                <a:latin typeface="Arial MT"/>
                <a:cs typeface="Arial MT"/>
              </a:rPr>
              <a:t> </a:t>
            </a:r>
            <a:r>
              <a:rPr sz="1600" spc="-25" dirty="0">
                <a:latin typeface="Arial MT"/>
                <a:cs typeface="Arial MT"/>
              </a:rPr>
              <a:t>flexibility</a:t>
            </a:r>
            <a:r>
              <a:rPr sz="1600" spc="200" dirty="0">
                <a:latin typeface="Arial MT"/>
                <a:cs typeface="Arial MT"/>
              </a:rPr>
              <a:t> </a:t>
            </a:r>
            <a:r>
              <a:rPr sz="1600" spc="15" dirty="0">
                <a:latin typeface="Arial MT"/>
                <a:cs typeface="Arial MT"/>
              </a:rPr>
              <a:t>to</a:t>
            </a:r>
            <a:r>
              <a:rPr sz="1600" spc="-55" dirty="0">
                <a:latin typeface="Arial MT"/>
                <a:cs typeface="Arial MT"/>
              </a:rPr>
              <a:t> </a:t>
            </a:r>
            <a:r>
              <a:rPr sz="1600" spc="-20" dirty="0">
                <a:latin typeface="Arial MT"/>
                <a:cs typeface="Arial MT"/>
              </a:rPr>
              <a:t>determine</a:t>
            </a:r>
            <a:r>
              <a:rPr sz="1600" spc="190" dirty="0">
                <a:latin typeface="Arial MT"/>
                <a:cs typeface="Arial MT"/>
              </a:rPr>
              <a:t> </a:t>
            </a:r>
            <a:r>
              <a:rPr sz="1600" spc="-40" dirty="0">
                <a:latin typeface="Arial MT"/>
                <a:cs typeface="Arial MT"/>
              </a:rPr>
              <a:t>how</a:t>
            </a:r>
            <a:r>
              <a:rPr sz="1600" spc="80" dirty="0">
                <a:latin typeface="Arial MT"/>
                <a:cs typeface="Arial MT"/>
              </a:rPr>
              <a:t> </a:t>
            </a:r>
            <a:r>
              <a:rPr sz="1600" spc="-25" dirty="0">
                <a:latin typeface="Arial MT"/>
                <a:cs typeface="Arial MT"/>
              </a:rPr>
              <a:t>distributions</a:t>
            </a:r>
            <a:r>
              <a:rPr sz="1600" spc="200" dirty="0">
                <a:latin typeface="Arial MT"/>
                <a:cs typeface="Arial MT"/>
              </a:rPr>
              <a:t> </a:t>
            </a:r>
            <a:r>
              <a:rPr sz="1600" dirty="0">
                <a:latin typeface="Arial MT"/>
                <a:cs typeface="Arial MT"/>
              </a:rPr>
              <a:t>are</a:t>
            </a:r>
            <a:r>
              <a:rPr sz="1600" spc="30" dirty="0">
                <a:latin typeface="Arial MT"/>
                <a:cs typeface="Arial MT"/>
              </a:rPr>
              <a:t> </a:t>
            </a:r>
            <a:r>
              <a:rPr sz="1600" spc="-20" dirty="0">
                <a:latin typeface="Arial MT"/>
                <a:cs typeface="Arial MT"/>
              </a:rPr>
              <a:t>made</a:t>
            </a:r>
            <a:r>
              <a:rPr sz="1600" spc="105" dirty="0">
                <a:latin typeface="Arial MT"/>
                <a:cs typeface="Arial MT"/>
              </a:rPr>
              <a:t> </a:t>
            </a:r>
            <a:r>
              <a:rPr sz="1600" spc="-30" dirty="0">
                <a:latin typeface="Arial MT"/>
                <a:cs typeface="Arial MT"/>
              </a:rPr>
              <a:t>over</a:t>
            </a:r>
            <a:r>
              <a:rPr sz="1600" spc="65" dirty="0">
                <a:latin typeface="Arial MT"/>
                <a:cs typeface="Arial MT"/>
              </a:rPr>
              <a:t> </a:t>
            </a:r>
            <a:r>
              <a:rPr sz="1600" spc="5" dirty="0">
                <a:latin typeface="Arial MT"/>
                <a:cs typeface="Arial MT"/>
              </a:rPr>
              <a:t>10-year</a:t>
            </a:r>
            <a:r>
              <a:rPr sz="1600" spc="-15" dirty="0">
                <a:latin typeface="Arial MT"/>
                <a:cs typeface="Arial MT"/>
              </a:rPr>
              <a:t> </a:t>
            </a:r>
            <a:r>
              <a:rPr sz="1600" spc="-10" dirty="0">
                <a:latin typeface="Arial MT"/>
                <a:cs typeface="Arial MT"/>
              </a:rPr>
              <a:t>period</a:t>
            </a:r>
            <a:endParaRPr sz="1600">
              <a:latin typeface="Arial MT"/>
              <a:cs typeface="Arial MT"/>
            </a:endParaRPr>
          </a:p>
          <a:p>
            <a:pPr marL="897255" lvl="1" indent="-285115">
              <a:lnSpc>
                <a:spcPct val="100000"/>
              </a:lnSpc>
              <a:spcBef>
                <a:spcPts val="585"/>
              </a:spcBef>
              <a:buFont typeface="Calibri"/>
              <a:buChar char="—"/>
              <a:tabLst>
                <a:tab pos="897890" algn="l"/>
              </a:tabLst>
            </a:pPr>
            <a:r>
              <a:rPr sz="1500" spc="30" dirty="0">
                <a:latin typeface="Arial MT"/>
                <a:cs typeface="Arial MT"/>
              </a:rPr>
              <a:t>S</a:t>
            </a:r>
            <a:r>
              <a:rPr sz="1500" spc="40" dirty="0">
                <a:latin typeface="Arial MT"/>
                <a:cs typeface="Arial MT"/>
              </a:rPr>
              <a:t>p</a:t>
            </a:r>
            <a:r>
              <a:rPr sz="1500" spc="-25" dirty="0">
                <a:latin typeface="Arial MT"/>
                <a:cs typeface="Arial MT"/>
              </a:rPr>
              <a:t>r</a:t>
            </a:r>
            <a:r>
              <a:rPr sz="1500" spc="40" dirty="0">
                <a:latin typeface="Arial MT"/>
                <a:cs typeface="Arial MT"/>
              </a:rPr>
              <a:t>e</a:t>
            </a:r>
            <a:r>
              <a:rPr sz="1500" spc="-40" dirty="0">
                <a:latin typeface="Arial MT"/>
                <a:cs typeface="Arial MT"/>
              </a:rPr>
              <a:t>a</a:t>
            </a:r>
            <a:r>
              <a:rPr sz="1500" spc="10" dirty="0">
                <a:latin typeface="Arial MT"/>
                <a:cs typeface="Arial MT"/>
              </a:rPr>
              <a:t>d</a:t>
            </a:r>
            <a:r>
              <a:rPr sz="1500" spc="-65" dirty="0">
                <a:latin typeface="Arial MT"/>
                <a:cs typeface="Arial MT"/>
              </a:rPr>
              <a:t> </a:t>
            </a:r>
            <a:r>
              <a:rPr sz="1500" spc="40" dirty="0">
                <a:latin typeface="Arial MT"/>
                <a:cs typeface="Arial MT"/>
              </a:rPr>
              <a:t>eq</a:t>
            </a:r>
            <a:r>
              <a:rPr sz="1500" spc="-40" dirty="0">
                <a:latin typeface="Arial MT"/>
                <a:cs typeface="Arial MT"/>
              </a:rPr>
              <a:t>ua</a:t>
            </a:r>
            <a:r>
              <a:rPr sz="1500" spc="-20" dirty="0">
                <a:latin typeface="Arial MT"/>
                <a:cs typeface="Arial MT"/>
              </a:rPr>
              <a:t>ll</a:t>
            </a:r>
            <a:r>
              <a:rPr sz="1500" spc="10" dirty="0">
                <a:latin typeface="Arial MT"/>
                <a:cs typeface="Arial MT"/>
              </a:rPr>
              <a:t>y</a:t>
            </a:r>
            <a:r>
              <a:rPr sz="1500" spc="20" dirty="0">
                <a:latin typeface="Arial MT"/>
                <a:cs typeface="Arial MT"/>
              </a:rPr>
              <a:t> </a:t>
            </a:r>
            <a:r>
              <a:rPr sz="1500" spc="40" dirty="0">
                <a:latin typeface="Arial MT"/>
                <a:cs typeface="Arial MT"/>
              </a:rPr>
              <a:t>o</a:t>
            </a:r>
            <a:r>
              <a:rPr sz="1500" spc="-30" dirty="0">
                <a:latin typeface="Arial MT"/>
                <a:cs typeface="Arial MT"/>
              </a:rPr>
              <a:t>v</a:t>
            </a:r>
            <a:r>
              <a:rPr sz="1500" spc="40" dirty="0">
                <a:latin typeface="Arial MT"/>
                <a:cs typeface="Arial MT"/>
              </a:rPr>
              <a:t>e</a:t>
            </a:r>
            <a:r>
              <a:rPr sz="1500" spc="5" dirty="0">
                <a:latin typeface="Arial MT"/>
                <a:cs typeface="Arial MT"/>
              </a:rPr>
              <a:t>r</a:t>
            </a:r>
            <a:r>
              <a:rPr sz="1500" spc="-125" dirty="0">
                <a:latin typeface="Arial MT"/>
                <a:cs typeface="Arial MT"/>
              </a:rPr>
              <a:t> </a:t>
            </a:r>
            <a:r>
              <a:rPr sz="1500" spc="40" dirty="0">
                <a:latin typeface="Arial MT"/>
                <a:cs typeface="Arial MT"/>
              </a:rPr>
              <a:t>1</a:t>
            </a:r>
            <a:r>
              <a:rPr sz="1500" spc="10" dirty="0">
                <a:latin typeface="Arial MT"/>
                <a:cs typeface="Arial MT"/>
              </a:rPr>
              <a:t>0</a:t>
            </a:r>
            <a:r>
              <a:rPr sz="1500" spc="-65" dirty="0">
                <a:latin typeface="Arial MT"/>
                <a:cs typeface="Arial MT"/>
              </a:rPr>
              <a:t> </a:t>
            </a:r>
            <a:r>
              <a:rPr sz="1500" spc="-30" dirty="0">
                <a:latin typeface="Arial MT"/>
                <a:cs typeface="Arial MT"/>
              </a:rPr>
              <a:t>y</a:t>
            </a:r>
            <a:r>
              <a:rPr sz="1500" spc="40" dirty="0">
                <a:latin typeface="Arial MT"/>
                <a:cs typeface="Arial MT"/>
              </a:rPr>
              <a:t>e</a:t>
            </a:r>
            <a:r>
              <a:rPr sz="1500" spc="-40" dirty="0">
                <a:latin typeface="Arial MT"/>
                <a:cs typeface="Arial MT"/>
              </a:rPr>
              <a:t>a</a:t>
            </a:r>
            <a:r>
              <a:rPr sz="1500" spc="-25" dirty="0">
                <a:latin typeface="Arial MT"/>
                <a:cs typeface="Arial MT"/>
              </a:rPr>
              <a:t>r</a:t>
            </a:r>
            <a:r>
              <a:rPr sz="1500" spc="10" dirty="0">
                <a:latin typeface="Arial MT"/>
                <a:cs typeface="Arial MT"/>
              </a:rPr>
              <a:t>s</a:t>
            </a:r>
            <a:endParaRPr sz="1500">
              <a:latin typeface="Arial MT"/>
              <a:cs typeface="Arial MT"/>
            </a:endParaRPr>
          </a:p>
          <a:p>
            <a:pPr marL="897255" lvl="1" indent="-285115">
              <a:lnSpc>
                <a:spcPct val="100000"/>
              </a:lnSpc>
              <a:spcBef>
                <a:spcPts val="605"/>
              </a:spcBef>
              <a:buFont typeface="Calibri"/>
              <a:buChar char="—"/>
              <a:tabLst>
                <a:tab pos="897890" algn="l"/>
              </a:tabLst>
            </a:pPr>
            <a:r>
              <a:rPr sz="1500" spc="35" dirty="0">
                <a:latin typeface="Arial MT"/>
                <a:cs typeface="Arial MT"/>
              </a:rPr>
              <a:t>Defer</a:t>
            </a:r>
            <a:r>
              <a:rPr sz="1500" spc="-204" dirty="0">
                <a:latin typeface="Arial MT"/>
                <a:cs typeface="Arial MT"/>
              </a:rPr>
              <a:t> </a:t>
            </a:r>
            <a:r>
              <a:rPr sz="1500" spc="-20" dirty="0">
                <a:latin typeface="Arial MT"/>
                <a:cs typeface="Arial MT"/>
              </a:rPr>
              <a:t>all</a:t>
            </a:r>
            <a:r>
              <a:rPr sz="1500" spc="40" dirty="0">
                <a:latin typeface="Arial MT"/>
                <a:cs typeface="Arial MT"/>
              </a:rPr>
              <a:t> </a:t>
            </a:r>
            <a:r>
              <a:rPr sz="1500" spc="-5" dirty="0">
                <a:latin typeface="Arial MT"/>
                <a:cs typeface="Arial MT"/>
              </a:rPr>
              <a:t>to</a:t>
            </a:r>
            <a:r>
              <a:rPr sz="1500" spc="15" dirty="0">
                <a:latin typeface="Arial MT"/>
                <a:cs typeface="Arial MT"/>
              </a:rPr>
              <a:t> </a:t>
            </a:r>
            <a:r>
              <a:rPr sz="1500" spc="-5" dirty="0">
                <a:latin typeface="Arial MT"/>
                <a:cs typeface="Arial MT"/>
              </a:rPr>
              <a:t>last</a:t>
            </a:r>
            <a:r>
              <a:rPr sz="1500" spc="-40" dirty="0">
                <a:latin typeface="Arial MT"/>
                <a:cs typeface="Arial MT"/>
              </a:rPr>
              <a:t> </a:t>
            </a:r>
            <a:r>
              <a:rPr sz="1500" spc="-10" dirty="0">
                <a:latin typeface="Arial MT"/>
                <a:cs typeface="Arial MT"/>
              </a:rPr>
              <a:t>year</a:t>
            </a:r>
            <a:r>
              <a:rPr sz="1500" spc="30" dirty="0">
                <a:latin typeface="Arial MT"/>
                <a:cs typeface="Arial MT"/>
              </a:rPr>
              <a:t> </a:t>
            </a:r>
            <a:r>
              <a:rPr sz="1500" spc="20" dirty="0">
                <a:latin typeface="Arial MT"/>
                <a:cs typeface="Arial MT"/>
              </a:rPr>
              <a:t>(best</a:t>
            </a:r>
            <a:r>
              <a:rPr sz="1500" spc="-120" dirty="0">
                <a:latin typeface="Arial MT"/>
                <a:cs typeface="Arial MT"/>
              </a:rPr>
              <a:t> </a:t>
            </a:r>
            <a:r>
              <a:rPr sz="1500" spc="-20" dirty="0">
                <a:latin typeface="Arial MT"/>
                <a:cs typeface="Arial MT"/>
              </a:rPr>
              <a:t>with</a:t>
            </a:r>
            <a:r>
              <a:rPr sz="1500" spc="10" dirty="0">
                <a:latin typeface="Arial MT"/>
                <a:cs typeface="Arial MT"/>
              </a:rPr>
              <a:t> a</a:t>
            </a:r>
            <a:r>
              <a:rPr sz="1500" spc="15" dirty="0">
                <a:latin typeface="Arial MT"/>
                <a:cs typeface="Arial MT"/>
              </a:rPr>
              <a:t> Roth</a:t>
            </a:r>
            <a:r>
              <a:rPr sz="1500" spc="-65" dirty="0">
                <a:latin typeface="Arial MT"/>
                <a:cs typeface="Arial MT"/>
              </a:rPr>
              <a:t> </a:t>
            </a:r>
            <a:r>
              <a:rPr sz="1500" spc="30" dirty="0">
                <a:latin typeface="Arial MT"/>
                <a:cs typeface="Arial MT"/>
              </a:rPr>
              <a:t>IRA)</a:t>
            </a:r>
            <a:endParaRPr sz="1500">
              <a:latin typeface="Arial MT"/>
              <a:cs typeface="Arial MT"/>
            </a:endParaRPr>
          </a:p>
          <a:p>
            <a:pPr marL="897255" lvl="1" indent="-285115">
              <a:lnSpc>
                <a:spcPct val="100000"/>
              </a:lnSpc>
              <a:spcBef>
                <a:spcPts val="600"/>
              </a:spcBef>
              <a:buFont typeface="Calibri"/>
              <a:buChar char="—"/>
              <a:tabLst>
                <a:tab pos="897890" algn="l"/>
              </a:tabLst>
            </a:pPr>
            <a:r>
              <a:rPr sz="1500" spc="-125" dirty="0">
                <a:latin typeface="Arial MT"/>
                <a:cs typeface="Arial MT"/>
              </a:rPr>
              <a:t>T</a:t>
            </a:r>
            <a:r>
              <a:rPr sz="1500" spc="-40" dirty="0">
                <a:latin typeface="Arial MT"/>
                <a:cs typeface="Arial MT"/>
              </a:rPr>
              <a:t>a</a:t>
            </a:r>
            <a:r>
              <a:rPr sz="1500" spc="-35" dirty="0">
                <a:latin typeface="Arial MT"/>
                <a:cs typeface="Arial MT"/>
              </a:rPr>
              <a:t>k</a:t>
            </a:r>
            <a:r>
              <a:rPr sz="1500" spc="10" dirty="0">
                <a:latin typeface="Arial MT"/>
                <a:cs typeface="Arial MT"/>
              </a:rPr>
              <a:t>e</a:t>
            </a:r>
            <a:r>
              <a:rPr sz="1500" spc="15" dirty="0">
                <a:latin typeface="Arial MT"/>
                <a:cs typeface="Arial MT"/>
              </a:rPr>
              <a:t> </a:t>
            </a:r>
            <a:r>
              <a:rPr sz="1500" spc="-35" dirty="0">
                <a:latin typeface="Arial MT"/>
                <a:cs typeface="Arial MT"/>
              </a:rPr>
              <a:t>v</a:t>
            </a:r>
            <a:r>
              <a:rPr sz="1500" spc="-40" dirty="0">
                <a:latin typeface="Arial MT"/>
                <a:cs typeface="Arial MT"/>
              </a:rPr>
              <a:t>a</a:t>
            </a:r>
            <a:r>
              <a:rPr sz="1500" spc="-25" dirty="0">
                <a:latin typeface="Arial MT"/>
                <a:cs typeface="Arial MT"/>
              </a:rPr>
              <a:t>r</a:t>
            </a:r>
            <a:r>
              <a:rPr sz="1500" spc="-15" dirty="0">
                <a:latin typeface="Arial MT"/>
                <a:cs typeface="Arial MT"/>
              </a:rPr>
              <a:t>i</a:t>
            </a:r>
            <a:r>
              <a:rPr sz="1500" spc="-40" dirty="0">
                <a:latin typeface="Arial MT"/>
                <a:cs typeface="Arial MT"/>
              </a:rPr>
              <a:t>a</a:t>
            </a:r>
            <a:r>
              <a:rPr sz="1500" spc="40" dirty="0">
                <a:latin typeface="Arial MT"/>
                <a:cs typeface="Arial MT"/>
              </a:rPr>
              <a:t>b</a:t>
            </a:r>
            <a:r>
              <a:rPr sz="1500" spc="-15" dirty="0">
                <a:latin typeface="Arial MT"/>
                <a:cs typeface="Arial MT"/>
              </a:rPr>
              <a:t>l</a:t>
            </a:r>
            <a:r>
              <a:rPr sz="1500" spc="10" dirty="0">
                <a:latin typeface="Arial MT"/>
                <a:cs typeface="Arial MT"/>
              </a:rPr>
              <a:t>e</a:t>
            </a:r>
            <a:r>
              <a:rPr sz="1500" spc="90" dirty="0">
                <a:latin typeface="Arial MT"/>
                <a:cs typeface="Arial MT"/>
              </a:rPr>
              <a:t> </a:t>
            </a:r>
            <a:r>
              <a:rPr sz="1500" spc="-40" dirty="0">
                <a:latin typeface="Arial MT"/>
                <a:cs typeface="Arial MT"/>
              </a:rPr>
              <a:t>a</a:t>
            </a:r>
            <a:r>
              <a:rPr sz="1500" spc="25" dirty="0">
                <a:latin typeface="Arial MT"/>
                <a:cs typeface="Arial MT"/>
              </a:rPr>
              <a:t>m</a:t>
            </a:r>
            <a:r>
              <a:rPr sz="1500" spc="40" dirty="0">
                <a:latin typeface="Arial MT"/>
                <a:cs typeface="Arial MT"/>
              </a:rPr>
              <a:t>o</a:t>
            </a:r>
            <a:r>
              <a:rPr sz="1500" spc="-40" dirty="0">
                <a:latin typeface="Arial MT"/>
                <a:cs typeface="Arial MT"/>
              </a:rPr>
              <a:t>un</a:t>
            </a:r>
            <a:r>
              <a:rPr sz="1500" spc="-20" dirty="0">
                <a:latin typeface="Arial MT"/>
                <a:cs typeface="Arial MT"/>
              </a:rPr>
              <a:t>t</a:t>
            </a:r>
            <a:r>
              <a:rPr sz="1500" spc="10" dirty="0">
                <a:latin typeface="Arial MT"/>
                <a:cs typeface="Arial MT"/>
              </a:rPr>
              <a:t>s</a:t>
            </a:r>
            <a:r>
              <a:rPr sz="1500" spc="20" dirty="0">
                <a:latin typeface="Arial MT"/>
                <a:cs typeface="Arial MT"/>
              </a:rPr>
              <a:t> </a:t>
            </a:r>
            <a:r>
              <a:rPr sz="1500" spc="40" dirty="0">
                <a:latin typeface="Arial MT"/>
                <a:cs typeface="Arial MT"/>
              </a:rPr>
              <a:t>b</a:t>
            </a:r>
            <a:r>
              <a:rPr sz="1500" spc="-40" dirty="0">
                <a:latin typeface="Arial MT"/>
                <a:cs typeface="Arial MT"/>
              </a:rPr>
              <a:t>a</a:t>
            </a:r>
            <a:r>
              <a:rPr sz="1500" spc="45" dirty="0">
                <a:latin typeface="Arial MT"/>
                <a:cs typeface="Arial MT"/>
              </a:rPr>
              <a:t>s</a:t>
            </a:r>
            <a:r>
              <a:rPr sz="1500" spc="40" dirty="0">
                <a:latin typeface="Arial MT"/>
                <a:cs typeface="Arial MT"/>
              </a:rPr>
              <a:t>e</a:t>
            </a:r>
            <a:r>
              <a:rPr sz="1500" spc="10" dirty="0">
                <a:latin typeface="Arial MT"/>
                <a:cs typeface="Arial MT"/>
              </a:rPr>
              <a:t>d</a:t>
            </a:r>
            <a:r>
              <a:rPr sz="1500" spc="-145" dirty="0">
                <a:latin typeface="Arial MT"/>
                <a:cs typeface="Arial MT"/>
              </a:rPr>
              <a:t> </a:t>
            </a:r>
            <a:r>
              <a:rPr sz="1500" spc="40" dirty="0">
                <a:latin typeface="Arial MT"/>
                <a:cs typeface="Arial MT"/>
              </a:rPr>
              <a:t>o</a:t>
            </a:r>
            <a:r>
              <a:rPr sz="1500" spc="10" dirty="0">
                <a:latin typeface="Arial MT"/>
                <a:cs typeface="Arial MT"/>
              </a:rPr>
              <a:t>n </a:t>
            </a:r>
            <a:r>
              <a:rPr sz="1500" spc="40" dirty="0">
                <a:latin typeface="Arial MT"/>
                <a:cs typeface="Arial MT"/>
              </a:rPr>
              <a:t>e</a:t>
            </a:r>
            <a:r>
              <a:rPr sz="1500" spc="-40" dirty="0">
                <a:latin typeface="Arial MT"/>
                <a:cs typeface="Arial MT"/>
              </a:rPr>
              <a:t>a</a:t>
            </a:r>
            <a:r>
              <a:rPr sz="1500" spc="45" dirty="0">
                <a:latin typeface="Arial MT"/>
                <a:cs typeface="Arial MT"/>
              </a:rPr>
              <a:t>c</a:t>
            </a:r>
            <a:r>
              <a:rPr sz="1500" spc="10" dirty="0">
                <a:latin typeface="Arial MT"/>
                <a:cs typeface="Arial MT"/>
              </a:rPr>
              <a:t>h</a:t>
            </a:r>
            <a:r>
              <a:rPr sz="1500" spc="-65" dirty="0">
                <a:latin typeface="Arial MT"/>
                <a:cs typeface="Arial MT"/>
              </a:rPr>
              <a:t> </a:t>
            </a:r>
            <a:r>
              <a:rPr sz="1500" spc="-35" dirty="0">
                <a:latin typeface="Arial MT"/>
                <a:cs typeface="Arial MT"/>
              </a:rPr>
              <a:t>y</a:t>
            </a:r>
            <a:r>
              <a:rPr sz="1500" spc="40" dirty="0">
                <a:latin typeface="Arial MT"/>
                <a:cs typeface="Arial MT"/>
              </a:rPr>
              <a:t>e</a:t>
            </a:r>
            <a:r>
              <a:rPr sz="1500" spc="-40" dirty="0">
                <a:latin typeface="Arial MT"/>
                <a:cs typeface="Arial MT"/>
              </a:rPr>
              <a:t>a</a:t>
            </a:r>
            <a:r>
              <a:rPr sz="1500" spc="55" dirty="0">
                <a:latin typeface="Arial MT"/>
                <a:cs typeface="Arial MT"/>
              </a:rPr>
              <a:t>r</a:t>
            </a:r>
            <a:r>
              <a:rPr sz="1500" spc="-15" dirty="0">
                <a:latin typeface="Arial MT"/>
                <a:cs typeface="Arial MT"/>
              </a:rPr>
              <a:t>’</a:t>
            </a:r>
            <a:r>
              <a:rPr sz="1500" spc="10" dirty="0">
                <a:latin typeface="Arial MT"/>
                <a:cs typeface="Arial MT"/>
              </a:rPr>
              <a:t>s</a:t>
            </a:r>
            <a:r>
              <a:rPr sz="1500" spc="-65" dirty="0">
                <a:latin typeface="Arial MT"/>
                <a:cs typeface="Arial MT"/>
              </a:rPr>
              <a:t> </a:t>
            </a:r>
            <a:r>
              <a:rPr sz="1500" spc="-20" dirty="0">
                <a:latin typeface="Arial MT"/>
                <a:cs typeface="Arial MT"/>
              </a:rPr>
              <a:t>t</a:t>
            </a:r>
            <a:r>
              <a:rPr sz="1500" spc="-40" dirty="0">
                <a:latin typeface="Arial MT"/>
                <a:cs typeface="Arial MT"/>
              </a:rPr>
              <a:t>a</a:t>
            </a:r>
            <a:r>
              <a:rPr sz="1500" spc="10" dirty="0">
                <a:latin typeface="Arial MT"/>
                <a:cs typeface="Arial MT"/>
              </a:rPr>
              <a:t>x</a:t>
            </a:r>
            <a:r>
              <a:rPr sz="1500" spc="20" dirty="0">
                <a:latin typeface="Arial MT"/>
                <a:cs typeface="Arial MT"/>
              </a:rPr>
              <a:t> </a:t>
            </a:r>
            <a:r>
              <a:rPr sz="1500" spc="45" dirty="0">
                <a:latin typeface="Arial MT"/>
                <a:cs typeface="Arial MT"/>
              </a:rPr>
              <a:t>s</a:t>
            </a:r>
            <a:r>
              <a:rPr sz="1500" spc="-15" dirty="0">
                <a:latin typeface="Arial MT"/>
                <a:cs typeface="Arial MT"/>
              </a:rPr>
              <a:t>i</a:t>
            </a:r>
            <a:r>
              <a:rPr sz="1500" spc="-20" dirty="0">
                <a:latin typeface="Arial MT"/>
                <a:cs typeface="Arial MT"/>
              </a:rPr>
              <a:t>t</a:t>
            </a:r>
            <a:r>
              <a:rPr sz="1500" spc="-40" dirty="0">
                <a:latin typeface="Arial MT"/>
                <a:cs typeface="Arial MT"/>
              </a:rPr>
              <a:t>ua</a:t>
            </a:r>
            <a:r>
              <a:rPr sz="1500" spc="-20" dirty="0">
                <a:latin typeface="Arial MT"/>
                <a:cs typeface="Arial MT"/>
              </a:rPr>
              <a:t>t</a:t>
            </a:r>
            <a:r>
              <a:rPr sz="1500" spc="-15" dirty="0">
                <a:latin typeface="Arial MT"/>
                <a:cs typeface="Arial MT"/>
              </a:rPr>
              <a:t>i</a:t>
            </a:r>
            <a:r>
              <a:rPr sz="1500" spc="40" dirty="0">
                <a:latin typeface="Arial MT"/>
                <a:cs typeface="Arial MT"/>
              </a:rPr>
              <a:t>o</a:t>
            </a:r>
            <a:r>
              <a:rPr sz="1500" spc="10" dirty="0">
                <a:latin typeface="Arial MT"/>
                <a:cs typeface="Arial MT"/>
              </a:rPr>
              <a:t>n</a:t>
            </a:r>
            <a:endParaRPr sz="1500">
              <a:latin typeface="Arial MT"/>
              <a:cs typeface="Arial MT"/>
            </a:endParaRPr>
          </a:p>
          <a:p>
            <a:pPr marL="287020" indent="-183515">
              <a:lnSpc>
                <a:spcPct val="100000"/>
              </a:lnSpc>
              <a:spcBef>
                <a:spcPts val="585"/>
              </a:spcBef>
              <a:buChar char="•"/>
              <a:tabLst>
                <a:tab pos="287655" algn="l"/>
              </a:tabLst>
            </a:pPr>
            <a:r>
              <a:rPr sz="1600" spc="-40" dirty="0">
                <a:latin typeface="Arial MT"/>
                <a:cs typeface="Arial MT"/>
              </a:rPr>
              <a:t>Use</a:t>
            </a:r>
            <a:r>
              <a:rPr sz="1600" spc="100" dirty="0">
                <a:latin typeface="Arial MT"/>
                <a:cs typeface="Arial MT"/>
              </a:rPr>
              <a:t> </a:t>
            </a:r>
            <a:r>
              <a:rPr sz="1600" spc="-25" dirty="0">
                <a:latin typeface="Arial MT"/>
                <a:cs typeface="Arial MT"/>
              </a:rPr>
              <a:t>flexibility</a:t>
            </a:r>
            <a:r>
              <a:rPr sz="1600" spc="195" dirty="0">
                <a:latin typeface="Arial MT"/>
                <a:cs typeface="Arial MT"/>
              </a:rPr>
              <a:t> </a:t>
            </a:r>
            <a:r>
              <a:rPr sz="1600" spc="15" dirty="0">
                <a:latin typeface="Arial MT"/>
                <a:cs typeface="Arial MT"/>
              </a:rPr>
              <a:t>to</a:t>
            </a:r>
            <a:r>
              <a:rPr sz="1600" spc="-60" dirty="0">
                <a:latin typeface="Arial MT"/>
                <a:cs typeface="Arial MT"/>
              </a:rPr>
              <a:t> </a:t>
            </a:r>
            <a:r>
              <a:rPr sz="1600" spc="-10" dirty="0">
                <a:latin typeface="Arial MT"/>
                <a:cs typeface="Arial MT"/>
              </a:rPr>
              <a:t>withdraw</a:t>
            </a:r>
            <a:r>
              <a:rPr sz="1600" spc="75" dirty="0">
                <a:latin typeface="Arial MT"/>
                <a:cs typeface="Arial MT"/>
              </a:rPr>
              <a:t> </a:t>
            </a:r>
            <a:r>
              <a:rPr sz="1600" spc="10" dirty="0">
                <a:latin typeface="Arial MT"/>
                <a:cs typeface="Arial MT"/>
              </a:rPr>
              <a:t>from</a:t>
            </a:r>
            <a:r>
              <a:rPr sz="1600" spc="-15" dirty="0">
                <a:latin typeface="Arial MT"/>
                <a:cs typeface="Arial MT"/>
              </a:rPr>
              <a:t> </a:t>
            </a:r>
            <a:r>
              <a:rPr sz="1600" spc="-5" dirty="0">
                <a:latin typeface="Arial MT"/>
                <a:cs typeface="Arial MT"/>
              </a:rPr>
              <a:t>IRA</a:t>
            </a:r>
            <a:r>
              <a:rPr sz="1600" spc="-155" dirty="0">
                <a:latin typeface="Arial MT"/>
                <a:cs typeface="Arial MT"/>
              </a:rPr>
              <a:t> </a:t>
            </a:r>
            <a:r>
              <a:rPr sz="1600" spc="-20" dirty="0">
                <a:latin typeface="Arial MT"/>
                <a:cs typeface="Arial MT"/>
              </a:rPr>
              <a:t>in</a:t>
            </a:r>
            <a:r>
              <a:rPr sz="1600" spc="20" dirty="0">
                <a:latin typeface="Arial MT"/>
                <a:cs typeface="Arial MT"/>
              </a:rPr>
              <a:t> </a:t>
            </a:r>
            <a:r>
              <a:rPr sz="1600" spc="-5" dirty="0">
                <a:latin typeface="Arial MT"/>
                <a:cs typeface="Arial MT"/>
              </a:rPr>
              <a:t>years</a:t>
            </a:r>
            <a:r>
              <a:rPr sz="1600" spc="35" dirty="0">
                <a:latin typeface="Arial MT"/>
                <a:cs typeface="Arial MT"/>
              </a:rPr>
              <a:t> </a:t>
            </a:r>
            <a:r>
              <a:rPr sz="1600" spc="-20" dirty="0">
                <a:latin typeface="Arial MT"/>
                <a:cs typeface="Arial MT"/>
              </a:rPr>
              <a:t>when</a:t>
            </a:r>
            <a:r>
              <a:rPr sz="1600" spc="20" dirty="0">
                <a:latin typeface="Arial MT"/>
                <a:cs typeface="Arial MT"/>
              </a:rPr>
              <a:t> </a:t>
            </a:r>
            <a:r>
              <a:rPr sz="1600" spc="-25" dirty="0">
                <a:latin typeface="Arial MT"/>
                <a:cs typeface="Arial MT"/>
              </a:rPr>
              <a:t>the</a:t>
            </a:r>
            <a:r>
              <a:rPr sz="1600" spc="105" dirty="0">
                <a:latin typeface="Arial MT"/>
                <a:cs typeface="Arial MT"/>
              </a:rPr>
              <a:t> </a:t>
            </a:r>
            <a:r>
              <a:rPr sz="1600" spc="5" dirty="0">
                <a:latin typeface="Arial MT"/>
                <a:cs typeface="Arial MT"/>
              </a:rPr>
              <a:t>tax</a:t>
            </a:r>
            <a:r>
              <a:rPr sz="1600" spc="-50" dirty="0">
                <a:latin typeface="Arial MT"/>
                <a:cs typeface="Arial MT"/>
              </a:rPr>
              <a:t> </a:t>
            </a:r>
            <a:r>
              <a:rPr sz="1600" spc="-5" dirty="0">
                <a:latin typeface="Arial MT"/>
                <a:cs typeface="Arial MT"/>
              </a:rPr>
              <a:t>cost</a:t>
            </a:r>
            <a:r>
              <a:rPr sz="1600" spc="-15" dirty="0">
                <a:latin typeface="Arial MT"/>
                <a:cs typeface="Arial MT"/>
              </a:rPr>
              <a:t> </a:t>
            </a:r>
            <a:r>
              <a:rPr sz="1600" spc="-20" dirty="0">
                <a:latin typeface="Arial MT"/>
                <a:cs typeface="Arial MT"/>
              </a:rPr>
              <a:t>is</a:t>
            </a:r>
            <a:r>
              <a:rPr sz="1600" spc="35" dirty="0">
                <a:latin typeface="Arial MT"/>
                <a:cs typeface="Arial MT"/>
              </a:rPr>
              <a:t> </a:t>
            </a:r>
            <a:r>
              <a:rPr sz="1600" spc="-5" dirty="0">
                <a:latin typeface="Arial MT"/>
                <a:cs typeface="Arial MT"/>
              </a:rPr>
              <a:t>lowest</a:t>
            </a:r>
            <a:endParaRPr sz="1600">
              <a:latin typeface="Arial MT"/>
              <a:cs typeface="Arial MT"/>
            </a:endParaRPr>
          </a:p>
          <a:p>
            <a:pPr marL="287020" indent="-183515">
              <a:lnSpc>
                <a:spcPct val="100000"/>
              </a:lnSpc>
              <a:spcBef>
                <a:spcPts val="645"/>
              </a:spcBef>
              <a:buChar char="•"/>
              <a:tabLst>
                <a:tab pos="287655" algn="l"/>
              </a:tabLst>
            </a:pPr>
            <a:r>
              <a:rPr sz="1600" spc="-20" dirty="0">
                <a:latin typeface="Arial MT"/>
                <a:cs typeface="Arial MT"/>
              </a:rPr>
              <a:t>Beneficiary</a:t>
            </a:r>
            <a:r>
              <a:rPr sz="1600" spc="114" dirty="0">
                <a:latin typeface="Arial MT"/>
                <a:cs typeface="Arial MT"/>
              </a:rPr>
              <a:t> </a:t>
            </a:r>
            <a:r>
              <a:rPr sz="1600" spc="-25" dirty="0">
                <a:latin typeface="Arial MT"/>
                <a:cs typeface="Arial MT"/>
              </a:rPr>
              <a:t>may</a:t>
            </a:r>
            <a:r>
              <a:rPr sz="1600" spc="114" dirty="0">
                <a:latin typeface="Arial MT"/>
                <a:cs typeface="Arial MT"/>
              </a:rPr>
              <a:t> </a:t>
            </a:r>
            <a:r>
              <a:rPr sz="1600" spc="-50" dirty="0">
                <a:latin typeface="Arial MT"/>
                <a:cs typeface="Arial MT"/>
              </a:rPr>
              <a:t>have</a:t>
            </a:r>
            <a:r>
              <a:rPr sz="1600" spc="185" dirty="0">
                <a:latin typeface="Arial MT"/>
                <a:cs typeface="Arial MT"/>
              </a:rPr>
              <a:t> </a:t>
            </a:r>
            <a:r>
              <a:rPr sz="1600" spc="-50" dirty="0">
                <a:latin typeface="Arial MT"/>
                <a:cs typeface="Arial MT"/>
              </a:rPr>
              <a:t>11</a:t>
            </a:r>
            <a:r>
              <a:rPr sz="1600" spc="-55" dirty="0">
                <a:latin typeface="Arial MT"/>
                <a:cs typeface="Arial MT"/>
              </a:rPr>
              <a:t> </a:t>
            </a:r>
            <a:r>
              <a:rPr sz="1600" spc="-25" dirty="0">
                <a:latin typeface="Arial MT"/>
                <a:cs typeface="Arial MT"/>
              </a:rPr>
              <a:t>calendar</a:t>
            </a:r>
            <a:r>
              <a:rPr sz="1600" spc="140" dirty="0">
                <a:latin typeface="Arial MT"/>
                <a:cs typeface="Arial MT"/>
              </a:rPr>
              <a:t> </a:t>
            </a:r>
            <a:r>
              <a:rPr sz="1600" spc="-5" dirty="0">
                <a:latin typeface="Arial MT"/>
                <a:cs typeface="Arial MT"/>
              </a:rPr>
              <a:t>years</a:t>
            </a:r>
            <a:r>
              <a:rPr sz="1600" spc="35" dirty="0">
                <a:latin typeface="Arial MT"/>
                <a:cs typeface="Arial MT"/>
              </a:rPr>
              <a:t> </a:t>
            </a:r>
            <a:r>
              <a:rPr sz="1600" spc="15" dirty="0">
                <a:latin typeface="Arial MT"/>
                <a:cs typeface="Arial MT"/>
              </a:rPr>
              <a:t>to</a:t>
            </a:r>
            <a:r>
              <a:rPr sz="1600" spc="-60" dirty="0">
                <a:latin typeface="Arial MT"/>
                <a:cs typeface="Arial MT"/>
              </a:rPr>
              <a:t> </a:t>
            </a:r>
            <a:r>
              <a:rPr sz="1600" dirty="0">
                <a:latin typeface="Arial MT"/>
                <a:cs typeface="Arial MT"/>
              </a:rPr>
              <a:t>take</a:t>
            </a:r>
            <a:r>
              <a:rPr sz="1600" spc="25" dirty="0">
                <a:latin typeface="Arial MT"/>
                <a:cs typeface="Arial MT"/>
              </a:rPr>
              <a:t> </a:t>
            </a:r>
            <a:r>
              <a:rPr sz="1600" spc="-10" dirty="0">
                <a:latin typeface="Arial MT"/>
                <a:cs typeface="Arial MT"/>
              </a:rPr>
              <a:t>withdrawals</a:t>
            </a:r>
            <a:endParaRPr sz="1600">
              <a:latin typeface="Arial MT"/>
              <a:cs typeface="Arial MT"/>
            </a:endParaRPr>
          </a:p>
          <a:p>
            <a:pPr marL="897255" lvl="1" indent="-285115">
              <a:lnSpc>
                <a:spcPct val="100000"/>
              </a:lnSpc>
              <a:spcBef>
                <a:spcPts val="580"/>
              </a:spcBef>
              <a:buFont typeface="Calibri"/>
              <a:buChar char="—"/>
              <a:tabLst>
                <a:tab pos="897890" algn="l"/>
              </a:tabLst>
            </a:pPr>
            <a:r>
              <a:rPr sz="1500" dirty="0">
                <a:latin typeface="Arial MT"/>
                <a:cs typeface="Arial MT"/>
              </a:rPr>
              <a:t>Ex:</a:t>
            </a:r>
            <a:r>
              <a:rPr sz="1500" spc="-40" dirty="0">
                <a:latin typeface="Arial MT"/>
                <a:cs typeface="Arial MT"/>
              </a:rPr>
              <a:t> </a:t>
            </a:r>
            <a:r>
              <a:rPr sz="1500" dirty="0">
                <a:latin typeface="Arial MT"/>
                <a:cs typeface="Arial MT"/>
              </a:rPr>
              <a:t>owner</a:t>
            </a:r>
            <a:r>
              <a:rPr sz="1500" spc="35" dirty="0">
                <a:latin typeface="Arial MT"/>
                <a:cs typeface="Arial MT"/>
              </a:rPr>
              <a:t> </a:t>
            </a:r>
            <a:r>
              <a:rPr sz="1500" spc="20" dirty="0">
                <a:latin typeface="Arial MT"/>
                <a:cs typeface="Arial MT"/>
              </a:rPr>
              <a:t>dies</a:t>
            </a:r>
            <a:r>
              <a:rPr sz="1500" spc="-135" dirty="0">
                <a:latin typeface="Arial MT"/>
                <a:cs typeface="Arial MT"/>
              </a:rPr>
              <a:t> </a:t>
            </a:r>
            <a:r>
              <a:rPr sz="1500" spc="-15" dirty="0">
                <a:latin typeface="Arial MT"/>
                <a:cs typeface="Arial MT"/>
              </a:rPr>
              <a:t>March</a:t>
            </a:r>
            <a:r>
              <a:rPr sz="1500" spc="95" dirty="0">
                <a:latin typeface="Arial MT"/>
                <a:cs typeface="Arial MT"/>
              </a:rPr>
              <a:t> </a:t>
            </a:r>
            <a:r>
              <a:rPr sz="1500" spc="20" dirty="0">
                <a:latin typeface="Arial MT"/>
                <a:cs typeface="Arial MT"/>
              </a:rPr>
              <a:t>1,</a:t>
            </a:r>
            <a:r>
              <a:rPr sz="1500" spc="-90" dirty="0">
                <a:latin typeface="Arial MT"/>
                <a:cs typeface="Arial MT"/>
              </a:rPr>
              <a:t> </a:t>
            </a:r>
            <a:r>
              <a:rPr sz="1500" spc="35" dirty="0">
                <a:latin typeface="Arial MT"/>
                <a:cs typeface="Arial MT"/>
              </a:rPr>
              <a:t>2022,</a:t>
            </a:r>
            <a:r>
              <a:rPr sz="1500" spc="-120" dirty="0">
                <a:latin typeface="Arial MT"/>
                <a:cs typeface="Arial MT"/>
              </a:rPr>
              <a:t> </a:t>
            </a:r>
            <a:r>
              <a:rPr sz="1500" spc="10" dirty="0">
                <a:latin typeface="Arial MT"/>
                <a:cs typeface="Arial MT"/>
              </a:rPr>
              <a:t>beneficiary</a:t>
            </a:r>
            <a:r>
              <a:rPr sz="1500" spc="-135" dirty="0">
                <a:latin typeface="Arial MT"/>
                <a:cs typeface="Arial MT"/>
              </a:rPr>
              <a:t> </a:t>
            </a:r>
            <a:r>
              <a:rPr sz="1500" spc="-25" dirty="0">
                <a:latin typeface="Arial MT"/>
                <a:cs typeface="Arial MT"/>
              </a:rPr>
              <a:t>has</a:t>
            </a:r>
            <a:r>
              <a:rPr sz="1500" spc="25" dirty="0">
                <a:latin typeface="Arial MT"/>
                <a:cs typeface="Arial MT"/>
              </a:rPr>
              <a:t> </a:t>
            </a:r>
            <a:r>
              <a:rPr sz="1500" spc="-25" dirty="0">
                <a:latin typeface="Arial MT"/>
                <a:cs typeface="Arial MT"/>
              </a:rPr>
              <a:t>until</a:t>
            </a:r>
            <a:r>
              <a:rPr sz="1500" spc="125" dirty="0">
                <a:latin typeface="Arial MT"/>
                <a:cs typeface="Arial MT"/>
              </a:rPr>
              <a:t> </a:t>
            </a:r>
            <a:r>
              <a:rPr sz="1500" spc="25" dirty="0">
                <a:latin typeface="Arial MT"/>
                <a:cs typeface="Arial MT"/>
              </a:rPr>
              <a:t>December</a:t>
            </a:r>
            <a:r>
              <a:rPr sz="1500" spc="-204" dirty="0">
                <a:latin typeface="Arial MT"/>
                <a:cs typeface="Arial MT"/>
              </a:rPr>
              <a:t> </a:t>
            </a:r>
            <a:r>
              <a:rPr sz="1500" spc="30" dirty="0">
                <a:latin typeface="Arial MT"/>
                <a:cs typeface="Arial MT"/>
              </a:rPr>
              <a:t>31,</a:t>
            </a:r>
            <a:r>
              <a:rPr sz="1500" spc="-65" dirty="0">
                <a:latin typeface="Arial MT"/>
                <a:cs typeface="Arial MT"/>
              </a:rPr>
              <a:t> </a:t>
            </a:r>
            <a:r>
              <a:rPr sz="1500" spc="35" dirty="0">
                <a:latin typeface="Arial MT"/>
                <a:cs typeface="Arial MT"/>
              </a:rPr>
              <a:t>2032</a:t>
            </a:r>
            <a:r>
              <a:rPr sz="1500" spc="-150" dirty="0">
                <a:latin typeface="Arial MT"/>
                <a:cs typeface="Arial MT"/>
              </a:rPr>
              <a:t> </a:t>
            </a:r>
            <a:r>
              <a:rPr sz="1500" spc="-5" dirty="0">
                <a:latin typeface="Arial MT"/>
                <a:cs typeface="Arial MT"/>
              </a:rPr>
              <a:t>to</a:t>
            </a:r>
            <a:r>
              <a:rPr sz="1500" spc="20" dirty="0">
                <a:latin typeface="Arial MT"/>
                <a:cs typeface="Arial MT"/>
              </a:rPr>
              <a:t> </a:t>
            </a:r>
            <a:r>
              <a:rPr sz="1500" spc="-15" dirty="0">
                <a:latin typeface="Arial MT"/>
                <a:cs typeface="Arial MT"/>
              </a:rPr>
              <a:t>withdraw</a:t>
            </a:r>
            <a:r>
              <a:rPr sz="1500" spc="85" dirty="0">
                <a:latin typeface="Arial MT"/>
                <a:cs typeface="Arial MT"/>
              </a:rPr>
              <a:t> </a:t>
            </a:r>
            <a:r>
              <a:rPr sz="1500" dirty="0">
                <a:latin typeface="Arial MT"/>
                <a:cs typeface="Arial MT"/>
              </a:rPr>
              <a:t>account</a:t>
            </a:r>
            <a:endParaRPr sz="1500">
              <a:latin typeface="Arial MT"/>
              <a:cs typeface="Arial MT"/>
            </a:endParaRPr>
          </a:p>
        </p:txBody>
      </p:sp>
      <p:grpSp>
        <p:nvGrpSpPr>
          <p:cNvPr id="6" name="object 6"/>
          <p:cNvGrpSpPr/>
          <p:nvPr/>
        </p:nvGrpSpPr>
        <p:grpSpPr>
          <a:xfrm>
            <a:off x="304788" y="4592292"/>
            <a:ext cx="4526915" cy="1885314"/>
            <a:chOff x="304788" y="4592292"/>
            <a:chExt cx="4526915" cy="1885314"/>
          </a:xfrm>
        </p:grpSpPr>
        <p:pic>
          <p:nvPicPr>
            <p:cNvPr id="7" name="object 7"/>
            <p:cNvPicPr/>
            <p:nvPr/>
          </p:nvPicPr>
          <p:blipFill>
            <a:blip r:embed="rId2" cstate="print"/>
            <a:stretch>
              <a:fillRect/>
            </a:stretch>
          </p:blipFill>
          <p:spPr>
            <a:xfrm>
              <a:off x="304788" y="4592292"/>
              <a:ext cx="4526302" cy="1833935"/>
            </a:xfrm>
            <a:prstGeom prst="rect">
              <a:avLst/>
            </a:prstGeom>
          </p:spPr>
        </p:pic>
        <p:sp>
          <p:nvSpPr>
            <p:cNvPr id="8" name="object 8"/>
            <p:cNvSpPr/>
            <p:nvPr/>
          </p:nvSpPr>
          <p:spPr>
            <a:xfrm>
              <a:off x="309880" y="4648199"/>
              <a:ext cx="4521200" cy="1828800"/>
            </a:xfrm>
            <a:custGeom>
              <a:avLst/>
              <a:gdLst/>
              <a:ahLst/>
              <a:cxnLst/>
              <a:rect l="l" t="t" r="r" b="b"/>
              <a:pathLst>
                <a:path w="4521200" h="1828800">
                  <a:moveTo>
                    <a:pt x="4521200" y="0"/>
                  </a:moveTo>
                  <a:lnTo>
                    <a:pt x="0" y="0"/>
                  </a:lnTo>
                  <a:lnTo>
                    <a:pt x="0" y="1828800"/>
                  </a:lnTo>
                  <a:lnTo>
                    <a:pt x="4521200" y="1828800"/>
                  </a:lnTo>
                  <a:lnTo>
                    <a:pt x="4521200" y="0"/>
                  </a:lnTo>
                  <a:close/>
                </a:path>
              </a:pathLst>
            </a:custGeom>
            <a:solidFill>
              <a:srgbClr val="FFFFFF"/>
            </a:solidFill>
          </p:spPr>
          <p:txBody>
            <a:bodyPr wrap="square" lIns="0" tIns="0" rIns="0" bIns="0" rtlCol="0"/>
            <a:lstStyle/>
            <a:p>
              <a:endParaRPr/>
            </a:p>
          </p:txBody>
        </p:sp>
      </p:grpSp>
      <p:sp>
        <p:nvSpPr>
          <p:cNvPr id="9" name="object 9"/>
          <p:cNvSpPr txBox="1"/>
          <p:nvPr/>
        </p:nvSpPr>
        <p:spPr>
          <a:xfrm>
            <a:off x="309879" y="4648200"/>
            <a:ext cx="4521200" cy="1828800"/>
          </a:xfrm>
          <a:prstGeom prst="rect">
            <a:avLst/>
          </a:prstGeom>
          <a:ln w="10159">
            <a:solidFill>
              <a:srgbClr val="789D49"/>
            </a:solidFill>
          </a:ln>
        </p:spPr>
        <p:txBody>
          <a:bodyPr vert="horz" wrap="square" lIns="0" tIns="171450" rIns="0" bIns="0" rtlCol="0">
            <a:spAutoFit/>
          </a:bodyPr>
          <a:lstStyle/>
          <a:p>
            <a:pPr marL="176530">
              <a:lnSpc>
                <a:spcPct val="100000"/>
              </a:lnSpc>
              <a:spcBef>
                <a:spcPts val="1350"/>
              </a:spcBef>
            </a:pPr>
            <a:r>
              <a:rPr sz="1500" b="1" spc="5" dirty="0">
                <a:solidFill>
                  <a:srgbClr val="789D49"/>
                </a:solidFill>
                <a:latin typeface="Arial"/>
                <a:cs typeface="Arial"/>
              </a:rPr>
              <a:t>ADVANTAGES</a:t>
            </a:r>
            <a:endParaRPr sz="1500">
              <a:latin typeface="Arial"/>
              <a:cs typeface="Arial"/>
            </a:endParaRPr>
          </a:p>
          <a:p>
            <a:pPr marL="461009" indent="-285115">
              <a:lnSpc>
                <a:spcPct val="100000"/>
              </a:lnSpc>
              <a:spcBef>
                <a:spcPts val="25"/>
              </a:spcBef>
              <a:buChar char="•"/>
              <a:tabLst>
                <a:tab pos="461009" algn="l"/>
                <a:tab pos="461645" algn="l"/>
              </a:tabLst>
            </a:pPr>
            <a:r>
              <a:rPr sz="1600" spc="-40" dirty="0">
                <a:latin typeface="Arial MT"/>
                <a:cs typeface="Arial MT"/>
              </a:rPr>
              <a:t>Minimize</a:t>
            </a:r>
            <a:r>
              <a:rPr sz="1600" spc="265" dirty="0">
                <a:latin typeface="Arial MT"/>
                <a:cs typeface="Arial MT"/>
              </a:rPr>
              <a:t> </a:t>
            </a:r>
            <a:r>
              <a:rPr sz="1600" spc="5" dirty="0">
                <a:latin typeface="Arial MT"/>
                <a:cs typeface="Arial MT"/>
              </a:rPr>
              <a:t>tax</a:t>
            </a:r>
            <a:r>
              <a:rPr sz="1600" spc="40" dirty="0">
                <a:latin typeface="Arial MT"/>
                <a:cs typeface="Arial MT"/>
              </a:rPr>
              <a:t> </a:t>
            </a:r>
            <a:r>
              <a:rPr sz="1600" spc="-5" dirty="0">
                <a:latin typeface="Arial MT"/>
                <a:cs typeface="Arial MT"/>
              </a:rPr>
              <a:t>cost </a:t>
            </a:r>
            <a:r>
              <a:rPr sz="1600" spc="-25" dirty="0">
                <a:latin typeface="Arial MT"/>
                <a:cs typeface="Arial MT"/>
              </a:rPr>
              <a:t>over</a:t>
            </a:r>
            <a:r>
              <a:rPr sz="1600" spc="145" dirty="0">
                <a:latin typeface="Arial MT"/>
                <a:cs typeface="Arial MT"/>
              </a:rPr>
              <a:t> </a:t>
            </a:r>
            <a:r>
              <a:rPr sz="1600" spc="-5" dirty="0">
                <a:latin typeface="Arial MT"/>
                <a:cs typeface="Arial MT"/>
              </a:rPr>
              <a:t>withdrawal</a:t>
            </a:r>
            <a:r>
              <a:rPr sz="1600" spc="-80" dirty="0">
                <a:latin typeface="Arial MT"/>
                <a:cs typeface="Arial MT"/>
              </a:rPr>
              <a:t> </a:t>
            </a:r>
            <a:r>
              <a:rPr sz="1600" spc="-20" dirty="0">
                <a:latin typeface="Arial MT"/>
                <a:cs typeface="Arial MT"/>
              </a:rPr>
              <a:t>window</a:t>
            </a:r>
            <a:endParaRPr sz="1600">
              <a:latin typeface="Arial MT"/>
              <a:cs typeface="Arial MT"/>
            </a:endParaRPr>
          </a:p>
          <a:p>
            <a:pPr marL="461009" marR="642620" indent="-284480">
              <a:lnSpc>
                <a:spcPct val="100000"/>
              </a:lnSpc>
              <a:buChar char="•"/>
              <a:tabLst>
                <a:tab pos="461009" algn="l"/>
                <a:tab pos="461645" algn="l"/>
              </a:tabLst>
            </a:pPr>
            <a:r>
              <a:rPr sz="1600" spc="5" dirty="0">
                <a:latin typeface="Arial MT"/>
                <a:cs typeface="Arial MT"/>
              </a:rPr>
              <a:t>May </a:t>
            </a:r>
            <a:r>
              <a:rPr sz="1600" spc="-20" dirty="0">
                <a:latin typeface="Arial MT"/>
                <a:cs typeface="Arial MT"/>
              </a:rPr>
              <a:t>result in </a:t>
            </a:r>
            <a:r>
              <a:rPr sz="1600" spc="-35" dirty="0">
                <a:latin typeface="Arial MT"/>
                <a:cs typeface="Arial MT"/>
              </a:rPr>
              <a:t>money</a:t>
            </a:r>
            <a:r>
              <a:rPr sz="1600" spc="-30" dirty="0">
                <a:latin typeface="Arial MT"/>
                <a:cs typeface="Arial MT"/>
              </a:rPr>
              <a:t> </a:t>
            </a:r>
            <a:r>
              <a:rPr sz="1600" spc="-5" dirty="0">
                <a:latin typeface="Arial MT"/>
                <a:cs typeface="Arial MT"/>
              </a:rPr>
              <a:t>left </a:t>
            </a:r>
            <a:r>
              <a:rPr sz="1600" spc="-20" dirty="0">
                <a:latin typeface="Arial MT"/>
                <a:cs typeface="Arial MT"/>
              </a:rPr>
              <a:t>in </a:t>
            </a:r>
            <a:r>
              <a:rPr sz="1600" spc="-5" dirty="0">
                <a:latin typeface="Arial MT"/>
                <a:cs typeface="Arial MT"/>
              </a:rPr>
              <a:t>IRA </a:t>
            </a:r>
            <a:r>
              <a:rPr sz="1600" spc="-30" dirty="0">
                <a:latin typeface="Arial MT"/>
                <a:cs typeface="Arial MT"/>
              </a:rPr>
              <a:t>longer, </a:t>
            </a:r>
            <a:r>
              <a:rPr sz="1600" spc="-430" dirty="0">
                <a:latin typeface="Arial MT"/>
                <a:cs typeface="Arial MT"/>
              </a:rPr>
              <a:t> </a:t>
            </a:r>
            <a:r>
              <a:rPr sz="1600" dirty="0">
                <a:latin typeface="Arial MT"/>
                <a:cs typeface="Arial MT"/>
              </a:rPr>
              <a:t>greater</a:t>
            </a:r>
            <a:r>
              <a:rPr sz="1600" spc="-25" dirty="0">
                <a:latin typeface="Arial MT"/>
                <a:cs typeface="Arial MT"/>
              </a:rPr>
              <a:t> </a:t>
            </a:r>
            <a:r>
              <a:rPr sz="1600" spc="-5" dirty="0">
                <a:latin typeface="Arial MT"/>
                <a:cs typeface="Arial MT"/>
              </a:rPr>
              <a:t>tax-deferred</a:t>
            </a:r>
            <a:r>
              <a:rPr sz="1600" spc="20" dirty="0">
                <a:latin typeface="Arial MT"/>
                <a:cs typeface="Arial MT"/>
              </a:rPr>
              <a:t> </a:t>
            </a:r>
            <a:r>
              <a:rPr sz="1600" spc="10" dirty="0">
                <a:latin typeface="Arial MT"/>
                <a:cs typeface="Arial MT"/>
              </a:rPr>
              <a:t>growth</a:t>
            </a:r>
            <a:endParaRPr sz="1600">
              <a:latin typeface="Arial MT"/>
              <a:cs typeface="Arial MT"/>
            </a:endParaRPr>
          </a:p>
        </p:txBody>
      </p:sp>
      <p:grpSp>
        <p:nvGrpSpPr>
          <p:cNvPr id="10" name="object 10"/>
          <p:cNvGrpSpPr/>
          <p:nvPr/>
        </p:nvGrpSpPr>
        <p:grpSpPr>
          <a:xfrm>
            <a:off x="5232388" y="4592292"/>
            <a:ext cx="4526915" cy="1895475"/>
            <a:chOff x="5232388" y="4592292"/>
            <a:chExt cx="4526915" cy="1895475"/>
          </a:xfrm>
        </p:grpSpPr>
        <p:pic>
          <p:nvPicPr>
            <p:cNvPr id="11" name="object 11"/>
            <p:cNvPicPr/>
            <p:nvPr/>
          </p:nvPicPr>
          <p:blipFill>
            <a:blip r:embed="rId3" cstate="print"/>
            <a:stretch>
              <a:fillRect/>
            </a:stretch>
          </p:blipFill>
          <p:spPr>
            <a:xfrm>
              <a:off x="5232388" y="4592292"/>
              <a:ext cx="4526302" cy="1844095"/>
            </a:xfrm>
            <a:prstGeom prst="rect">
              <a:avLst/>
            </a:prstGeom>
          </p:spPr>
        </p:pic>
        <p:sp>
          <p:nvSpPr>
            <p:cNvPr id="12" name="object 12"/>
            <p:cNvSpPr/>
            <p:nvPr/>
          </p:nvSpPr>
          <p:spPr>
            <a:xfrm>
              <a:off x="5237480" y="4648200"/>
              <a:ext cx="4521200" cy="1838960"/>
            </a:xfrm>
            <a:custGeom>
              <a:avLst/>
              <a:gdLst/>
              <a:ahLst/>
              <a:cxnLst/>
              <a:rect l="l" t="t" r="r" b="b"/>
              <a:pathLst>
                <a:path w="4521200" h="1838960">
                  <a:moveTo>
                    <a:pt x="4521200" y="0"/>
                  </a:moveTo>
                  <a:lnTo>
                    <a:pt x="0" y="0"/>
                  </a:lnTo>
                  <a:lnTo>
                    <a:pt x="0" y="1838960"/>
                  </a:lnTo>
                  <a:lnTo>
                    <a:pt x="4521200" y="1838960"/>
                  </a:lnTo>
                  <a:lnTo>
                    <a:pt x="4521200"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5237479" y="4648200"/>
            <a:ext cx="4521200" cy="1838960"/>
          </a:xfrm>
          <a:prstGeom prst="rect">
            <a:avLst/>
          </a:prstGeom>
          <a:ln w="10159">
            <a:solidFill>
              <a:srgbClr val="611244"/>
            </a:solidFill>
          </a:ln>
        </p:spPr>
        <p:txBody>
          <a:bodyPr vert="horz" wrap="square" lIns="0" tIns="171450" rIns="0" bIns="0" rtlCol="0">
            <a:spAutoFit/>
          </a:bodyPr>
          <a:lstStyle/>
          <a:p>
            <a:pPr marL="178435">
              <a:lnSpc>
                <a:spcPct val="100000"/>
              </a:lnSpc>
              <a:spcBef>
                <a:spcPts val="1350"/>
              </a:spcBef>
            </a:pPr>
            <a:r>
              <a:rPr sz="1500" b="1" spc="10" dirty="0">
                <a:solidFill>
                  <a:srgbClr val="611244"/>
                </a:solidFill>
                <a:latin typeface="Arial"/>
                <a:cs typeface="Arial"/>
              </a:rPr>
              <a:t>DISADVANTAGES</a:t>
            </a:r>
            <a:endParaRPr sz="1500">
              <a:latin typeface="Arial"/>
              <a:cs typeface="Arial"/>
            </a:endParaRPr>
          </a:p>
          <a:p>
            <a:pPr marL="462915" marR="532765" indent="-285115">
              <a:lnSpc>
                <a:spcPct val="100000"/>
              </a:lnSpc>
              <a:spcBef>
                <a:spcPts val="25"/>
              </a:spcBef>
              <a:buChar char="•"/>
              <a:tabLst>
                <a:tab pos="462915" algn="l"/>
                <a:tab pos="463550" algn="l"/>
              </a:tabLst>
            </a:pPr>
            <a:r>
              <a:rPr sz="1600" spc="5" dirty="0">
                <a:latin typeface="Arial MT"/>
                <a:cs typeface="Arial MT"/>
              </a:rPr>
              <a:t>More</a:t>
            </a:r>
            <a:r>
              <a:rPr sz="1600" spc="-65" dirty="0">
                <a:latin typeface="Arial MT"/>
                <a:cs typeface="Arial MT"/>
              </a:rPr>
              <a:t> </a:t>
            </a:r>
            <a:r>
              <a:rPr sz="1600" spc="-20" dirty="0">
                <a:latin typeface="Arial MT"/>
                <a:cs typeface="Arial MT"/>
              </a:rPr>
              <a:t>complex</a:t>
            </a:r>
            <a:r>
              <a:rPr sz="1600" spc="120" dirty="0">
                <a:latin typeface="Arial MT"/>
                <a:cs typeface="Arial MT"/>
              </a:rPr>
              <a:t> </a:t>
            </a:r>
            <a:r>
              <a:rPr sz="1600" dirty="0">
                <a:latin typeface="Arial MT"/>
                <a:cs typeface="Arial MT"/>
              </a:rPr>
              <a:t>–</a:t>
            </a:r>
            <a:r>
              <a:rPr sz="1600" spc="20" dirty="0">
                <a:latin typeface="Arial MT"/>
                <a:cs typeface="Arial MT"/>
              </a:rPr>
              <a:t> </a:t>
            </a:r>
            <a:r>
              <a:rPr sz="1600" spc="-20" dirty="0">
                <a:latin typeface="Arial MT"/>
                <a:cs typeface="Arial MT"/>
              </a:rPr>
              <a:t>requires</a:t>
            </a:r>
            <a:r>
              <a:rPr sz="1600" spc="110" dirty="0">
                <a:latin typeface="Arial MT"/>
                <a:cs typeface="Arial MT"/>
              </a:rPr>
              <a:t> </a:t>
            </a:r>
            <a:r>
              <a:rPr sz="1600" spc="-20" dirty="0">
                <a:latin typeface="Arial MT"/>
                <a:cs typeface="Arial MT"/>
              </a:rPr>
              <a:t>multi-year</a:t>
            </a:r>
            <a:r>
              <a:rPr sz="1600" spc="130" dirty="0">
                <a:latin typeface="Arial MT"/>
                <a:cs typeface="Arial MT"/>
              </a:rPr>
              <a:t> </a:t>
            </a:r>
            <a:r>
              <a:rPr sz="1600" spc="5" dirty="0">
                <a:latin typeface="Arial MT"/>
                <a:cs typeface="Arial MT"/>
              </a:rPr>
              <a:t>tax </a:t>
            </a:r>
            <a:r>
              <a:rPr sz="1600" spc="-430" dirty="0">
                <a:latin typeface="Arial MT"/>
                <a:cs typeface="Arial MT"/>
              </a:rPr>
              <a:t> </a:t>
            </a:r>
            <a:r>
              <a:rPr sz="1600" spc="-50" dirty="0">
                <a:latin typeface="Arial MT"/>
                <a:cs typeface="Arial MT"/>
              </a:rPr>
              <a:t>planning</a:t>
            </a:r>
            <a:endParaRPr sz="1600">
              <a:latin typeface="Arial MT"/>
              <a:cs typeface="Arial MT"/>
            </a:endParaRPr>
          </a:p>
          <a:p>
            <a:pPr marL="462915" marR="724535" indent="-285115">
              <a:lnSpc>
                <a:spcPct val="100000"/>
              </a:lnSpc>
              <a:spcBef>
                <a:spcPts val="5"/>
              </a:spcBef>
              <a:buChar char="•"/>
              <a:tabLst>
                <a:tab pos="462915" algn="l"/>
                <a:tab pos="463550" algn="l"/>
              </a:tabLst>
            </a:pPr>
            <a:r>
              <a:rPr sz="1600" dirty="0">
                <a:latin typeface="Arial MT"/>
                <a:cs typeface="Arial MT"/>
              </a:rPr>
              <a:t>May</a:t>
            </a:r>
            <a:r>
              <a:rPr sz="1600" spc="-55" dirty="0">
                <a:latin typeface="Arial MT"/>
                <a:cs typeface="Arial MT"/>
              </a:rPr>
              <a:t> </a:t>
            </a:r>
            <a:r>
              <a:rPr sz="1600" spc="-25" dirty="0">
                <a:latin typeface="Arial MT"/>
                <a:cs typeface="Arial MT"/>
              </a:rPr>
              <a:t>result</a:t>
            </a:r>
            <a:r>
              <a:rPr sz="1600" spc="145" dirty="0">
                <a:latin typeface="Arial MT"/>
                <a:cs typeface="Arial MT"/>
              </a:rPr>
              <a:t> </a:t>
            </a:r>
            <a:r>
              <a:rPr sz="1600" spc="-20" dirty="0">
                <a:latin typeface="Arial MT"/>
                <a:cs typeface="Arial MT"/>
              </a:rPr>
              <a:t>in</a:t>
            </a:r>
            <a:r>
              <a:rPr sz="1600" spc="20" dirty="0">
                <a:latin typeface="Arial MT"/>
                <a:cs typeface="Arial MT"/>
              </a:rPr>
              <a:t> </a:t>
            </a:r>
            <a:r>
              <a:rPr sz="1600" spc="-15" dirty="0">
                <a:latin typeface="Arial MT"/>
                <a:cs typeface="Arial MT"/>
              </a:rPr>
              <a:t>earlier</a:t>
            </a:r>
            <a:r>
              <a:rPr sz="1600" spc="55" dirty="0">
                <a:latin typeface="Arial MT"/>
                <a:cs typeface="Arial MT"/>
              </a:rPr>
              <a:t> </a:t>
            </a:r>
            <a:r>
              <a:rPr sz="1600" spc="-5" dirty="0">
                <a:latin typeface="Arial MT"/>
                <a:cs typeface="Arial MT"/>
              </a:rPr>
              <a:t>IRA</a:t>
            </a:r>
            <a:r>
              <a:rPr sz="1600" spc="-75" dirty="0">
                <a:latin typeface="Arial MT"/>
                <a:cs typeface="Arial MT"/>
              </a:rPr>
              <a:t> </a:t>
            </a:r>
            <a:r>
              <a:rPr sz="1600" spc="-10" dirty="0">
                <a:latin typeface="Arial MT"/>
                <a:cs typeface="Arial MT"/>
              </a:rPr>
              <a:t>withdrawals, </a:t>
            </a:r>
            <a:r>
              <a:rPr sz="1600" spc="-430" dirty="0">
                <a:latin typeface="Arial MT"/>
                <a:cs typeface="Arial MT"/>
              </a:rPr>
              <a:t> </a:t>
            </a:r>
            <a:r>
              <a:rPr sz="1600" spc="-45" dirty="0">
                <a:latin typeface="Arial MT"/>
                <a:cs typeface="Arial MT"/>
              </a:rPr>
              <a:t>meaning</a:t>
            </a:r>
            <a:r>
              <a:rPr sz="1600" spc="254" dirty="0">
                <a:latin typeface="Arial MT"/>
                <a:cs typeface="Arial MT"/>
              </a:rPr>
              <a:t> </a:t>
            </a:r>
            <a:r>
              <a:rPr sz="1600" spc="-15" dirty="0">
                <a:latin typeface="Arial MT"/>
                <a:cs typeface="Arial MT"/>
              </a:rPr>
              <a:t>less</a:t>
            </a:r>
            <a:r>
              <a:rPr sz="1600" spc="25" dirty="0">
                <a:latin typeface="Arial MT"/>
                <a:cs typeface="Arial MT"/>
              </a:rPr>
              <a:t> </a:t>
            </a:r>
            <a:r>
              <a:rPr sz="1600" spc="-5" dirty="0">
                <a:latin typeface="Arial MT"/>
                <a:cs typeface="Arial MT"/>
              </a:rPr>
              <a:t>tax-deferred</a:t>
            </a:r>
            <a:r>
              <a:rPr sz="1600" spc="20" dirty="0">
                <a:latin typeface="Arial MT"/>
                <a:cs typeface="Arial MT"/>
              </a:rPr>
              <a:t> </a:t>
            </a:r>
            <a:r>
              <a:rPr sz="1600" spc="10" dirty="0">
                <a:latin typeface="Arial MT"/>
                <a:cs typeface="Arial MT"/>
              </a:rPr>
              <a:t>growth</a:t>
            </a:r>
            <a:endParaRPr sz="1600">
              <a:latin typeface="Arial MT"/>
              <a:cs typeface="Arial MT"/>
            </a:endParaRPr>
          </a:p>
          <a:p>
            <a:pPr marL="462915" indent="-285115">
              <a:lnSpc>
                <a:spcPct val="100000"/>
              </a:lnSpc>
              <a:spcBef>
                <a:spcPts val="5"/>
              </a:spcBef>
              <a:buChar char="•"/>
              <a:tabLst>
                <a:tab pos="462915" algn="l"/>
                <a:tab pos="463550" algn="l"/>
              </a:tabLst>
            </a:pPr>
            <a:r>
              <a:rPr sz="1600" spc="-5" dirty="0">
                <a:latin typeface="Arial MT"/>
                <a:cs typeface="Arial MT"/>
              </a:rPr>
              <a:t>IRA</a:t>
            </a:r>
            <a:r>
              <a:rPr sz="1600" spc="-80" dirty="0">
                <a:latin typeface="Arial MT"/>
                <a:cs typeface="Arial MT"/>
              </a:rPr>
              <a:t> </a:t>
            </a:r>
            <a:r>
              <a:rPr sz="1600" spc="-40" dirty="0">
                <a:latin typeface="Arial MT"/>
                <a:cs typeface="Arial MT"/>
              </a:rPr>
              <a:t>must</a:t>
            </a:r>
            <a:r>
              <a:rPr sz="1600" spc="145" dirty="0">
                <a:latin typeface="Arial MT"/>
                <a:cs typeface="Arial MT"/>
              </a:rPr>
              <a:t> </a:t>
            </a:r>
            <a:r>
              <a:rPr sz="1600" spc="-10" dirty="0">
                <a:latin typeface="Arial MT"/>
                <a:cs typeface="Arial MT"/>
              </a:rPr>
              <a:t>be</a:t>
            </a:r>
            <a:r>
              <a:rPr sz="1600" spc="20" dirty="0">
                <a:latin typeface="Arial MT"/>
                <a:cs typeface="Arial MT"/>
              </a:rPr>
              <a:t> </a:t>
            </a:r>
            <a:r>
              <a:rPr sz="1600" spc="-25" dirty="0">
                <a:latin typeface="Arial MT"/>
                <a:cs typeface="Arial MT"/>
              </a:rPr>
              <a:t>liquidated</a:t>
            </a:r>
            <a:r>
              <a:rPr sz="1600" spc="180" dirty="0">
                <a:latin typeface="Arial MT"/>
                <a:cs typeface="Arial MT"/>
              </a:rPr>
              <a:t> </a:t>
            </a:r>
            <a:r>
              <a:rPr sz="1600" spc="-20" dirty="0">
                <a:latin typeface="Arial MT"/>
                <a:cs typeface="Arial MT"/>
              </a:rPr>
              <a:t>within</a:t>
            </a:r>
            <a:r>
              <a:rPr sz="1600" spc="20" dirty="0">
                <a:latin typeface="Arial MT"/>
                <a:cs typeface="Arial MT"/>
              </a:rPr>
              <a:t> </a:t>
            </a:r>
            <a:r>
              <a:rPr sz="1600" spc="5" dirty="0">
                <a:latin typeface="Arial MT"/>
                <a:cs typeface="Arial MT"/>
              </a:rPr>
              <a:t>10-yr</a:t>
            </a:r>
            <a:r>
              <a:rPr sz="1600" spc="-20" dirty="0">
                <a:latin typeface="Arial MT"/>
                <a:cs typeface="Arial MT"/>
              </a:rPr>
              <a:t> window</a:t>
            </a:r>
            <a:endParaRPr sz="1600">
              <a:latin typeface="Arial MT"/>
              <a:cs typeface="Arial MT"/>
            </a:endParaRPr>
          </a:p>
        </p:txBody>
      </p:sp>
      <p:sp>
        <p:nvSpPr>
          <p:cNvPr id="14" name="object 1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31</a:t>
            </a:fld>
            <a:endParaRPr spc="-5"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3244215" cy="330835"/>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Arial"/>
                <a:cs typeface="Arial"/>
              </a:rPr>
              <a:t>Rules </a:t>
            </a:r>
            <a:r>
              <a:rPr sz="2000" b="1" spc="-20" dirty="0">
                <a:latin typeface="Arial"/>
                <a:cs typeface="Arial"/>
              </a:rPr>
              <a:t>for</a:t>
            </a:r>
            <a:r>
              <a:rPr sz="2000" b="1" spc="10" dirty="0">
                <a:latin typeface="Arial"/>
                <a:cs typeface="Arial"/>
              </a:rPr>
              <a:t> </a:t>
            </a:r>
            <a:r>
              <a:rPr sz="2000" b="1" dirty="0">
                <a:latin typeface="Arial"/>
                <a:cs typeface="Arial"/>
              </a:rPr>
              <a:t>IRA</a:t>
            </a:r>
            <a:r>
              <a:rPr sz="2000" b="1" spc="-100" dirty="0">
                <a:latin typeface="Arial"/>
                <a:cs typeface="Arial"/>
              </a:rPr>
              <a:t> </a:t>
            </a:r>
            <a:r>
              <a:rPr sz="2000" b="1" spc="-5" dirty="0">
                <a:latin typeface="Arial"/>
                <a:cs typeface="Arial"/>
              </a:rPr>
              <a:t>beneficiaries</a:t>
            </a:r>
            <a:endParaRPr sz="2000">
              <a:latin typeface="Arial"/>
              <a:cs typeface="Arial"/>
            </a:endParaRPr>
          </a:p>
        </p:txBody>
      </p:sp>
      <p:sp>
        <p:nvSpPr>
          <p:cNvPr id="3" name="object 3"/>
          <p:cNvSpPr txBox="1"/>
          <p:nvPr/>
        </p:nvSpPr>
        <p:spPr>
          <a:xfrm>
            <a:off x="289559" y="6702456"/>
            <a:ext cx="5119370" cy="421640"/>
          </a:xfrm>
          <a:prstGeom prst="rect">
            <a:avLst/>
          </a:prstGeom>
        </p:spPr>
        <p:txBody>
          <a:bodyPr vert="horz" wrap="square" lIns="0" tIns="22225" rIns="0" bIns="0" rtlCol="0">
            <a:spAutoFit/>
          </a:bodyPr>
          <a:lstStyle/>
          <a:p>
            <a:pPr marL="12700">
              <a:lnSpc>
                <a:spcPct val="100000"/>
              </a:lnSpc>
              <a:spcBef>
                <a:spcPts val="175"/>
              </a:spcBef>
            </a:pPr>
            <a:r>
              <a:rPr sz="800" spc="-140" dirty="0">
                <a:latin typeface="Arial MT"/>
                <a:cs typeface="Arial MT"/>
              </a:rPr>
              <a:t>S</a:t>
            </a:r>
            <a:r>
              <a:rPr sz="800" spc="-50" dirty="0">
                <a:latin typeface="Arial MT"/>
                <a:cs typeface="Arial MT"/>
              </a:rPr>
              <a:t>ou</a:t>
            </a:r>
            <a:r>
              <a:rPr sz="800" spc="-30" dirty="0">
                <a:latin typeface="Arial MT"/>
                <a:cs typeface="Arial MT"/>
              </a:rPr>
              <a:t>r</a:t>
            </a:r>
            <a:r>
              <a:rPr sz="800" spc="-85" dirty="0">
                <a:latin typeface="Arial MT"/>
                <a:cs typeface="Arial MT"/>
              </a:rPr>
              <a:t>c</a:t>
            </a:r>
            <a:r>
              <a:rPr sz="800" spc="-50" dirty="0">
                <a:latin typeface="Arial MT"/>
                <a:cs typeface="Arial MT"/>
              </a:rPr>
              <a:t>e</a:t>
            </a:r>
            <a:r>
              <a:rPr sz="800" spc="-40" dirty="0">
                <a:latin typeface="Arial MT"/>
                <a:cs typeface="Arial MT"/>
              </a:rPr>
              <a:t>:</a:t>
            </a:r>
            <a:r>
              <a:rPr sz="800" spc="-80" dirty="0">
                <a:latin typeface="Arial MT"/>
                <a:cs typeface="Arial MT"/>
              </a:rPr>
              <a:t> </a:t>
            </a:r>
            <a:r>
              <a:rPr sz="800" spc="-140" dirty="0">
                <a:latin typeface="Arial MT"/>
                <a:cs typeface="Arial MT"/>
              </a:rPr>
              <a:t>P</a:t>
            </a:r>
            <a:r>
              <a:rPr sz="800" spc="-60" dirty="0">
                <a:latin typeface="Arial MT"/>
                <a:cs typeface="Arial MT"/>
              </a:rPr>
              <a:t>I</a:t>
            </a:r>
            <a:r>
              <a:rPr sz="800" spc="-185" dirty="0">
                <a:latin typeface="Arial MT"/>
                <a:cs typeface="Arial MT"/>
              </a:rPr>
              <a:t>M</a:t>
            </a:r>
            <a:r>
              <a:rPr sz="800" spc="-100" dirty="0">
                <a:latin typeface="Arial MT"/>
                <a:cs typeface="Arial MT"/>
              </a:rPr>
              <a:t>C</a:t>
            </a:r>
            <a:r>
              <a:rPr sz="800" spc="-114" dirty="0">
                <a:latin typeface="Arial MT"/>
                <a:cs typeface="Arial MT"/>
              </a:rPr>
              <a:t>O</a:t>
            </a:r>
            <a:endParaRPr sz="800">
              <a:latin typeface="Arial MT"/>
              <a:cs typeface="Arial MT"/>
            </a:endParaRPr>
          </a:p>
          <a:p>
            <a:pPr marL="12700">
              <a:lnSpc>
                <a:spcPct val="100000"/>
              </a:lnSpc>
              <a:spcBef>
                <a:spcPts val="80"/>
              </a:spcBef>
            </a:pPr>
            <a:r>
              <a:rPr sz="800" b="1" spc="-80" dirty="0">
                <a:latin typeface="Arial"/>
                <a:cs typeface="Arial"/>
              </a:rPr>
              <a:t>For</a:t>
            </a:r>
            <a:r>
              <a:rPr sz="800" b="1" dirty="0">
                <a:latin typeface="Arial"/>
                <a:cs typeface="Arial"/>
              </a:rPr>
              <a:t> </a:t>
            </a:r>
            <a:r>
              <a:rPr sz="800" b="1" spc="-55" dirty="0">
                <a:latin typeface="Arial"/>
                <a:cs typeface="Arial"/>
              </a:rPr>
              <a:t>illustrative</a:t>
            </a:r>
            <a:r>
              <a:rPr sz="800" b="1" spc="-30" dirty="0">
                <a:latin typeface="Arial"/>
                <a:cs typeface="Arial"/>
              </a:rPr>
              <a:t> </a:t>
            </a:r>
            <a:r>
              <a:rPr sz="800" b="1" spc="-80" dirty="0">
                <a:latin typeface="Arial"/>
                <a:cs typeface="Arial"/>
              </a:rPr>
              <a:t>purposes</a:t>
            </a:r>
            <a:r>
              <a:rPr sz="800" b="1" spc="-110" dirty="0">
                <a:latin typeface="Arial"/>
                <a:cs typeface="Arial"/>
              </a:rPr>
              <a:t> </a:t>
            </a:r>
            <a:r>
              <a:rPr sz="800" b="1" spc="-70" dirty="0">
                <a:latin typeface="Arial"/>
                <a:cs typeface="Arial"/>
              </a:rPr>
              <a:t>only.</a:t>
            </a:r>
            <a:endParaRPr sz="800">
              <a:latin typeface="Arial"/>
              <a:cs typeface="Arial"/>
            </a:endParaRPr>
          </a:p>
          <a:p>
            <a:pPr marL="12700">
              <a:lnSpc>
                <a:spcPct val="100000"/>
              </a:lnSpc>
              <a:spcBef>
                <a:spcPts val="85"/>
              </a:spcBef>
            </a:pPr>
            <a:r>
              <a:rPr sz="800" spc="-120" dirty="0">
                <a:latin typeface="Arial MT"/>
                <a:cs typeface="Arial MT"/>
              </a:rPr>
              <a:t>PIMCO </a:t>
            </a:r>
            <a:r>
              <a:rPr sz="800" spc="-114"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75" dirty="0">
                <a:latin typeface="Arial MT"/>
                <a:cs typeface="Arial MT"/>
              </a:rPr>
              <a:t> </a:t>
            </a:r>
            <a:r>
              <a:rPr sz="800" spc="-50" dirty="0">
                <a:latin typeface="Arial MT"/>
                <a:cs typeface="Arial MT"/>
              </a:rPr>
              <a:t>provide</a:t>
            </a:r>
            <a:r>
              <a:rPr sz="800" spc="-15" dirty="0">
                <a:latin typeface="Arial MT"/>
                <a:cs typeface="Arial MT"/>
              </a:rPr>
              <a:t> </a:t>
            </a:r>
            <a:r>
              <a:rPr sz="800" spc="-55" dirty="0">
                <a:latin typeface="Arial MT"/>
                <a:cs typeface="Arial MT"/>
              </a:rPr>
              <a:t>legal</a:t>
            </a:r>
            <a:r>
              <a:rPr sz="800" spc="-35" dirty="0">
                <a:latin typeface="Arial MT"/>
                <a:cs typeface="Arial MT"/>
              </a:rPr>
              <a:t> </a:t>
            </a:r>
            <a:r>
              <a:rPr sz="800" spc="-90" dirty="0">
                <a:latin typeface="Arial MT"/>
                <a:cs typeface="Arial MT"/>
              </a:rPr>
              <a:t>or</a:t>
            </a:r>
            <a:r>
              <a:rPr sz="800" spc="-30" dirty="0">
                <a:latin typeface="Arial MT"/>
                <a:cs typeface="Arial MT"/>
              </a:rPr>
              <a:t> </a:t>
            </a:r>
            <a:r>
              <a:rPr sz="800" spc="-60" dirty="0">
                <a:latin typeface="Arial MT"/>
                <a:cs typeface="Arial MT"/>
              </a:rPr>
              <a:t>tax</a:t>
            </a:r>
            <a:r>
              <a:rPr sz="800" spc="-65" dirty="0">
                <a:latin typeface="Arial MT"/>
                <a:cs typeface="Arial MT"/>
              </a:rPr>
              <a:t> advice.</a:t>
            </a:r>
            <a:r>
              <a:rPr sz="800" spc="-75" dirty="0">
                <a:latin typeface="Arial MT"/>
                <a:cs typeface="Arial MT"/>
              </a:rPr>
              <a:t> </a:t>
            </a:r>
            <a:r>
              <a:rPr sz="800" spc="-70" dirty="0">
                <a:latin typeface="Arial MT"/>
                <a:cs typeface="Arial MT"/>
              </a:rPr>
              <a:t>Please</a:t>
            </a:r>
            <a:r>
              <a:rPr sz="800" spc="-15" dirty="0">
                <a:latin typeface="Arial MT"/>
                <a:cs typeface="Arial MT"/>
              </a:rPr>
              <a:t> </a:t>
            </a:r>
            <a:r>
              <a:rPr sz="800" spc="-65" dirty="0">
                <a:latin typeface="Arial MT"/>
                <a:cs typeface="Arial MT"/>
              </a:rPr>
              <a:t>consult</a:t>
            </a:r>
            <a:r>
              <a:rPr sz="800" spc="-70" dirty="0">
                <a:latin typeface="Arial MT"/>
                <a:cs typeface="Arial MT"/>
              </a:rPr>
              <a:t> </a:t>
            </a:r>
            <a:r>
              <a:rPr sz="800" spc="-55" dirty="0">
                <a:latin typeface="Arial MT"/>
                <a:cs typeface="Arial MT"/>
              </a:rPr>
              <a:t>your</a:t>
            </a:r>
            <a:r>
              <a:rPr sz="800" spc="-114" dirty="0">
                <a:latin typeface="Arial MT"/>
                <a:cs typeface="Arial MT"/>
              </a:rPr>
              <a:t> </a:t>
            </a:r>
            <a:r>
              <a:rPr sz="800" spc="-60" dirty="0">
                <a:latin typeface="Arial MT"/>
                <a:cs typeface="Arial MT"/>
              </a:rPr>
              <a:t>tax</a:t>
            </a:r>
            <a:r>
              <a:rPr sz="800" spc="20" dirty="0">
                <a:latin typeface="Arial MT"/>
                <a:cs typeface="Arial MT"/>
              </a:rPr>
              <a:t> </a:t>
            </a:r>
            <a:r>
              <a:rPr sz="800" spc="-65" dirty="0">
                <a:latin typeface="Arial MT"/>
                <a:cs typeface="Arial MT"/>
              </a:rPr>
              <a:t>and/orlegal</a:t>
            </a:r>
            <a:r>
              <a:rPr sz="800" spc="-50" dirty="0">
                <a:latin typeface="Arial MT"/>
                <a:cs typeface="Arial MT"/>
              </a:rPr>
              <a:t> </a:t>
            </a:r>
            <a:r>
              <a:rPr sz="800" spc="-80" dirty="0">
                <a:latin typeface="Arial MT"/>
                <a:cs typeface="Arial MT"/>
              </a:rPr>
              <a:t>counsel</a:t>
            </a:r>
            <a:r>
              <a:rPr sz="800" spc="-40" dirty="0">
                <a:latin typeface="Arial MT"/>
                <a:cs typeface="Arial MT"/>
              </a:rPr>
              <a:t> </a:t>
            </a:r>
            <a:r>
              <a:rPr sz="800" spc="-55" dirty="0">
                <a:latin typeface="Arial MT"/>
                <a:cs typeface="Arial MT"/>
              </a:rPr>
              <a:t>for</a:t>
            </a:r>
            <a:r>
              <a:rPr sz="800" spc="-35" dirty="0">
                <a:latin typeface="Arial MT"/>
                <a:cs typeface="Arial MT"/>
              </a:rPr>
              <a:t> </a:t>
            </a:r>
            <a:r>
              <a:rPr sz="800" spc="-60" dirty="0">
                <a:latin typeface="Arial MT"/>
                <a:cs typeface="Arial MT"/>
              </a:rPr>
              <a:t>specific</a:t>
            </a:r>
            <a:r>
              <a:rPr sz="800" spc="-70" dirty="0">
                <a:latin typeface="Arial MT"/>
                <a:cs typeface="Arial MT"/>
              </a:rPr>
              <a:t> </a:t>
            </a:r>
            <a:r>
              <a:rPr sz="800" spc="-65" dirty="0">
                <a:latin typeface="Arial MT"/>
                <a:cs typeface="Arial MT"/>
              </a:rPr>
              <a:t>tax </a:t>
            </a:r>
            <a:r>
              <a:rPr sz="800" spc="-50" dirty="0">
                <a:latin typeface="Arial MT"/>
                <a:cs typeface="Arial MT"/>
              </a:rPr>
              <a:t>or</a:t>
            </a:r>
            <a:r>
              <a:rPr sz="800" spc="-40" dirty="0">
                <a:latin typeface="Arial MT"/>
                <a:cs typeface="Arial MT"/>
              </a:rPr>
              <a:t> </a:t>
            </a:r>
            <a:r>
              <a:rPr sz="800" spc="-75" dirty="0">
                <a:latin typeface="Arial MT"/>
                <a:cs typeface="Arial MT"/>
              </a:rPr>
              <a:t>legal</a:t>
            </a:r>
            <a:r>
              <a:rPr sz="800" spc="-40" dirty="0">
                <a:latin typeface="Arial MT"/>
                <a:cs typeface="Arial MT"/>
              </a:rPr>
              <a:t> </a:t>
            </a:r>
            <a:r>
              <a:rPr sz="800" spc="-65" dirty="0">
                <a:latin typeface="Arial MT"/>
                <a:cs typeface="Arial MT"/>
              </a:rPr>
              <a:t>questions</a:t>
            </a:r>
            <a:r>
              <a:rPr sz="800" spc="-70" dirty="0">
                <a:latin typeface="Arial MT"/>
                <a:cs typeface="Arial MT"/>
              </a:rPr>
              <a:t> </a:t>
            </a:r>
            <a:r>
              <a:rPr sz="800" spc="-90" dirty="0">
                <a:latin typeface="Arial MT"/>
                <a:cs typeface="Arial MT"/>
              </a:rPr>
              <a:t>and</a:t>
            </a:r>
            <a:r>
              <a:rPr sz="800" spc="-20" dirty="0">
                <a:latin typeface="Arial MT"/>
                <a:cs typeface="Arial MT"/>
              </a:rPr>
              <a:t> </a:t>
            </a:r>
            <a:r>
              <a:rPr sz="800" spc="-75" dirty="0">
                <a:latin typeface="Arial MT"/>
                <a:cs typeface="Arial MT"/>
              </a:rPr>
              <a:t>concerns.</a:t>
            </a:r>
            <a:endParaRPr sz="800">
              <a:latin typeface="Arial MT"/>
              <a:cs typeface="Arial MT"/>
            </a:endParaRPr>
          </a:p>
        </p:txBody>
      </p:sp>
      <p:sp>
        <p:nvSpPr>
          <p:cNvPr id="4" name="object 4"/>
          <p:cNvSpPr txBox="1"/>
          <p:nvPr/>
        </p:nvSpPr>
        <p:spPr>
          <a:xfrm>
            <a:off x="289559" y="1070673"/>
            <a:ext cx="3665854" cy="306705"/>
          </a:xfrm>
          <a:prstGeom prst="rect">
            <a:avLst/>
          </a:prstGeom>
        </p:spPr>
        <p:txBody>
          <a:bodyPr vert="horz" wrap="square" lIns="0" tIns="11430" rIns="0" bIns="0" rtlCol="0">
            <a:spAutoFit/>
          </a:bodyPr>
          <a:lstStyle/>
          <a:p>
            <a:pPr marL="12700">
              <a:lnSpc>
                <a:spcPct val="100000"/>
              </a:lnSpc>
              <a:spcBef>
                <a:spcPts val="90"/>
              </a:spcBef>
            </a:pPr>
            <a:r>
              <a:rPr sz="1850" spc="-5" dirty="0">
                <a:solidFill>
                  <a:srgbClr val="52555A"/>
                </a:solidFill>
                <a:latin typeface="Arial MT"/>
                <a:cs typeface="Arial MT"/>
              </a:rPr>
              <a:t>T</a:t>
            </a:r>
            <a:r>
              <a:rPr sz="1850" spc="-70" dirty="0">
                <a:solidFill>
                  <a:srgbClr val="52555A"/>
                </a:solidFill>
                <a:latin typeface="Arial MT"/>
                <a:cs typeface="Arial MT"/>
              </a:rPr>
              <a:t>h</a:t>
            </a:r>
            <a:r>
              <a:rPr sz="1850" spc="-5" dirty="0">
                <a:solidFill>
                  <a:srgbClr val="52555A"/>
                </a:solidFill>
                <a:latin typeface="Arial MT"/>
                <a:cs typeface="Arial MT"/>
              </a:rPr>
              <a:t>e</a:t>
            </a:r>
            <a:r>
              <a:rPr sz="1850" spc="-15" dirty="0">
                <a:solidFill>
                  <a:srgbClr val="52555A"/>
                </a:solidFill>
                <a:latin typeface="Arial MT"/>
                <a:cs typeface="Arial MT"/>
              </a:rPr>
              <a:t> i</a:t>
            </a:r>
            <a:r>
              <a:rPr sz="1850" spc="-105" dirty="0">
                <a:solidFill>
                  <a:srgbClr val="52555A"/>
                </a:solidFill>
                <a:latin typeface="Arial MT"/>
                <a:cs typeface="Arial MT"/>
              </a:rPr>
              <a:t>m</a:t>
            </a:r>
            <a:r>
              <a:rPr sz="1850" spc="-70" dirty="0">
                <a:solidFill>
                  <a:srgbClr val="52555A"/>
                </a:solidFill>
                <a:latin typeface="Arial MT"/>
                <a:cs typeface="Arial MT"/>
              </a:rPr>
              <a:t>p</a:t>
            </a:r>
            <a:r>
              <a:rPr sz="1850" spc="10" dirty="0">
                <a:solidFill>
                  <a:srgbClr val="52555A"/>
                </a:solidFill>
                <a:latin typeface="Arial MT"/>
                <a:cs typeface="Arial MT"/>
              </a:rPr>
              <a:t>a</a:t>
            </a:r>
            <a:r>
              <a:rPr sz="1850" spc="30" dirty="0">
                <a:solidFill>
                  <a:srgbClr val="52555A"/>
                </a:solidFill>
                <a:latin typeface="Arial MT"/>
                <a:cs typeface="Arial MT"/>
              </a:rPr>
              <a:t>c</a:t>
            </a:r>
            <a:r>
              <a:rPr sz="1850" spc="-5" dirty="0">
                <a:solidFill>
                  <a:srgbClr val="52555A"/>
                </a:solidFill>
                <a:latin typeface="Arial MT"/>
                <a:cs typeface="Arial MT"/>
              </a:rPr>
              <a:t>t</a:t>
            </a:r>
            <a:r>
              <a:rPr sz="1850" spc="-65" dirty="0">
                <a:solidFill>
                  <a:srgbClr val="52555A"/>
                </a:solidFill>
                <a:latin typeface="Arial MT"/>
                <a:cs typeface="Arial MT"/>
              </a:rPr>
              <a:t> </a:t>
            </a:r>
            <a:r>
              <a:rPr sz="1850" spc="10" dirty="0">
                <a:solidFill>
                  <a:srgbClr val="52555A"/>
                </a:solidFill>
                <a:latin typeface="Arial MT"/>
                <a:cs typeface="Arial MT"/>
              </a:rPr>
              <a:t>o</a:t>
            </a:r>
            <a:r>
              <a:rPr sz="1850" spc="-5" dirty="0">
                <a:solidFill>
                  <a:srgbClr val="52555A"/>
                </a:solidFill>
                <a:latin typeface="Arial MT"/>
                <a:cs typeface="Arial MT"/>
              </a:rPr>
              <a:t>n</a:t>
            </a:r>
            <a:r>
              <a:rPr sz="1850" spc="-20" dirty="0">
                <a:solidFill>
                  <a:srgbClr val="52555A"/>
                </a:solidFill>
                <a:latin typeface="Arial MT"/>
                <a:cs typeface="Arial MT"/>
              </a:rPr>
              <a:t> </a:t>
            </a:r>
            <a:r>
              <a:rPr sz="1850" spc="-70" dirty="0">
                <a:solidFill>
                  <a:srgbClr val="52555A"/>
                </a:solidFill>
                <a:latin typeface="Arial MT"/>
                <a:cs typeface="Arial MT"/>
              </a:rPr>
              <a:t>b</a:t>
            </a:r>
            <a:r>
              <a:rPr sz="1850" spc="10" dirty="0">
                <a:solidFill>
                  <a:srgbClr val="52555A"/>
                </a:solidFill>
                <a:latin typeface="Arial MT"/>
                <a:cs typeface="Arial MT"/>
              </a:rPr>
              <a:t>e</a:t>
            </a:r>
            <a:r>
              <a:rPr sz="1850" spc="-70" dirty="0">
                <a:solidFill>
                  <a:srgbClr val="52555A"/>
                </a:solidFill>
                <a:latin typeface="Arial MT"/>
                <a:cs typeface="Arial MT"/>
              </a:rPr>
              <a:t>n</a:t>
            </a:r>
            <a:r>
              <a:rPr sz="1850" spc="10" dirty="0">
                <a:solidFill>
                  <a:srgbClr val="52555A"/>
                </a:solidFill>
                <a:latin typeface="Arial MT"/>
                <a:cs typeface="Arial MT"/>
              </a:rPr>
              <a:t>e</a:t>
            </a:r>
            <a:r>
              <a:rPr sz="1850" spc="40" dirty="0">
                <a:solidFill>
                  <a:srgbClr val="52555A"/>
                </a:solidFill>
                <a:latin typeface="Arial MT"/>
                <a:cs typeface="Arial MT"/>
              </a:rPr>
              <a:t>f</a:t>
            </a:r>
            <a:r>
              <a:rPr sz="1850" spc="-15" dirty="0">
                <a:solidFill>
                  <a:srgbClr val="52555A"/>
                </a:solidFill>
                <a:latin typeface="Arial MT"/>
                <a:cs typeface="Arial MT"/>
              </a:rPr>
              <a:t>i</a:t>
            </a:r>
            <a:r>
              <a:rPr sz="1850" spc="30" dirty="0">
                <a:solidFill>
                  <a:srgbClr val="52555A"/>
                </a:solidFill>
                <a:latin typeface="Arial MT"/>
                <a:cs typeface="Arial MT"/>
              </a:rPr>
              <a:t>c</a:t>
            </a:r>
            <a:r>
              <a:rPr sz="1850" spc="-15" dirty="0">
                <a:solidFill>
                  <a:srgbClr val="52555A"/>
                </a:solidFill>
                <a:latin typeface="Arial MT"/>
                <a:cs typeface="Arial MT"/>
              </a:rPr>
              <a:t>i</a:t>
            </a:r>
            <a:r>
              <a:rPr sz="1850" spc="10" dirty="0">
                <a:solidFill>
                  <a:srgbClr val="52555A"/>
                </a:solidFill>
                <a:latin typeface="Arial MT"/>
                <a:cs typeface="Arial MT"/>
              </a:rPr>
              <a:t>a</a:t>
            </a:r>
            <a:r>
              <a:rPr sz="1850" spc="20" dirty="0">
                <a:solidFill>
                  <a:srgbClr val="52555A"/>
                </a:solidFill>
                <a:latin typeface="Arial MT"/>
                <a:cs typeface="Arial MT"/>
              </a:rPr>
              <a:t>r</a:t>
            </a:r>
            <a:r>
              <a:rPr sz="1850" spc="-5" dirty="0">
                <a:solidFill>
                  <a:srgbClr val="52555A"/>
                </a:solidFill>
                <a:latin typeface="Arial MT"/>
                <a:cs typeface="Arial MT"/>
              </a:rPr>
              <a:t>y</a:t>
            </a:r>
            <a:r>
              <a:rPr sz="1850" spc="-235" dirty="0">
                <a:solidFill>
                  <a:srgbClr val="52555A"/>
                </a:solidFill>
                <a:latin typeface="Arial MT"/>
                <a:cs typeface="Arial MT"/>
              </a:rPr>
              <a:t> </a:t>
            </a:r>
            <a:r>
              <a:rPr sz="1850" spc="30" dirty="0">
                <a:solidFill>
                  <a:srgbClr val="52555A"/>
                </a:solidFill>
                <a:latin typeface="Arial MT"/>
                <a:cs typeface="Arial MT"/>
              </a:rPr>
              <a:t>c</a:t>
            </a:r>
            <a:r>
              <a:rPr sz="1850" spc="10" dirty="0">
                <a:solidFill>
                  <a:srgbClr val="52555A"/>
                </a:solidFill>
                <a:latin typeface="Arial MT"/>
                <a:cs typeface="Arial MT"/>
              </a:rPr>
              <a:t>a</a:t>
            </a:r>
            <a:r>
              <a:rPr sz="1850" spc="30" dirty="0">
                <a:solidFill>
                  <a:srgbClr val="52555A"/>
                </a:solidFill>
                <a:latin typeface="Arial MT"/>
                <a:cs typeface="Arial MT"/>
              </a:rPr>
              <a:t>s</a:t>
            </a:r>
            <a:r>
              <a:rPr sz="1850" spc="-5" dirty="0">
                <a:solidFill>
                  <a:srgbClr val="52555A"/>
                </a:solidFill>
                <a:latin typeface="Arial MT"/>
                <a:cs typeface="Arial MT"/>
              </a:rPr>
              <a:t>h</a:t>
            </a:r>
            <a:r>
              <a:rPr sz="1850" spc="-254" dirty="0">
                <a:solidFill>
                  <a:srgbClr val="52555A"/>
                </a:solidFill>
                <a:latin typeface="Arial MT"/>
                <a:cs typeface="Arial MT"/>
              </a:rPr>
              <a:t> </a:t>
            </a:r>
            <a:r>
              <a:rPr sz="1850" spc="40" dirty="0">
                <a:solidFill>
                  <a:srgbClr val="52555A"/>
                </a:solidFill>
                <a:latin typeface="Arial MT"/>
                <a:cs typeface="Arial MT"/>
              </a:rPr>
              <a:t>f</a:t>
            </a:r>
            <a:r>
              <a:rPr sz="1850" spc="-95" dirty="0">
                <a:solidFill>
                  <a:srgbClr val="52555A"/>
                </a:solidFill>
                <a:latin typeface="Arial MT"/>
                <a:cs typeface="Arial MT"/>
              </a:rPr>
              <a:t>l</a:t>
            </a:r>
            <a:r>
              <a:rPr sz="1850" spc="10" dirty="0">
                <a:solidFill>
                  <a:srgbClr val="52555A"/>
                </a:solidFill>
                <a:latin typeface="Arial MT"/>
                <a:cs typeface="Arial MT"/>
              </a:rPr>
              <a:t>o</a:t>
            </a:r>
            <a:r>
              <a:rPr sz="1850" spc="-10" dirty="0">
                <a:solidFill>
                  <a:srgbClr val="52555A"/>
                </a:solidFill>
                <a:latin typeface="Arial MT"/>
                <a:cs typeface="Arial MT"/>
              </a:rPr>
              <a:t>w</a:t>
            </a:r>
            <a:endParaRPr sz="1850">
              <a:latin typeface="Arial MT"/>
              <a:cs typeface="Arial MT"/>
            </a:endParaRPr>
          </a:p>
        </p:txBody>
      </p:sp>
      <p:sp>
        <p:nvSpPr>
          <p:cNvPr id="5" name="object 5"/>
          <p:cNvSpPr txBox="1"/>
          <p:nvPr/>
        </p:nvSpPr>
        <p:spPr>
          <a:xfrm>
            <a:off x="563880" y="1935479"/>
            <a:ext cx="2072639" cy="3830320"/>
          </a:xfrm>
          <a:prstGeom prst="rect">
            <a:avLst/>
          </a:prstGeom>
          <a:ln w="10160">
            <a:solidFill>
              <a:srgbClr val="005486"/>
            </a:solidFill>
          </a:ln>
        </p:spPr>
        <p:txBody>
          <a:bodyPr vert="horz" wrap="square" lIns="0" tIns="167640" rIns="0" bIns="0" rtlCol="0">
            <a:spAutoFit/>
          </a:bodyPr>
          <a:lstStyle/>
          <a:p>
            <a:pPr marL="173990" marR="683260">
              <a:lnSpc>
                <a:spcPct val="100000"/>
              </a:lnSpc>
              <a:spcBef>
                <a:spcPts val="1320"/>
              </a:spcBef>
            </a:pPr>
            <a:r>
              <a:rPr sz="1600" b="1" spc="-40" dirty="0">
                <a:latin typeface="Arial"/>
                <a:cs typeface="Arial"/>
              </a:rPr>
              <a:t>H</a:t>
            </a:r>
            <a:r>
              <a:rPr sz="1600" b="1" spc="-15" dirty="0">
                <a:latin typeface="Arial"/>
                <a:cs typeface="Arial"/>
              </a:rPr>
              <a:t>ypo</a:t>
            </a:r>
            <a:r>
              <a:rPr sz="1600" b="1" spc="25" dirty="0">
                <a:latin typeface="Arial"/>
                <a:cs typeface="Arial"/>
              </a:rPr>
              <a:t>t</a:t>
            </a:r>
            <a:r>
              <a:rPr sz="1600" b="1" spc="-15" dirty="0">
                <a:latin typeface="Arial"/>
                <a:cs typeface="Arial"/>
              </a:rPr>
              <a:t>he</a:t>
            </a:r>
            <a:r>
              <a:rPr sz="1600" b="1" spc="25" dirty="0">
                <a:latin typeface="Arial"/>
                <a:cs typeface="Arial"/>
              </a:rPr>
              <a:t>t</a:t>
            </a:r>
            <a:r>
              <a:rPr sz="1600" b="1" spc="-45" dirty="0">
                <a:latin typeface="Arial"/>
                <a:cs typeface="Arial"/>
              </a:rPr>
              <a:t>i</a:t>
            </a:r>
            <a:r>
              <a:rPr sz="1600" b="1" spc="-15" dirty="0">
                <a:latin typeface="Arial"/>
                <a:cs typeface="Arial"/>
              </a:rPr>
              <a:t>ca</a:t>
            </a:r>
            <a:r>
              <a:rPr sz="1600" b="1" dirty="0">
                <a:latin typeface="Arial"/>
                <a:cs typeface="Arial"/>
              </a:rPr>
              <a:t>l  </a:t>
            </a:r>
            <a:r>
              <a:rPr sz="1600" b="1" spc="-25" dirty="0">
                <a:latin typeface="Arial"/>
                <a:cs typeface="Arial"/>
              </a:rPr>
              <a:t>example:</a:t>
            </a:r>
            <a:endParaRPr sz="1600">
              <a:latin typeface="Arial"/>
              <a:cs typeface="Arial"/>
            </a:endParaRPr>
          </a:p>
          <a:p>
            <a:pPr>
              <a:lnSpc>
                <a:spcPct val="100000"/>
              </a:lnSpc>
              <a:spcBef>
                <a:spcPts val="25"/>
              </a:spcBef>
            </a:pPr>
            <a:endParaRPr sz="1650">
              <a:latin typeface="Arial"/>
              <a:cs typeface="Arial"/>
            </a:endParaRPr>
          </a:p>
          <a:p>
            <a:pPr marL="459105" marR="266700" indent="-285115">
              <a:lnSpc>
                <a:spcPct val="100000"/>
              </a:lnSpc>
              <a:spcBef>
                <a:spcPts val="5"/>
              </a:spcBef>
              <a:buChar char="•"/>
              <a:tabLst>
                <a:tab pos="458470" algn="l"/>
                <a:tab pos="459105" algn="l"/>
              </a:tabLst>
            </a:pPr>
            <a:r>
              <a:rPr sz="1600" spc="-35" dirty="0">
                <a:latin typeface="Arial MT"/>
                <a:cs typeface="Arial MT"/>
              </a:rPr>
              <a:t>Account</a:t>
            </a:r>
            <a:r>
              <a:rPr sz="1600" spc="165" dirty="0">
                <a:latin typeface="Arial MT"/>
                <a:cs typeface="Arial MT"/>
              </a:rPr>
              <a:t> </a:t>
            </a:r>
            <a:r>
              <a:rPr sz="1600" spc="-15" dirty="0">
                <a:latin typeface="Arial MT"/>
                <a:cs typeface="Arial MT"/>
              </a:rPr>
              <a:t>owner </a:t>
            </a:r>
            <a:r>
              <a:rPr sz="1600" spc="-430" dirty="0">
                <a:latin typeface="Arial MT"/>
                <a:cs typeface="Arial MT"/>
              </a:rPr>
              <a:t> </a:t>
            </a:r>
            <a:r>
              <a:rPr sz="1600" spc="-20" dirty="0">
                <a:latin typeface="Arial MT"/>
                <a:cs typeface="Arial MT"/>
              </a:rPr>
              <a:t>dies</a:t>
            </a:r>
            <a:r>
              <a:rPr sz="1600" spc="20" dirty="0">
                <a:latin typeface="Arial MT"/>
                <a:cs typeface="Arial MT"/>
              </a:rPr>
              <a:t> </a:t>
            </a:r>
            <a:r>
              <a:rPr sz="1600" spc="5" dirty="0">
                <a:latin typeface="Arial MT"/>
                <a:cs typeface="Arial MT"/>
              </a:rPr>
              <a:t>with</a:t>
            </a:r>
            <a:endParaRPr sz="1600">
              <a:latin typeface="Arial MT"/>
              <a:cs typeface="Arial MT"/>
            </a:endParaRPr>
          </a:p>
          <a:p>
            <a:pPr marL="459105">
              <a:lnSpc>
                <a:spcPct val="100000"/>
              </a:lnSpc>
              <a:spcBef>
                <a:spcPts val="5"/>
              </a:spcBef>
            </a:pPr>
            <a:r>
              <a:rPr sz="1600" spc="-10" dirty="0">
                <a:latin typeface="Arial MT"/>
                <a:cs typeface="Arial MT"/>
              </a:rPr>
              <a:t>$1</a:t>
            </a:r>
            <a:r>
              <a:rPr sz="1600" spc="5" dirty="0">
                <a:latin typeface="Arial MT"/>
                <a:cs typeface="Arial MT"/>
              </a:rPr>
              <a:t> </a:t>
            </a:r>
            <a:r>
              <a:rPr sz="1600" spc="-35" dirty="0">
                <a:latin typeface="Arial MT"/>
                <a:cs typeface="Arial MT"/>
              </a:rPr>
              <a:t>million</a:t>
            </a:r>
            <a:r>
              <a:rPr sz="1600" spc="160" dirty="0">
                <a:latin typeface="Arial MT"/>
                <a:cs typeface="Arial MT"/>
              </a:rPr>
              <a:t> </a:t>
            </a:r>
            <a:r>
              <a:rPr sz="1600" spc="-5" dirty="0">
                <a:latin typeface="Arial MT"/>
                <a:cs typeface="Arial MT"/>
              </a:rPr>
              <a:t>IRA</a:t>
            </a:r>
            <a:endParaRPr sz="1600">
              <a:latin typeface="Arial MT"/>
              <a:cs typeface="Arial MT"/>
            </a:endParaRPr>
          </a:p>
          <a:p>
            <a:pPr>
              <a:lnSpc>
                <a:spcPct val="100000"/>
              </a:lnSpc>
              <a:spcBef>
                <a:spcPts val="25"/>
              </a:spcBef>
            </a:pPr>
            <a:endParaRPr sz="1650">
              <a:latin typeface="Arial MT"/>
              <a:cs typeface="Arial MT"/>
            </a:endParaRPr>
          </a:p>
          <a:p>
            <a:pPr marL="459105" marR="405765" indent="-285115">
              <a:lnSpc>
                <a:spcPct val="100000"/>
              </a:lnSpc>
              <a:buChar char="•"/>
              <a:tabLst>
                <a:tab pos="458470" algn="l"/>
                <a:tab pos="459105" algn="l"/>
              </a:tabLst>
            </a:pPr>
            <a:r>
              <a:rPr sz="1600" spc="-20" dirty="0">
                <a:latin typeface="Arial MT"/>
                <a:cs typeface="Arial MT"/>
              </a:rPr>
              <a:t>Beneficiary</a:t>
            </a:r>
            <a:r>
              <a:rPr sz="1600" spc="70" dirty="0">
                <a:latin typeface="Arial MT"/>
                <a:cs typeface="Arial MT"/>
              </a:rPr>
              <a:t> </a:t>
            </a:r>
            <a:r>
              <a:rPr sz="1600" spc="-25" dirty="0">
                <a:latin typeface="Arial MT"/>
                <a:cs typeface="Arial MT"/>
              </a:rPr>
              <a:t>is </a:t>
            </a:r>
            <a:r>
              <a:rPr sz="1600" spc="-430" dirty="0">
                <a:latin typeface="Arial MT"/>
                <a:cs typeface="Arial MT"/>
              </a:rPr>
              <a:t> </a:t>
            </a:r>
            <a:r>
              <a:rPr sz="1600" spc="-5" dirty="0">
                <a:latin typeface="Arial MT"/>
                <a:cs typeface="Arial MT"/>
              </a:rPr>
              <a:t>55-year-old </a:t>
            </a:r>
            <a:r>
              <a:rPr sz="1600" dirty="0">
                <a:latin typeface="Arial MT"/>
                <a:cs typeface="Arial MT"/>
              </a:rPr>
              <a:t> </a:t>
            </a:r>
            <a:r>
              <a:rPr sz="1600" spc="-35" dirty="0">
                <a:latin typeface="Arial MT"/>
                <a:cs typeface="Arial MT"/>
              </a:rPr>
              <a:t>child</a:t>
            </a:r>
            <a:endParaRPr sz="1600">
              <a:latin typeface="Arial MT"/>
              <a:cs typeface="Arial MT"/>
            </a:endParaRPr>
          </a:p>
          <a:p>
            <a:pPr>
              <a:lnSpc>
                <a:spcPct val="100000"/>
              </a:lnSpc>
              <a:spcBef>
                <a:spcPts val="35"/>
              </a:spcBef>
              <a:buFont typeface="Arial MT"/>
              <a:buChar char="•"/>
            </a:pPr>
            <a:endParaRPr sz="1650">
              <a:latin typeface="Arial MT"/>
              <a:cs typeface="Arial MT"/>
            </a:endParaRPr>
          </a:p>
          <a:p>
            <a:pPr marL="459105" marR="321310" indent="-285115">
              <a:lnSpc>
                <a:spcPct val="100000"/>
              </a:lnSpc>
              <a:buChar char="•"/>
              <a:tabLst>
                <a:tab pos="458470" algn="l"/>
                <a:tab pos="459105" algn="l"/>
              </a:tabLst>
            </a:pPr>
            <a:r>
              <a:rPr sz="1600" spc="-30" dirty="0">
                <a:latin typeface="Arial MT"/>
                <a:cs typeface="Arial MT"/>
              </a:rPr>
              <a:t>Assume</a:t>
            </a:r>
            <a:r>
              <a:rPr sz="1600" spc="-25" dirty="0">
                <a:latin typeface="Arial MT"/>
                <a:cs typeface="Arial MT"/>
              </a:rPr>
              <a:t> </a:t>
            </a:r>
            <a:r>
              <a:rPr sz="1600" spc="-10" dirty="0">
                <a:latin typeface="Arial MT"/>
                <a:cs typeface="Arial MT"/>
              </a:rPr>
              <a:t>7% </a:t>
            </a:r>
            <a:r>
              <a:rPr sz="1600" spc="-5" dirty="0">
                <a:latin typeface="Arial MT"/>
                <a:cs typeface="Arial MT"/>
              </a:rPr>
              <a:t> </a:t>
            </a:r>
            <a:r>
              <a:rPr sz="1600" spc="10" dirty="0">
                <a:latin typeface="Arial MT"/>
                <a:cs typeface="Arial MT"/>
              </a:rPr>
              <a:t>growth</a:t>
            </a:r>
            <a:r>
              <a:rPr sz="1600" spc="-90" dirty="0">
                <a:latin typeface="Arial MT"/>
                <a:cs typeface="Arial MT"/>
              </a:rPr>
              <a:t> </a:t>
            </a:r>
            <a:r>
              <a:rPr sz="1600" spc="-10" dirty="0">
                <a:latin typeface="Arial MT"/>
                <a:cs typeface="Arial MT"/>
              </a:rPr>
              <a:t>on</a:t>
            </a:r>
            <a:r>
              <a:rPr sz="1600" spc="-90" dirty="0">
                <a:latin typeface="Arial MT"/>
                <a:cs typeface="Arial MT"/>
              </a:rPr>
              <a:t> </a:t>
            </a:r>
            <a:r>
              <a:rPr sz="1600" spc="-5" dirty="0">
                <a:latin typeface="Arial MT"/>
                <a:cs typeface="Arial MT"/>
              </a:rPr>
              <a:t>IRA</a:t>
            </a:r>
            <a:endParaRPr sz="1600">
              <a:latin typeface="Arial MT"/>
              <a:cs typeface="Arial MT"/>
            </a:endParaRPr>
          </a:p>
        </p:txBody>
      </p:sp>
      <p:sp>
        <p:nvSpPr>
          <p:cNvPr id="6" name="object 6"/>
          <p:cNvSpPr/>
          <p:nvPr/>
        </p:nvSpPr>
        <p:spPr>
          <a:xfrm>
            <a:off x="3389503" y="1587918"/>
            <a:ext cx="5869305" cy="640080"/>
          </a:xfrm>
          <a:custGeom>
            <a:avLst/>
            <a:gdLst/>
            <a:ahLst/>
            <a:cxnLst/>
            <a:rect l="l" t="t" r="r" b="b"/>
            <a:pathLst>
              <a:path w="5869305" h="640080">
                <a:moveTo>
                  <a:pt x="3026905" y="320027"/>
                </a:moveTo>
                <a:lnTo>
                  <a:pt x="1605915" y="320027"/>
                </a:lnTo>
                <a:lnTo>
                  <a:pt x="0" y="320027"/>
                </a:lnTo>
                <a:lnTo>
                  <a:pt x="0" y="640041"/>
                </a:lnTo>
                <a:lnTo>
                  <a:pt x="1605915" y="640041"/>
                </a:lnTo>
                <a:lnTo>
                  <a:pt x="3026905" y="640041"/>
                </a:lnTo>
                <a:lnTo>
                  <a:pt x="3026905" y="320027"/>
                </a:lnTo>
                <a:close/>
              </a:path>
              <a:path w="5869305" h="640080">
                <a:moveTo>
                  <a:pt x="5868797" y="320027"/>
                </a:moveTo>
                <a:lnTo>
                  <a:pt x="4447921" y="320027"/>
                </a:lnTo>
                <a:lnTo>
                  <a:pt x="4447794" y="320027"/>
                </a:lnTo>
                <a:lnTo>
                  <a:pt x="3026918" y="320027"/>
                </a:lnTo>
                <a:lnTo>
                  <a:pt x="3026918" y="640041"/>
                </a:lnTo>
                <a:lnTo>
                  <a:pt x="4447794" y="640041"/>
                </a:lnTo>
                <a:lnTo>
                  <a:pt x="4447921" y="640041"/>
                </a:lnTo>
                <a:lnTo>
                  <a:pt x="5868797" y="640041"/>
                </a:lnTo>
                <a:lnTo>
                  <a:pt x="5868797" y="320027"/>
                </a:lnTo>
                <a:close/>
              </a:path>
              <a:path w="5869305" h="640080">
                <a:moveTo>
                  <a:pt x="5868797" y="0"/>
                </a:moveTo>
                <a:lnTo>
                  <a:pt x="3026918" y="0"/>
                </a:lnTo>
                <a:lnTo>
                  <a:pt x="3026918" y="320001"/>
                </a:lnTo>
                <a:lnTo>
                  <a:pt x="5868797" y="320001"/>
                </a:lnTo>
                <a:lnTo>
                  <a:pt x="5868797" y="0"/>
                </a:lnTo>
                <a:close/>
              </a:path>
            </a:pathLst>
          </a:custGeom>
          <a:solidFill>
            <a:srgbClr val="005486"/>
          </a:solidFill>
        </p:spPr>
        <p:txBody>
          <a:bodyPr wrap="square" lIns="0" tIns="0" rIns="0" bIns="0" rtlCol="0"/>
          <a:lstStyle/>
          <a:p>
            <a:endParaRPr/>
          </a:p>
        </p:txBody>
      </p:sp>
      <p:sp>
        <p:nvSpPr>
          <p:cNvPr id="7" name="object 7"/>
          <p:cNvSpPr txBox="1"/>
          <p:nvPr/>
        </p:nvSpPr>
        <p:spPr>
          <a:xfrm>
            <a:off x="3466846" y="1933257"/>
            <a:ext cx="1452245" cy="257810"/>
          </a:xfrm>
          <a:prstGeom prst="rect">
            <a:avLst/>
          </a:prstGeom>
        </p:spPr>
        <p:txBody>
          <a:bodyPr vert="horz" wrap="square" lIns="0" tIns="15240" rIns="0" bIns="0" rtlCol="0">
            <a:spAutoFit/>
          </a:bodyPr>
          <a:lstStyle/>
          <a:p>
            <a:pPr marL="12700">
              <a:lnSpc>
                <a:spcPct val="100000"/>
              </a:lnSpc>
              <a:spcBef>
                <a:spcPts val="120"/>
              </a:spcBef>
            </a:pPr>
            <a:r>
              <a:rPr sz="1500" b="1" spc="30" dirty="0">
                <a:solidFill>
                  <a:srgbClr val="FFFFFF"/>
                </a:solidFill>
                <a:latin typeface="Arial"/>
                <a:cs typeface="Arial"/>
              </a:rPr>
              <a:t>B</a:t>
            </a:r>
            <a:r>
              <a:rPr sz="1500" b="1" spc="40" dirty="0">
                <a:solidFill>
                  <a:srgbClr val="FFFFFF"/>
                </a:solidFill>
                <a:latin typeface="Arial"/>
                <a:cs typeface="Arial"/>
              </a:rPr>
              <a:t>e</a:t>
            </a:r>
            <a:r>
              <a:rPr sz="1500" b="1" spc="35" dirty="0">
                <a:solidFill>
                  <a:srgbClr val="FFFFFF"/>
                </a:solidFill>
                <a:latin typeface="Arial"/>
                <a:cs typeface="Arial"/>
              </a:rPr>
              <a:t>n</a:t>
            </a:r>
            <a:r>
              <a:rPr sz="1500" b="1" spc="40" dirty="0">
                <a:solidFill>
                  <a:srgbClr val="FFFFFF"/>
                </a:solidFill>
                <a:latin typeface="Arial"/>
                <a:cs typeface="Arial"/>
              </a:rPr>
              <a:t>e</a:t>
            </a:r>
            <a:r>
              <a:rPr sz="1500" b="1" spc="-25" dirty="0">
                <a:solidFill>
                  <a:srgbClr val="FFFFFF"/>
                </a:solidFill>
                <a:latin typeface="Arial"/>
                <a:cs typeface="Arial"/>
              </a:rPr>
              <a:t>f</a:t>
            </a:r>
            <a:r>
              <a:rPr sz="1500" b="1" spc="-20" dirty="0">
                <a:solidFill>
                  <a:srgbClr val="FFFFFF"/>
                </a:solidFill>
                <a:latin typeface="Arial"/>
                <a:cs typeface="Arial"/>
              </a:rPr>
              <a:t>i</a:t>
            </a:r>
            <a:r>
              <a:rPr sz="1500" b="1" spc="40" dirty="0">
                <a:solidFill>
                  <a:srgbClr val="FFFFFF"/>
                </a:solidFill>
                <a:latin typeface="Arial"/>
                <a:cs typeface="Arial"/>
              </a:rPr>
              <a:t>c</a:t>
            </a:r>
            <a:r>
              <a:rPr sz="1500" b="1" spc="-20" dirty="0">
                <a:solidFill>
                  <a:srgbClr val="FFFFFF"/>
                </a:solidFill>
                <a:latin typeface="Arial"/>
                <a:cs typeface="Arial"/>
              </a:rPr>
              <a:t>i</a:t>
            </a:r>
            <a:r>
              <a:rPr sz="1500" b="1" spc="40" dirty="0">
                <a:solidFill>
                  <a:srgbClr val="FFFFFF"/>
                </a:solidFill>
                <a:latin typeface="Arial"/>
                <a:cs typeface="Arial"/>
              </a:rPr>
              <a:t>a</a:t>
            </a:r>
            <a:r>
              <a:rPr sz="1500" b="1" spc="50" dirty="0">
                <a:solidFill>
                  <a:srgbClr val="FFFFFF"/>
                </a:solidFill>
                <a:latin typeface="Arial"/>
                <a:cs typeface="Arial"/>
              </a:rPr>
              <a:t>r</a:t>
            </a:r>
            <a:r>
              <a:rPr sz="1500" b="1" spc="10" dirty="0">
                <a:solidFill>
                  <a:srgbClr val="FFFFFF"/>
                </a:solidFill>
                <a:latin typeface="Arial"/>
                <a:cs typeface="Arial"/>
              </a:rPr>
              <a:t>y</a:t>
            </a:r>
            <a:r>
              <a:rPr sz="1500" b="1" spc="-225" dirty="0">
                <a:solidFill>
                  <a:srgbClr val="FFFFFF"/>
                </a:solidFill>
                <a:latin typeface="Arial"/>
                <a:cs typeface="Arial"/>
              </a:rPr>
              <a:t> </a:t>
            </a:r>
            <a:r>
              <a:rPr sz="1500" b="1" spc="40" dirty="0">
                <a:solidFill>
                  <a:srgbClr val="FFFFFF"/>
                </a:solidFill>
                <a:latin typeface="Arial"/>
                <a:cs typeface="Arial"/>
              </a:rPr>
              <a:t>a</a:t>
            </a:r>
            <a:r>
              <a:rPr sz="1500" b="1" spc="35" dirty="0">
                <a:solidFill>
                  <a:srgbClr val="FFFFFF"/>
                </a:solidFill>
                <a:latin typeface="Arial"/>
                <a:cs typeface="Arial"/>
              </a:rPr>
              <a:t>g</a:t>
            </a:r>
            <a:r>
              <a:rPr sz="1500" b="1" spc="10" dirty="0">
                <a:solidFill>
                  <a:srgbClr val="FFFFFF"/>
                </a:solidFill>
                <a:latin typeface="Arial"/>
                <a:cs typeface="Arial"/>
              </a:rPr>
              <a:t>e</a:t>
            </a:r>
            <a:endParaRPr sz="15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32</a:t>
            </a:fld>
            <a:endParaRPr spc="-5" dirty="0"/>
          </a:p>
        </p:txBody>
      </p:sp>
      <p:sp>
        <p:nvSpPr>
          <p:cNvPr id="8" name="object 8"/>
          <p:cNvSpPr txBox="1"/>
          <p:nvPr/>
        </p:nvSpPr>
        <p:spPr>
          <a:xfrm>
            <a:off x="5084826" y="1933257"/>
            <a:ext cx="1242060" cy="257810"/>
          </a:xfrm>
          <a:prstGeom prst="rect">
            <a:avLst/>
          </a:prstGeom>
        </p:spPr>
        <p:txBody>
          <a:bodyPr vert="horz" wrap="square" lIns="0" tIns="15240" rIns="0" bIns="0" rtlCol="0">
            <a:spAutoFit/>
          </a:bodyPr>
          <a:lstStyle/>
          <a:p>
            <a:pPr marL="12700">
              <a:lnSpc>
                <a:spcPct val="100000"/>
              </a:lnSpc>
              <a:spcBef>
                <a:spcPts val="120"/>
              </a:spcBef>
            </a:pPr>
            <a:r>
              <a:rPr sz="1500" b="1" spc="5" dirty="0">
                <a:solidFill>
                  <a:srgbClr val="FFFFFF"/>
                </a:solidFill>
                <a:latin typeface="Arial"/>
                <a:cs typeface="Arial"/>
              </a:rPr>
              <a:t>Old</a:t>
            </a:r>
            <a:r>
              <a:rPr sz="1500" b="1" spc="-105" dirty="0">
                <a:solidFill>
                  <a:srgbClr val="FFFFFF"/>
                </a:solidFill>
                <a:latin typeface="Arial"/>
                <a:cs typeface="Arial"/>
              </a:rPr>
              <a:t> </a:t>
            </a:r>
            <a:r>
              <a:rPr sz="1500" b="1" spc="20" dirty="0">
                <a:solidFill>
                  <a:srgbClr val="FFFFFF"/>
                </a:solidFill>
                <a:latin typeface="Arial"/>
                <a:cs typeface="Arial"/>
              </a:rPr>
              <a:t>rule</a:t>
            </a:r>
            <a:r>
              <a:rPr sz="1500" b="1" spc="-100" dirty="0">
                <a:solidFill>
                  <a:srgbClr val="FFFFFF"/>
                </a:solidFill>
                <a:latin typeface="Arial"/>
                <a:cs typeface="Arial"/>
              </a:rPr>
              <a:t> </a:t>
            </a:r>
            <a:r>
              <a:rPr sz="1500" b="1" spc="25" dirty="0">
                <a:solidFill>
                  <a:srgbClr val="FFFFFF"/>
                </a:solidFill>
                <a:latin typeface="Arial"/>
                <a:cs typeface="Arial"/>
              </a:rPr>
              <a:t>RMD</a:t>
            </a:r>
            <a:endParaRPr sz="1500">
              <a:latin typeface="Arial"/>
              <a:cs typeface="Arial"/>
            </a:endParaRPr>
          </a:p>
        </p:txBody>
      </p:sp>
      <p:sp>
        <p:nvSpPr>
          <p:cNvPr id="9" name="object 9"/>
          <p:cNvSpPr txBox="1"/>
          <p:nvPr/>
        </p:nvSpPr>
        <p:spPr>
          <a:xfrm>
            <a:off x="6639306" y="1524698"/>
            <a:ext cx="2413000" cy="666115"/>
          </a:xfrm>
          <a:prstGeom prst="rect">
            <a:avLst/>
          </a:prstGeom>
        </p:spPr>
        <p:txBody>
          <a:bodyPr vert="horz" wrap="square" lIns="0" tIns="12065" rIns="0" bIns="0" rtlCol="0">
            <a:spAutoFit/>
          </a:bodyPr>
          <a:lstStyle/>
          <a:p>
            <a:pPr marL="12700" marR="5080" indent="610235">
              <a:lnSpc>
                <a:spcPct val="140100"/>
              </a:lnSpc>
              <a:spcBef>
                <a:spcPts val="95"/>
              </a:spcBef>
              <a:tabLst>
                <a:tab pos="1424305" algn="l"/>
              </a:tabLst>
            </a:pPr>
            <a:r>
              <a:rPr sz="1500" b="1" spc="45" dirty="0">
                <a:solidFill>
                  <a:srgbClr val="FFFFFF"/>
                </a:solidFill>
                <a:latin typeface="Arial"/>
                <a:cs typeface="Arial"/>
              </a:rPr>
              <a:t>1</a:t>
            </a:r>
            <a:r>
              <a:rPr sz="1500" b="1" spc="40" dirty="0">
                <a:solidFill>
                  <a:srgbClr val="FFFFFF"/>
                </a:solidFill>
                <a:latin typeface="Arial"/>
                <a:cs typeface="Arial"/>
              </a:rPr>
              <a:t>0</a:t>
            </a:r>
            <a:r>
              <a:rPr sz="1500" b="1" spc="-25" dirty="0">
                <a:solidFill>
                  <a:srgbClr val="FFFFFF"/>
                </a:solidFill>
                <a:latin typeface="Arial"/>
                <a:cs typeface="Arial"/>
              </a:rPr>
              <a:t>-</a:t>
            </a:r>
            <a:r>
              <a:rPr sz="1500" b="1" spc="-40" dirty="0">
                <a:solidFill>
                  <a:srgbClr val="FFFFFF"/>
                </a:solidFill>
                <a:latin typeface="Arial"/>
                <a:cs typeface="Arial"/>
              </a:rPr>
              <a:t>Y</a:t>
            </a:r>
            <a:r>
              <a:rPr sz="1500" b="1" spc="45" dirty="0">
                <a:solidFill>
                  <a:srgbClr val="FFFFFF"/>
                </a:solidFill>
                <a:latin typeface="Arial"/>
                <a:cs typeface="Arial"/>
              </a:rPr>
              <a:t>ea</a:t>
            </a:r>
            <a:r>
              <a:rPr sz="1500" b="1" spc="5" dirty="0">
                <a:solidFill>
                  <a:srgbClr val="FFFFFF"/>
                </a:solidFill>
                <a:latin typeface="Arial"/>
                <a:cs typeface="Arial"/>
              </a:rPr>
              <a:t>r</a:t>
            </a:r>
            <a:r>
              <a:rPr sz="1500" b="1" spc="-130" dirty="0">
                <a:solidFill>
                  <a:srgbClr val="FFFFFF"/>
                </a:solidFill>
                <a:latin typeface="Arial"/>
                <a:cs typeface="Arial"/>
              </a:rPr>
              <a:t> </a:t>
            </a:r>
            <a:r>
              <a:rPr sz="1500" b="1" spc="-45" dirty="0">
                <a:solidFill>
                  <a:srgbClr val="FFFFFF"/>
                </a:solidFill>
                <a:latin typeface="Arial"/>
                <a:cs typeface="Arial"/>
              </a:rPr>
              <a:t>R</a:t>
            </a:r>
            <a:r>
              <a:rPr sz="1500" b="1" spc="35" dirty="0">
                <a:solidFill>
                  <a:srgbClr val="FFFFFF"/>
                </a:solidFill>
                <a:latin typeface="Arial"/>
                <a:cs typeface="Arial"/>
              </a:rPr>
              <a:t>u</a:t>
            </a:r>
            <a:r>
              <a:rPr sz="1500" b="1" spc="-20" dirty="0">
                <a:solidFill>
                  <a:srgbClr val="FFFFFF"/>
                </a:solidFill>
                <a:latin typeface="Arial"/>
                <a:cs typeface="Arial"/>
              </a:rPr>
              <a:t>l</a:t>
            </a:r>
            <a:r>
              <a:rPr sz="1500" b="1" spc="5" dirty="0">
                <a:solidFill>
                  <a:srgbClr val="FFFFFF"/>
                </a:solidFill>
                <a:latin typeface="Arial"/>
                <a:cs typeface="Arial"/>
              </a:rPr>
              <a:t>e  </a:t>
            </a:r>
            <a:r>
              <a:rPr sz="1500" b="1" spc="-45" dirty="0">
                <a:solidFill>
                  <a:srgbClr val="FFFFFF"/>
                </a:solidFill>
                <a:latin typeface="Arial"/>
                <a:cs typeface="Arial"/>
              </a:rPr>
              <a:t>A</a:t>
            </a:r>
            <a:r>
              <a:rPr sz="1500" b="1" spc="20" dirty="0">
                <a:solidFill>
                  <a:srgbClr val="FFFFFF"/>
                </a:solidFill>
                <a:latin typeface="Arial"/>
                <a:cs typeface="Arial"/>
              </a:rPr>
              <a:t>m</a:t>
            </a:r>
            <a:r>
              <a:rPr sz="1500" b="1" spc="40" dirty="0">
                <a:solidFill>
                  <a:srgbClr val="FFFFFF"/>
                </a:solidFill>
                <a:latin typeface="Arial"/>
                <a:cs typeface="Arial"/>
              </a:rPr>
              <a:t>o</a:t>
            </a:r>
            <a:r>
              <a:rPr sz="1500" b="1" spc="50" dirty="0">
                <a:solidFill>
                  <a:srgbClr val="FFFFFF"/>
                </a:solidFill>
                <a:latin typeface="Arial"/>
                <a:cs typeface="Arial"/>
              </a:rPr>
              <a:t>r</a:t>
            </a:r>
            <a:r>
              <a:rPr sz="1500" b="1" spc="-20" dirty="0">
                <a:solidFill>
                  <a:srgbClr val="FFFFFF"/>
                </a:solidFill>
                <a:latin typeface="Arial"/>
                <a:cs typeface="Arial"/>
              </a:rPr>
              <a:t>ti</a:t>
            </a:r>
            <a:r>
              <a:rPr sz="1500" b="1" spc="45" dirty="0">
                <a:solidFill>
                  <a:srgbClr val="FFFFFF"/>
                </a:solidFill>
                <a:latin typeface="Arial"/>
                <a:cs typeface="Arial"/>
              </a:rPr>
              <a:t>ze</a:t>
            </a:r>
            <a:r>
              <a:rPr sz="1500" b="1" spc="10" dirty="0">
                <a:solidFill>
                  <a:srgbClr val="FFFFFF"/>
                </a:solidFill>
                <a:latin typeface="Arial"/>
                <a:cs typeface="Arial"/>
              </a:rPr>
              <a:t>d</a:t>
            </a:r>
            <a:r>
              <a:rPr sz="1500" b="1" dirty="0">
                <a:solidFill>
                  <a:srgbClr val="FFFFFF"/>
                </a:solidFill>
                <a:latin typeface="Arial"/>
                <a:cs typeface="Arial"/>
              </a:rPr>
              <a:t>	</a:t>
            </a:r>
            <a:r>
              <a:rPr sz="1500" b="1" spc="40" dirty="0">
                <a:solidFill>
                  <a:srgbClr val="FFFFFF"/>
                </a:solidFill>
                <a:latin typeface="Arial"/>
                <a:cs typeface="Arial"/>
              </a:rPr>
              <a:t>Lu</a:t>
            </a:r>
            <a:r>
              <a:rPr sz="1500" b="1" spc="20" dirty="0">
                <a:solidFill>
                  <a:srgbClr val="FFFFFF"/>
                </a:solidFill>
                <a:latin typeface="Arial"/>
                <a:cs typeface="Arial"/>
              </a:rPr>
              <a:t>m</a:t>
            </a:r>
            <a:r>
              <a:rPr sz="1500" b="1" spc="10" dirty="0">
                <a:solidFill>
                  <a:srgbClr val="FFFFFF"/>
                </a:solidFill>
                <a:latin typeface="Arial"/>
                <a:cs typeface="Arial"/>
              </a:rPr>
              <a:t>p</a:t>
            </a:r>
            <a:r>
              <a:rPr sz="1500" b="1" spc="-150" dirty="0">
                <a:solidFill>
                  <a:srgbClr val="FFFFFF"/>
                </a:solidFill>
                <a:latin typeface="Arial"/>
                <a:cs typeface="Arial"/>
              </a:rPr>
              <a:t> </a:t>
            </a:r>
            <a:r>
              <a:rPr sz="1500" b="1" spc="45" dirty="0">
                <a:solidFill>
                  <a:srgbClr val="FFFFFF"/>
                </a:solidFill>
                <a:latin typeface="Arial"/>
                <a:cs typeface="Arial"/>
              </a:rPr>
              <a:t>s</a:t>
            </a:r>
            <a:r>
              <a:rPr sz="1500" b="1" spc="40" dirty="0">
                <a:solidFill>
                  <a:srgbClr val="FFFFFF"/>
                </a:solidFill>
                <a:latin typeface="Arial"/>
                <a:cs typeface="Arial"/>
              </a:rPr>
              <a:t>u</a:t>
            </a:r>
            <a:r>
              <a:rPr sz="1500" b="1" spc="15" dirty="0">
                <a:solidFill>
                  <a:srgbClr val="FFFFFF"/>
                </a:solidFill>
                <a:latin typeface="Arial"/>
                <a:cs typeface="Arial"/>
              </a:rPr>
              <a:t>m</a:t>
            </a:r>
            <a:endParaRPr sz="1500">
              <a:latin typeface="Arial"/>
              <a:cs typeface="Arial"/>
            </a:endParaRPr>
          </a:p>
        </p:txBody>
      </p:sp>
      <p:graphicFrame>
        <p:nvGraphicFramePr>
          <p:cNvPr id="10" name="object 10"/>
          <p:cNvGraphicFramePr>
            <a:graphicFrameLocks noGrp="1"/>
          </p:cNvGraphicFramePr>
          <p:nvPr/>
        </p:nvGraphicFramePr>
        <p:xfrm>
          <a:off x="3389503" y="2227960"/>
          <a:ext cx="5869305" cy="4624070"/>
        </p:xfrm>
        <a:graphic>
          <a:graphicData uri="http://schemas.openxmlformats.org/drawingml/2006/table">
            <a:tbl>
              <a:tblPr firstRow="1" bandRow="1">
                <a:tableStyleId>{2D5ABB26-0587-4C30-8999-92F81FD0307C}</a:tableStyleId>
              </a:tblPr>
              <a:tblGrid>
                <a:gridCol w="1605915">
                  <a:extLst>
                    <a:ext uri="{9D8B030D-6E8A-4147-A177-3AD203B41FA5}">
                      <a16:colId xmlns:a16="http://schemas.microsoft.com/office/drawing/2014/main" val="20000"/>
                    </a:ext>
                  </a:extLst>
                </a:gridCol>
                <a:gridCol w="1421130">
                  <a:extLst>
                    <a:ext uri="{9D8B030D-6E8A-4147-A177-3AD203B41FA5}">
                      <a16:colId xmlns:a16="http://schemas.microsoft.com/office/drawing/2014/main" val="20001"/>
                    </a:ext>
                  </a:extLst>
                </a:gridCol>
                <a:gridCol w="1421129">
                  <a:extLst>
                    <a:ext uri="{9D8B030D-6E8A-4147-A177-3AD203B41FA5}">
                      <a16:colId xmlns:a16="http://schemas.microsoft.com/office/drawing/2014/main" val="20002"/>
                    </a:ext>
                  </a:extLst>
                </a:gridCol>
                <a:gridCol w="1421129">
                  <a:extLst>
                    <a:ext uri="{9D8B030D-6E8A-4147-A177-3AD203B41FA5}">
                      <a16:colId xmlns:a16="http://schemas.microsoft.com/office/drawing/2014/main" val="20003"/>
                    </a:ext>
                  </a:extLst>
                </a:gridCol>
              </a:tblGrid>
              <a:tr h="320039">
                <a:tc>
                  <a:txBody>
                    <a:bodyPr/>
                    <a:lstStyle/>
                    <a:p>
                      <a:pPr algn="ctr">
                        <a:lnSpc>
                          <a:spcPts val="1735"/>
                        </a:lnSpc>
                        <a:spcBef>
                          <a:spcPts val="685"/>
                        </a:spcBef>
                      </a:pPr>
                      <a:r>
                        <a:rPr sz="1500" spc="40" dirty="0">
                          <a:latin typeface="Arial MT"/>
                          <a:cs typeface="Arial MT"/>
                        </a:rPr>
                        <a:t>55</a:t>
                      </a:r>
                      <a:endParaRPr sz="1500">
                        <a:latin typeface="Arial MT"/>
                        <a:cs typeface="Arial MT"/>
                      </a:endParaRPr>
                    </a:p>
                  </a:txBody>
                  <a:tcPr marL="0" marR="0" marT="86995" marB="0">
                    <a:lnR w="6350">
                      <a:solidFill>
                        <a:srgbClr val="D9D9D9"/>
                      </a:solidFill>
                      <a:prstDash val="solid"/>
                    </a:lnR>
                    <a:lnB w="6350">
                      <a:solidFill>
                        <a:srgbClr val="D9D9D9"/>
                      </a:solidFill>
                      <a:prstDash val="solid"/>
                    </a:lnB>
                  </a:tcPr>
                </a:tc>
                <a:tc>
                  <a:txBody>
                    <a:bodyPr/>
                    <a:lstStyle/>
                    <a:p>
                      <a:pPr marL="16510" algn="ctr">
                        <a:lnSpc>
                          <a:spcPct val="100000"/>
                        </a:lnSpc>
                        <a:spcBef>
                          <a:spcPts val="325"/>
                        </a:spcBef>
                      </a:pPr>
                      <a:r>
                        <a:rPr sz="1500" spc="20" dirty="0">
                          <a:latin typeface="Arial MT"/>
                          <a:cs typeface="Arial MT"/>
                        </a:rPr>
                        <a:t>$-</a:t>
                      </a:r>
                      <a:endParaRPr sz="1500">
                        <a:latin typeface="Arial MT"/>
                        <a:cs typeface="Arial MT"/>
                      </a:endParaRPr>
                    </a:p>
                  </a:txBody>
                  <a:tcPr marL="0" marR="0" marT="41275" marB="0">
                    <a:lnL w="6350">
                      <a:solidFill>
                        <a:srgbClr val="D9D9D9"/>
                      </a:solidFill>
                      <a:prstDash val="solid"/>
                    </a:lnL>
                    <a:lnR w="6350">
                      <a:solidFill>
                        <a:srgbClr val="D9D9D9"/>
                      </a:solidFill>
                      <a:prstDash val="solid"/>
                    </a:lnR>
                    <a:lnB w="6350">
                      <a:solidFill>
                        <a:srgbClr val="D9D9D9"/>
                      </a:solidFill>
                      <a:prstDash val="solid"/>
                    </a:lnB>
                  </a:tcPr>
                </a:tc>
                <a:tc>
                  <a:txBody>
                    <a:bodyPr/>
                    <a:lstStyle/>
                    <a:p>
                      <a:pPr marL="20320" algn="ctr">
                        <a:lnSpc>
                          <a:spcPct val="100000"/>
                        </a:lnSpc>
                        <a:spcBef>
                          <a:spcPts val="325"/>
                        </a:spcBef>
                      </a:pPr>
                      <a:r>
                        <a:rPr sz="1500" spc="30" dirty="0">
                          <a:latin typeface="Arial MT"/>
                          <a:cs typeface="Arial MT"/>
                        </a:rPr>
                        <a:t>$124,633</a:t>
                      </a:r>
                      <a:endParaRPr sz="1500">
                        <a:latin typeface="Arial MT"/>
                        <a:cs typeface="Arial MT"/>
                      </a:endParaRPr>
                    </a:p>
                  </a:txBody>
                  <a:tcPr marL="0" marR="0" marT="41275" marB="0">
                    <a:lnL w="6350">
                      <a:solidFill>
                        <a:srgbClr val="D9D9D9"/>
                      </a:solidFill>
                      <a:prstDash val="solid"/>
                    </a:lnL>
                    <a:lnR w="6350">
                      <a:solidFill>
                        <a:srgbClr val="D9D9D9"/>
                      </a:solidFill>
                      <a:prstDash val="solid"/>
                    </a:lnR>
                    <a:lnB w="6350">
                      <a:solidFill>
                        <a:srgbClr val="D9D9D9"/>
                      </a:solidFill>
                      <a:prstDash val="solid"/>
                    </a:lnB>
                  </a:tcPr>
                </a:tc>
                <a:tc>
                  <a:txBody>
                    <a:bodyPr/>
                    <a:lstStyle/>
                    <a:p>
                      <a:pPr marL="22225" algn="ctr">
                        <a:lnSpc>
                          <a:spcPct val="100000"/>
                        </a:lnSpc>
                        <a:spcBef>
                          <a:spcPts val="325"/>
                        </a:spcBef>
                      </a:pPr>
                      <a:r>
                        <a:rPr sz="1500" spc="25" dirty="0">
                          <a:latin typeface="Arial MT"/>
                          <a:cs typeface="Arial MT"/>
                        </a:rPr>
                        <a:t>$-</a:t>
                      </a:r>
                      <a:endParaRPr sz="1500">
                        <a:latin typeface="Arial MT"/>
                        <a:cs typeface="Arial MT"/>
                      </a:endParaRPr>
                    </a:p>
                  </a:txBody>
                  <a:tcPr marL="0" marR="0" marT="41275" marB="0">
                    <a:lnL w="6350">
                      <a:solidFill>
                        <a:srgbClr val="D9D9D9"/>
                      </a:solidFill>
                      <a:prstDash val="solid"/>
                    </a:lnL>
                    <a:lnB w="6350">
                      <a:solidFill>
                        <a:srgbClr val="D9D9D9"/>
                      </a:solidFill>
                      <a:prstDash val="solid"/>
                    </a:lnB>
                  </a:tcPr>
                </a:tc>
                <a:extLst>
                  <a:ext uri="{0D108BD9-81ED-4DB2-BD59-A6C34878D82A}">
                    <a16:rowId xmlns:a16="http://schemas.microsoft.com/office/drawing/2014/main" val="10000"/>
                  </a:ext>
                </a:extLst>
              </a:tr>
              <a:tr h="319913">
                <a:tc>
                  <a:txBody>
                    <a:bodyPr/>
                    <a:lstStyle/>
                    <a:p>
                      <a:pPr algn="ctr">
                        <a:lnSpc>
                          <a:spcPts val="1730"/>
                        </a:lnSpc>
                        <a:spcBef>
                          <a:spcPts val="690"/>
                        </a:spcBef>
                      </a:pPr>
                      <a:r>
                        <a:rPr sz="1500" spc="40" dirty="0">
                          <a:latin typeface="Arial MT"/>
                          <a:cs typeface="Arial MT"/>
                        </a:rPr>
                        <a:t>56</a:t>
                      </a:r>
                      <a:endParaRPr sz="1500">
                        <a:latin typeface="Arial MT"/>
                        <a:cs typeface="Arial MT"/>
                      </a:endParaRPr>
                    </a:p>
                  </a:txBody>
                  <a:tcPr marL="0" marR="0" marT="87630"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6350" algn="ctr">
                        <a:lnSpc>
                          <a:spcPts val="1730"/>
                        </a:lnSpc>
                        <a:spcBef>
                          <a:spcPts val="690"/>
                        </a:spcBef>
                      </a:pPr>
                      <a:r>
                        <a:rPr sz="1500" spc="25" dirty="0">
                          <a:latin typeface="Arial MT"/>
                          <a:cs typeface="Arial MT"/>
                        </a:rPr>
                        <a:t>$37,282</a:t>
                      </a:r>
                      <a:endParaRPr sz="1500">
                        <a:latin typeface="Arial MT"/>
                        <a:cs typeface="Arial MT"/>
                      </a:endParaRPr>
                    </a:p>
                  </a:txBody>
                  <a:tcPr marL="0" marR="0" marT="87630"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0320" algn="ctr">
                        <a:lnSpc>
                          <a:spcPct val="100000"/>
                        </a:lnSpc>
                        <a:spcBef>
                          <a:spcPts val="325"/>
                        </a:spcBef>
                      </a:pPr>
                      <a:r>
                        <a:rPr sz="1500" spc="30" dirty="0">
                          <a:latin typeface="Arial MT"/>
                          <a:cs typeface="Arial MT"/>
                        </a:rPr>
                        <a:t>$124,633</a:t>
                      </a:r>
                      <a:endParaRPr sz="1500">
                        <a:latin typeface="Arial MT"/>
                        <a:cs typeface="Arial MT"/>
                      </a:endParaRPr>
                    </a:p>
                  </a:txBody>
                  <a:tcPr marL="0" marR="0" marT="41275"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2225" algn="ctr">
                        <a:lnSpc>
                          <a:spcPct val="100000"/>
                        </a:lnSpc>
                        <a:spcBef>
                          <a:spcPts val="325"/>
                        </a:spcBef>
                      </a:pPr>
                      <a:r>
                        <a:rPr sz="1500" spc="25" dirty="0">
                          <a:latin typeface="Arial MT"/>
                          <a:cs typeface="Arial MT"/>
                        </a:rPr>
                        <a:t>$-</a:t>
                      </a:r>
                      <a:endParaRPr sz="1500">
                        <a:latin typeface="Arial MT"/>
                        <a:cs typeface="Arial MT"/>
                      </a:endParaRPr>
                    </a:p>
                  </a:txBody>
                  <a:tcPr marL="0" marR="0" marT="41275"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1"/>
                  </a:ext>
                </a:extLst>
              </a:tr>
              <a:tr h="320039">
                <a:tc>
                  <a:txBody>
                    <a:bodyPr/>
                    <a:lstStyle/>
                    <a:p>
                      <a:pPr algn="ctr">
                        <a:lnSpc>
                          <a:spcPts val="1725"/>
                        </a:lnSpc>
                        <a:spcBef>
                          <a:spcPts val="690"/>
                        </a:spcBef>
                      </a:pPr>
                      <a:r>
                        <a:rPr sz="1500" spc="40" dirty="0">
                          <a:latin typeface="Arial MT"/>
                          <a:cs typeface="Arial MT"/>
                        </a:rPr>
                        <a:t>57</a:t>
                      </a:r>
                      <a:endParaRPr sz="1500">
                        <a:latin typeface="Arial MT"/>
                        <a:cs typeface="Arial MT"/>
                      </a:endParaRPr>
                    </a:p>
                  </a:txBody>
                  <a:tcPr marL="0" marR="0" marT="87630"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6350" algn="ctr">
                        <a:lnSpc>
                          <a:spcPts val="1725"/>
                        </a:lnSpc>
                        <a:spcBef>
                          <a:spcPts val="690"/>
                        </a:spcBef>
                      </a:pPr>
                      <a:r>
                        <a:rPr sz="1500" spc="25" dirty="0">
                          <a:latin typeface="Arial MT"/>
                          <a:cs typeface="Arial MT"/>
                        </a:rPr>
                        <a:t>$39,606</a:t>
                      </a:r>
                      <a:endParaRPr sz="1500">
                        <a:latin typeface="Arial MT"/>
                        <a:cs typeface="Arial MT"/>
                      </a:endParaRPr>
                    </a:p>
                  </a:txBody>
                  <a:tcPr marL="0" marR="0" marT="87630"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0320" algn="ctr">
                        <a:lnSpc>
                          <a:spcPct val="100000"/>
                        </a:lnSpc>
                        <a:spcBef>
                          <a:spcPts val="330"/>
                        </a:spcBef>
                      </a:pPr>
                      <a:r>
                        <a:rPr sz="1500" spc="30" dirty="0">
                          <a:latin typeface="Arial MT"/>
                          <a:cs typeface="Arial MT"/>
                        </a:rPr>
                        <a:t>$124,633</a:t>
                      </a:r>
                      <a:endParaRPr sz="1500">
                        <a:latin typeface="Arial MT"/>
                        <a:cs typeface="Arial MT"/>
                      </a:endParaRPr>
                    </a:p>
                  </a:txBody>
                  <a:tcPr marL="0" marR="0" marT="41910"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2225" algn="ctr">
                        <a:lnSpc>
                          <a:spcPct val="100000"/>
                        </a:lnSpc>
                        <a:spcBef>
                          <a:spcPts val="330"/>
                        </a:spcBef>
                      </a:pPr>
                      <a:r>
                        <a:rPr sz="1500" spc="25" dirty="0">
                          <a:latin typeface="Arial MT"/>
                          <a:cs typeface="Arial MT"/>
                        </a:rPr>
                        <a:t>$-</a:t>
                      </a:r>
                      <a:endParaRPr sz="1500">
                        <a:latin typeface="Arial MT"/>
                        <a:cs typeface="Arial MT"/>
                      </a:endParaRPr>
                    </a:p>
                  </a:txBody>
                  <a:tcPr marL="0" marR="0" marT="41910"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2"/>
                  </a:ext>
                </a:extLst>
              </a:tr>
              <a:tr h="320040">
                <a:tc>
                  <a:txBody>
                    <a:bodyPr/>
                    <a:lstStyle/>
                    <a:p>
                      <a:pPr algn="ctr">
                        <a:lnSpc>
                          <a:spcPts val="1725"/>
                        </a:lnSpc>
                        <a:spcBef>
                          <a:spcPts val="695"/>
                        </a:spcBef>
                      </a:pPr>
                      <a:r>
                        <a:rPr sz="1500" spc="40" dirty="0">
                          <a:latin typeface="Arial MT"/>
                          <a:cs typeface="Arial MT"/>
                        </a:rPr>
                        <a:t>58</a:t>
                      </a:r>
                      <a:endParaRPr sz="1500">
                        <a:latin typeface="Arial MT"/>
                        <a:cs typeface="Arial MT"/>
                      </a:endParaRPr>
                    </a:p>
                  </a:txBody>
                  <a:tcPr marL="0" marR="0" marT="88265"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6350" algn="ctr">
                        <a:lnSpc>
                          <a:spcPts val="1725"/>
                        </a:lnSpc>
                        <a:spcBef>
                          <a:spcPts val="695"/>
                        </a:spcBef>
                      </a:pPr>
                      <a:r>
                        <a:rPr sz="1500" spc="25" dirty="0">
                          <a:latin typeface="Arial MT"/>
                          <a:cs typeface="Arial MT"/>
                        </a:rPr>
                        <a:t>$42,221</a:t>
                      </a:r>
                      <a:endParaRPr sz="1500">
                        <a:latin typeface="Arial MT"/>
                        <a:cs typeface="Arial MT"/>
                      </a:endParaRPr>
                    </a:p>
                  </a:txBody>
                  <a:tcPr marL="0" marR="0" marT="88265"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0320" algn="ctr">
                        <a:lnSpc>
                          <a:spcPct val="100000"/>
                        </a:lnSpc>
                        <a:spcBef>
                          <a:spcPts val="334"/>
                        </a:spcBef>
                      </a:pPr>
                      <a:r>
                        <a:rPr sz="1500" spc="30" dirty="0">
                          <a:latin typeface="Arial MT"/>
                          <a:cs typeface="Arial MT"/>
                        </a:rPr>
                        <a:t>$124,633</a:t>
                      </a:r>
                      <a:endParaRPr sz="1500">
                        <a:latin typeface="Arial MT"/>
                        <a:cs typeface="Arial MT"/>
                      </a:endParaRPr>
                    </a:p>
                  </a:txBody>
                  <a:tcPr marL="0" marR="0" marT="42544"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2225" algn="ctr">
                        <a:lnSpc>
                          <a:spcPct val="100000"/>
                        </a:lnSpc>
                        <a:spcBef>
                          <a:spcPts val="334"/>
                        </a:spcBef>
                      </a:pPr>
                      <a:r>
                        <a:rPr sz="1500" spc="25" dirty="0">
                          <a:latin typeface="Arial MT"/>
                          <a:cs typeface="Arial MT"/>
                        </a:rPr>
                        <a:t>$-</a:t>
                      </a:r>
                      <a:endParaRPr sz="1500">
                        <a:latin typeface="Arial MT"/>
                        <a:cs typeface="Arial MT"/>
                      </a:endParaRPr>
                    </a:p>
                  </a:txBody>
                  <a:tcPr marL="0" marR="0" marT="42544"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3"/>
                  </a:ext>
                </a:extLst>
              </a:tr>
              <a:tr h="320039">
                <a:tc>
                  <a:txBody>
                    <a:bodyPr/>
                    <a:lstStyle/>
                    <a:p>
                      <a:pPr algn="ctr">
                        <a:lnSpc>
                          <a:spcPts val="1720"/>
                        </a:lnSpc>
                        <a:spcBef>
                          <a:spcPts val="695"/>
                        </a:spcBef>
                      </a:pPr>
                      <a:r>
                        <a:rPr sz="1500" spc="40" dirty="0">
                          <a:latin typeface="Arial MT"/>
                          <a:cs typeface="Arial MT"/>
                        </a:rPr>
                        <a:t>59</a:t>
                      </a:r>
                      <a:endParaRPr sz="1500">
                        <a:latin typeface="Arial MT"/>
                        <a:cs typeface="Arial MT"/>
                      </a:endParaRPr>
                    </a:p>
                  </a:txBody>
                  <a:tcPr marL="0" marR="0" marT="88265"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6350" algn="ctr">
                        <a:lnSpc>
                          <a:spcPts val="1720"/>
                        </a:lnSpc>
                        <a:spcBef>
                          <a:spcPts val="695"/>
                        </a:spcBef>
                      </a:pPr>
                      <a:r>
                        <a:rPr sz="1500" spc="25" dirty="0">
                          <a:latin typeface="Arial MT"/>
                          <a:cs typeface="Arial MT"/>
                        </a:rPr>
                        <a:t>$45,004</a:t>
                      </a:r>
                      <a:endParaRPr sz="1500">
                        <a:latin typeface="Arial MT"/>
                        <a:cs typeface="Arial MT"/>
                      </a:endParaRPr>
                    </a:p>
                  </a:txBody>
                  <a:tcPr marL="0" marR="0" marT="88265"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0320" algn="ctr">
                        <a:lnSpc>
                          <a:spcPct val="100000"/>
                        </a:lnSpc>
                        <a:spcBef>
                          <a:spcPts val="335"/>
                        </a:spcBef>
                      </a:pPr>
                      <a:r>
                        <a:rPr sz="1500" spc="30" dirty="0">
                          <a:latin typeface="Arial MT"/>
                          <a:cs typeface="Arial MT"/>
                        </a:rPr>
                        <a:t>$124,633</a:t>
                      </a:r>
                      <a:endParaRPr sz="1500">
                        <a:latin typeface="Arial MT"/>
                        <a:cs typeface="Arial MT"/>
                      </a:endParaRPr>
                    </a:p>
                  </a:txBody>
                  <a:tcPr marL="0" marR="0" marT="42545"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2225" algn="ctr">
                        <a:lnSpc>
                          <a:spcPct val="100000"/>
                        </a:lnSpc>
                        <a:spcBef>
                          <a:spcPts val="335"/>
                        </a:spcBef>
                      </a:pPr>
                      <a:r>
                        <a:rPr sz="1500" spc="25" dirty="0">
                          <a:latin typeface="Arial MT"/>
                          <a:cs typeface="Arial MT"/>
                        </a:rPr>
                        <a:t>$-</a:t>
                      </a:r>
                      <a:endParaRPr sz="1500">
                        <a:latin typeface="Arial MT"/>
                        <a:cs typeface="Arial MT"/>
                      </a:endParaRPr>
                    </a:p>
                  </a:txBody>
                  <a:tcPr marL="0" marR="0" marT="42545"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4"/>
                  </a:ext>
                </a:extLst>
              </a:tr>
              <a:tr h="320039">
                <a:tc>
                  <a:txBody>
                    <a:bodyPr/>
                    <a:lstStyle/>
                    <a:p>
                      <a:pPr algn="ctr">
                        <a:lnSpc>
                          <a:spcPts val="1714"/>
                        </a:lnSpc>
                        <a:spcBef>
                          <a:spcPts val="700"/>
                        </a:spcBef>
                      </a:pPr>
                      <a:r>
                        <a:rPr sz="1500" spc="40" dirty="0">
                          <a:latin typeface="Arial MT"/>
                          <a:cs typeface="Arial MT"/>
                        </a:rPr>
                        <a:t>60</a:t>
                      </a:r>
                      <a:endParaRPr sz="1500">
                        <a:latin typeface="Arial MT"/>
                        <a:cs typeface="Arial MT"/>
                      </a:endParaRPr>
                    </a:p>
                  </a:txBody>
                  <a:tcPr marL="0" marR="0" marT="88900"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6350" algn="ctr">
                        <a:lnSpc>
                          <a:spcPts val="1714"/>
                        </a:lnSpc>
                        <a:spcBef>
                          <a:spcPts val="700"/>
                        </a:spcBef>
                      </a:pPr>
                      <a:r>
                        <a:rPr sz="1500" spc="25" dirty="0">
                          <a:latin typeface="Arial MT"/>
                          <a:cs typeface="Arial MT"/>
                        </a:rPr>
                        <a:t>$47,963</a:t>
                      </a:r>
                      <a:endParaRPr sz="1500">
                        <a:latin typeface="Arial MT"/>
                        <a:cs typeface="Arial MT"/>
                      </a:endParaRPr>
                    </a:p>
                  </a:txBody>
                  <a:tcPr marL="0" marR="0" marT="88900"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0320" algn="ctr">
                        <a:lnSpc>
                          <a:spcPct val="100000"/>
                        </a:lnSpc>
                        <a:spcBef>
                          <a:spcPts val="340"/>
                        </a:spcBef>
                      </a:pPr>
                      <a:r>
                        <a:rPr sz="1500" spc="30" dirty="0">
                          <a:latin typeface="Arial MT"/>
                          <a:cs typeface="Arial MT"/>
                        </a:rPr>
                        <a:t>$124,633</a:t>
                      </a:r>
                      <a:endParaRPr sz="1500">
                        <a:latin typeface="Arial MT"/>
                        <a:cs typeface="Arial MT"/>
                      </a:endParaRPr>
                    </a:p>
                  </a:txBody>
                  <a:tcPr marL="0" marR="0" marT="43180"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2225" algn="ctr">
                        <a:lnSpc>
                          <a:spcPct val="100000"/>
                        </a:lnSpc>
                        <a:spcBef>
                          <a:spcPts val="340"/>
                        </a:spcBef>
                      </a:pPr>
                      <a:r>
                        <a:rPr sz="1500" spc="25" dirty="0">
                          <a:latin typeface="Arial MT"/>
                          <a:cs typeface="Arial MT"/>
                        </a:rPr>
                        <a:t>$-</a:t>
                      </a:r>
                      <a:endParaRPr sz="1500">
                        <a:latin typeface="Arial MT"/>
                        <a:cs typeface="Arial MT"/>
                      </a:endParaRPr>
                    </a:p>
                  </a:txBody>
                  <a:tcPr marL="0" marR="0" marT="43180"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5"/>
                  </a:ext>
                </a:extLst>
              </a:tr>
              <a:tr h="319913">
                <a:tc>
                  <a:txBody>
                    <a:bodyPr/>
                    <a:lstStyle/>
                    <a:p>
                      <a:pPr algn="ctr">
                        <a:lnSpc>
                          <a:spcPts val="1714"/>
                        </a:lnSpc>
                        <a:spcBef>
                          <a:spcPts val="705"/>
                        </a:spcBef>
                      </a:pPr>
                      <a:r>
                        <a:rPr sz="1500" spc="40" dirty="0">
                          <a:latin typeface="Arial MT"/>
                          <a:cs typeface="Arial MT"/>
                        </a:rPr>
                        <a:t>61</a:t>
                      </a:r>
                      <a:endParaRPr sz="1500">
                        <a:latin typeface="Arial MT"/>
                        <a:cs typeface="Arial MT"/>
                      </a:endParaRPr>
                    </a:p>
                  </a:txBody>
                  <a:tcPr marL="0" marR="0" marT="89535"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6350" algn="ctr">
                        <a:lnSpc>
                          <a:spcPts val="1714"/>
                        </a:lnSpc>
                        <a:spcBef>
                          <a:spcPts val="705"/>
                        </a:spcBef>
                      </a:pPr>
                      <a:r>
                        <a:rPr sz="1500" spc="25" dirty="0">
                          <a:latin typeface="Arial MT"/>
                          <a:cs typeface="Arial MT"/>
                        </a:rPr>
                        <a:t>$50,900</a:t>
                      </a:r>
                      <a:endParaRPr sz="1500">
                        <a:latin typeface="Arial MT"/>
                        <a:cs typeface="Arial MT"/>
                      </a:endParaRPr>
                    </a:p>
                  </a:txBody>
                  <a:tcPr marL="0" marR="0" marT="89535"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0320" algn="ctr">
                        <a:lnSpc>
                          <a:spcPct val="100000"/>
                        </a:lnSpc>
                        <a:spcBef>
                          <a:spcPts val="345"/>
                        </a:spcBef>
                      </a:pPr>
                      <a:r>
                        <a:rPr sz="1500" spc="25" dirty="0">
                          <a:latin typeface="Arial MT"/>
                          <a:cs typeface="Arial MT"/>
                        </a:rPr>
                        <a:t>$124,633</a:t>
                      </a:r>
                      <a:endParaRPr sz="1500">
                        <a:latin typeface="Arial MT"/>
                        <a:cs typeface="Arial MT"/>
                      </a:endParaRPr>
                    </a:p>
                  </a:txBody>
                  <a:tcPr marL="0" marR="0" marT="43815"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2225" algn="ctr">
                        <a:lnSpc>
                          <a:spcPct val="100000"/>
                        </a:lnSpc>
                        <a:spcBef>
                          <a:spcPts val="345"/>
                        </a:spcBef>
                      </a:pPr>
                      <a:r>
                        <a:rPr sz="1500" spc="25" dirty="0">
                          <a:latin typeface="Arial MT"/>
                          <a:cs typeface="Arial MT"/>
                        </a:rPr>
                        <a:t>$-</a:t>
                      </a:r>
                      <a:endParaRPr sz="1500">
                        <a:latin typeface="Arial MT"/>
                        <a:cs typeface="Arial MT"/>
                      </a:endParaRPr>
                    </a:p>
                  </a:txBody>
                  <a:tcPr marL="0" marR="0" marT="43815"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6"/>
                  </a:ext>
                </a:extLst>
              </a:tr>
              <a:tr h="320039">
                <a:tc>
                  <a:txBody>
                    <a:bodyPr/>
                    <a:lstStyle/>
                    <a:p>
                      <a:pPr algn="ctr">
                        <a:lnSpc>
                          <a:spcPts val="1710"/>
                        </a:lnSpc>
                        <a:spcBef>
                          <a:spcPts val="705"/>
                        </a:spcBef>
                      </a:pPr>
                      <a:r>
                        <a:rPr sz="1500" spc="40" dirty="0">
                          <a:latin typeface="Arial MT"/>
                          <a:cs typeface="Arial MT"/>
                        </a:rPr>
                        <a:t>62</a:t>
                      </a:r>
                      <a:endParaRPr sz="1500">
                        <a:latin typeface="Arial MT"/>
                        <a:cs typeface="Arial MT"/>
                      </a:endParaRPr>
                    </a:p>
                  </a:txBody>
                  <a:tcPr marL="0" marR="0" marT="89535"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6350" algn="ctr">
                        <a:lnSpc>
                          <a:spcPts val="1710"/>
                        </a:lnSpc>
                        <a:spcBef>
                          <a:spcPts val="705"/>
                        </a:spcBef>
                      </a:pPr>
                      <a:r>
                        <a:rPr sz="1500" spc="25" dirty="0">
                          <a:latin typeface="Arial MT"/>
                          <a:cs typeface="Arial MT"/>
                        </a:rPr>
                        <a:t>$54,231</a:t>
                      </a:r>
                      <a:endParaRPr sz="1500">
                        <a:latin typeface="Arial MT"/>
                        <a:cs typeface="Arial MT"/>
                      </a:endParaRPr>
                    </a:p>
                  </a:txBody>
                  <a:tcPr marL="0" marR="0" marT="89535"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0320" algn="ctr">
                        <a:lnSpc>
                          <a:spcPct val="100000"/>
                        </a:lnSpc>
                        <a:spcBef>
                          <a:spcPts val="350"/>
                        </a:spcBef>
                      </a:pPr>
                      <a:r>
                        <a:rPr sz="1500" spc="30" dirty="0">
                          <a:latin typeface="Arial MT"/>
                          <a:cs typeface="Arial MT"/>
                        </a:rPr>
                        <a:t>$124,633</a:t>
                      </a:r>
                      <a:endParaRPr sz="1500">
                        <a:latin typeface="Arial MT"/>
                        <a:cs typeface="Arial MT"/>
                      </a:endParaRPr>
                    </a:p>
                  </a:txBody>
                  <a:tcPr marL="0" marR="0" marT="44450"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2225" algn="ctr">
                        <a:lnSpc>
                          <a:spcPct val="100000"/>
                        </a:lnSpc>
                        <a:spcBef>
                          <a:spcPts val="350"/>
                        </a:spcBef>
                      </a:pPr>
                      <a:r>
                        <a:rPr sz="1500" spc="25" dirty="0">
                          <a:latin typeface="Arial MT"/>
                          <a:cs typeface="Arial MT"/>
                        </a:rPr>
                        <a:t>$-</a:t>
                      </a:r>
                      <a:endParaRPr sz="1500">
                        <a:latin typeface="Arial MT"/>
                        <a:cs typeface="Arial MT"/>
                      </a:endParaRPr>
                    </a:p>
                  </a:txBody>
                  <a:tcPr marL="0" marR="0" marT="44450"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7"/>
                  </a:ext>
                </a:extLst>
              </a:tr>
              <a:tr h="320040">
                <a:tc>
                  <a:txBody>
                    <a:bodyPr/>
                    <a:lstStyle/>
                    <a:p>
                      <a:pPr algn="ctr">
                        <a:lnSpc>
                          <a:spcPts val="1710"/>
                        </a:lnSpc>
                        <a:spcBef>
                          <a:spcPts val="710"/>
                        </a:spcBef>
                      </a:pPr>
                      <a:r>
                        <a:rPr sz="1500" spc="40" dirty="0">
                          <a:latin typeface="Arial MT"/>
                          <a:cs typeface="Arial MT"/>
                        </a:rPr>
                        <a:t>63</a:t>
                      </a:r>
                      <a:endParaRPr sz="1500">
                        <a:latin typeface="Arial MT"/>
                        <a:cs typeface="Arial MT"/>
                      </a:endParaRPr>
                    </a:p>
                  </a:txBody>
                  <a:tcPr marL="0" marR="0" marT="90170"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6350" algn="ctr">
                        <a:lnSpc>
                          <a:spcPts val="1710"/>
                        </a:lnSpc>
                        <a:spcBef>
                          <a:spcPts val="710"/>
                        </a:spcBef>
                      </a:pPr>
                      <a:r>
                        <a:rPr sz="1500" spc="25" dirty="0">
                          <a:latin typeface="Arial MT"/>
                          <a:cs typeface="Arial MT"/>
                        </a:rPr>
                        <a:t>$57,516</a:t>
                      </a:r>
                      <a:endParaRPr sz="1500">
                        <a:latin typeface="Arial MT"/>
                        <a:cs typeface="Arial MT"/>
                      </a:endParaRPr>
                    </a:p>
                  </a:txBody>
                  <a:tcPr marL="0" marR="0" marT="90170"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0320" algn="ctr">
                        <a:lnSpc>
                          <a:spcPct val="100000"/>
                        </a:lnSpc>
                        <a:spcBef>
                          <a:spcPts val="350"/>
                        </a:spcBef>
                      </a:pPr>
                      <a:r>
                        <a:rPr sz="1500" spc="30" dirty="0">
                          <a:latin typeface="Arial MT"/>
                          <a:cs typeface="Arial MT"/>
                        </a:rPr>
                        <a:t>$124,633</a:t>
                      </a:r>
                      <a:endParaRPr sz="1500">
                        <a:latin typeface="Arial MT"/>
                        <a:cs typeface="Arial MT"/>
                      </a:endParaRPr>
                    </a:p>
                  </a:txBody>
                  <a:tcPr marL="0" marR="0" marT="44450"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2225" algn="ctr">
                        <a:lnSpc>
                          <a:spcPct val="100000"/>
                        </a:lnSpc>
                        <a:spcBef>
                          <a:spcPts val="350"/>
                        </a:spcBef>
                      </a:pPr>
                      <a:r>
                        <a:rPr sz="1500" spc="25" dirty="0">
                          <a:latin typeface="Arial MT"/>
                          <a:cs typeface="Arial MT"/>
                        </a:rPr>
                        <a:t>$-</a:t>
                      </a:r>
                      <a:endParaRPr sz="1500">
                        <a:latin typeface="Arial MT"/>
                        <a:cs typeface="Arial MT"/>
                      </a:endParaRPr>
                    </a:p>
                  </a:txBody>
                  <a:tcPr marL="0" marR="0" marT="44450"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8"/>
                  </a:ext>
                </a:extLst>
              </a:tr>
              <a:tr h="320039">
                <a:tc>
                  <a:txBody>
                    <a:bodyPr/>
                    <a:lstStyle/>
                    <a:p>
                      <a:pPr algn="ctr">
                        <a:lnSpc>
                          <a:spcPts val="1705"/>
                        </a:lnSpc>
                        <a:spcBef>
                          <a:spcPts val="715"/>
                        </a:spcBef>
                      </a:pPr>
                      <a:r>
                        <a:rPr sz="1500" spc="40" dirty="0">
                          <a:latin typeface="Arial MT"/>
                          <a:cs typeface="Arial MT"/>
                        </a:rPr>
                        <a:t>64</a:t>
                      </a:r>
                      <a:endParaRPr sz="1500">
                        <a:latin typeface="Arial MT"/>
                        <a:cs typeface="Arial MT"/>
                      </a:endParaRPr>
                    </a:p>
                  </a:txBody>
                  <a:tcPr marL="0" marR="0" marT="90805"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6350" algn="ctr">
                        <a:lnSpc>
                          <a:spcPts val="1705"/>
                        </a:lnSpc>
                        <a:spcBef>
                          <a:spcPts val="715"/>
                        </a:spcBef>
                      </a:pPr>
                      <a:r>
                        <a:rPr sz="1500" spc="25" dirty="0">
                          <a:latin typeface="Arial MT"/>
                          <a:cs typeface="Arial MT"/>
                        </a:rPr>
                        <a:t>$61,260</a:t>
                      </a:r>
                      <a:endParaRPr sz="1500">
                        <a:latin typeface="Arial MT"/>
                        <a:cs typeface="Arial MT"/>
                      </a:endParaRPr>
                    </a:p>
                  </a:txBody>
                  <a:tcPr marL="0" marR="0" marT="90805"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0320" algn="ctr">
                        <a:lnSpc>
                          <a:spcPct val="100000"/>
                        </a:lnSpc>
                        <a:spcBef>
                          <a:spcPts val="350"/>
                        </a:spcBef>
                      </a:pPr>
                      <a:r>
                        <a:rPr sz="1500" spc="30" dirty="0">
                          <a:latin typeface="Arial MT"/>
                          <a:cs typeface="Arial MT"/>
                        </a:rPr>
                        <a:t>$124,633</a:t>
                      </a:r>
                      <a:endParaRPr sz="1500">
                        <a:latin typeface="Arial MT"/>
                        <a:cs typeface="Arial MT"/>
                      </a:endParaRPr>
                    </a:p>
                  </a:txBody>
                  <a:tcPr marL="0" marR="0" marT="44450" marB="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22225" algn="ctr">
                        <a:lnSpc>
                          <a:spcPct val="100000"/>
                        </a:lnSpc>
                        <a:spcBef>
                          <a:spcPts val="350"/>
                        </a:spcBef>
                      </a:pPr>
                      <a:r>
                        <a:rPr sz="1500" spc="25" dirty="0">
                          <a:latin typeface="Arial MT"/>
                          <a:cs typeface="Arial MT"/>
                        </a:rPr>
                        <a:t>$-</a:t>
                      </a:r>
                      <a:endParaRPr sz="1500">
                        <a:latin typeface="Arial MT"/>
                        <a:cs typeface="Arial MT"/>
                      </a:endParaRPr>
                    </a:p>
                  </a:txBody>
                  <a:tcPr marL="0" marR="0" marT="44450"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9"/>
                  </a:ext>
                </a:extLst>
              </a:tr>
              <a:tr h="320040">
                <a:tc>
                  <a:txBody>
                    <a:bodyPr/>
                    <a:lstStyle/>
                    <a:p>
                      <a:pPr algn="ctr">
                        <a:lnSpc>
                          <a:spcPts val="1700"/>
                        </a:lnSpc>
                        <a:spcBef>
                          <a:spcPts val="720"/>
                        </a:spcBef>
                      </a:pPr>
                      <a:r>
                        <a:rPr sz="1500" spc="40" dirty="0">
                          <a:latin typeface="Arial MT"/>
                          <a:cs typeface="Arial MT"/>
                        </a:rPr>
                        <a:t>65</a:t>
                      </a:r>
                      <a:endParaRPr sz="1500">
                        <a:latin typeface="Arial MT"/>
                        <a:cs typeface="Arial MT"/>
                      </a:endParaRPr>
                    </a:p>
                  </a:txBody>
                  <a:tcPr marL="0" marR="0" marT="91440" marB="0">
                    <a:lnR w="6350">
                      <a:solidFill>
                        <a:srgbClr val="D9D9D9"/>
                      </a:solidFill>
                      <a:prstDash val="solid"/>
                    </a:lnR>
                    <a:lnT w="6350">
                      <a:solidFill>
                        <a:srgbClr val="D9D9D9"/>
                      </a:solidFill>
                      <a:prstDash val="solid"/>
                    </a:lnT>
                    <a:lnB w="12700">
                      <a:solidFill>
                        <a:srgbClr val="005486"/>
                      </a:solidFill>
                      <a:prstDash val="solid"/>
                    </a:lnB>
                  </a:tcPr>
                </a:tc>
                <a:tc>
                  <a:txBody>
                    <a:bodyPr/>
                    <a:lstStyle/>
                    <a:p>
                      <a:pPr marL="6350" algn="ctr">
                        <a:lnSpc>
                          <a:spcPts val="1700"/>
                        </a:lnSpc>
                        <a:spcBef>
                          <a:spcPts val="720"/>
                        </a:spcBef>
                      </a:pPr>
                      <a:r>
                        <a:rPr sz="1500" spc="25" dirty="0">
                          <a:latin typeface="Arial MT"/>
                          <a:cs typeface="Arial MT"/>
                        </a:rPr>
                        <a:t>$64,924</a:t>
                      </a:r>
                      <a:endParaRPr sz="1500">
                        <a:latin typeface="Arial MT"/>
                        <a:cs typeface="Arial MT"/>
                      </a:endParaRPr>
                    </a:p>
                  </a:txBody>
                  <a:tcPr marL="0" marR="0" marT="91440" marB="0">
                    <a:lnL w="6350">
                      <a:solidFill>
                        <a:srgbClr val="D9D9D9"/>
                      </a:solidFill>
                      <a:prstDash val="solid"/>
                    </a:lnL>
                    <a:lnR w="6350">
                      <a:solidFill>
                        <a:srgbClr val="D9D9D9"/>
                      </a:solidFill>
                      <a:prstDash val="solid"/>
                    </a:lnR>
                    <a:lnT w="6350">
                      <a:solidFill>
                        <a:srgbClr val="D9D9D9"/>
                      </a:solidFill>
                      <a:prstDash val="solid"/>
                    </a:lnT>
                    <a:lnB w="12700">
                      <a:solidFill>
                        <a:srgbClr val="005486"/>
                      </a:solidFill>
                      <a:prstDash val="solid"/>
                    </a:lnB>
                  </a:tcPr>
                </a:tc>
                <a:tc>
                  <a:txBody>
                    <a:bodyPr/>
                    <a:lstStyle/>
                    <a:p>
                      <a:pPr marL="20320" algn="ctr">
                        <a:lnSpc>
                          <a:spcPct val="100000"/>
                        </a:lnSpc>
                        <a:spcBef>
                          <a:spcPts val="359"/>
                        </a:spcBef>
                      </a:pPr>
                      <a:r>
                        <a:rPr sz="1500" spc="25" dirty="0">
                          <a:latin typeface="Arial MT"/>
                          <a:cs typeface="Arial MT"/>
                        </a:rPr>
                        <a:t>$124,633</a:t>
                      </a:r>
                      <a:endParaRPr sz="1500">
                        <a:latin typeface="Arial MT"/>
                        <a:cs typeface="Arial MT"/>
                      </a:endParaRPr>
                    </a:p>
                  </a:txBody>
                  <a:tcPr marL="0" marR="0" marT="45719" marB="0">
                    <a:lnL w="6350">
                      <a:solidFill>
                        <a:srgbClr val="D9D9D9"/>
                      </a:solidFill>
                      <a:prstDash val="solid"/>
                    </a:lnL>
                    <a:lnR w="6350">
                      <a:solidFill>
                        <a:srgbClr val="D9D9D9"/>
                      </a:solidFill>
                      <a:prstDash val="solid"/>
                    </a:lnR>
                    <a:lnT w="6350">
                      <a:solidFill>
                        <a:srgbClr val="D9D9D9"/>
                      </a:solidFill>
                      <a:prstDash val="solid"/>
                    </a:lnT>
                    <a:lnB w="12700">
                      <a:solidFill>
                        <a:srgbClr val="005486"/>
                      </a:solidFill>
                      <a:prstDash val="solid"/>
                    </a:lnB>
                  </a:tcPr>
                </a:tc>
                <a:tc>
                  <a:txBody>
                    <a:bodyPr/>
                    <a:lstStyle/>
                    <a:p>
                      <a:pPr marL="26034" algn="ctr">
                        <a:lnSpc>
                          <a:spcPct val="100000"/>
                        </a:lnSpc>
                        <a:spcBef>
                          <a:spcPts val="359"/>
                        </a:spcBef>
                      </a:pPr>
                      <a:r>
                        <a:rPr sz="1500" spc="30" dirty="0">
                          <a:latin typeface="Arial MT"/>
                          <a:cs typeface="Arial MT"/>
                        </a:rPr>
                        <a:t>$1,967,151</a:t>
                      </a:r>
                      <a:endParaRPr sz="1500">
                        <a:latin typeface="Arial MT"/>
                        <a:cs typeface="Arial MT"/>
                      </a:endParaRPr>
                    </a:p>
                  </a:txBody>
                  <a:tcPr marL="0" marR="0" marT="45719" marB="0">
                    <a:lnL w="6350">
                      <a:solidFill>
                        <a:srgbClr val="D9D9D9"/>
                      </a:solidFill>
                      <a:prstDash val="solid"/>
                    </a:lnL>
                    <a:lnT w="6350">
                      <a:solidFill>
                        <a:srgbClr val="D9D9D9"/>
                      </a:solidFill>
                      <a:prstDash val="solid"/>
                    </a:lnT>
                    <a:lnB w="12700">
                      <a:solidFill>
                        <a:srgbClr val="005486"/>
                      </a:solidFill>
                      <a:prstDash val="solid"/>
                    </a:lnB>
                  </a:tcPr>
                </a:tc>
                <a:extLst>
                  <a:ext uri="{0D108BD9-81ED-4DB2-BD59-A6C34878D82A}">
                    <a16:rowId xmlns:a16="http://schemas.microsoft.com/office/drawing/2014/main" val="10010"/>
                  </a:ext>
                </a:extLst>
              </a:tr>
              <a:tr h="548512">
                <a:tc>
                  <a:txBody>
                    <a:bodyPr/>
                    <a:lstStyle/>
                    <a:p>
                      <a:pPr marL="48895" marR="362585">
                        <a:lnSpc>
                          <a:spcPct val="102299"/>
                        </a:lnSpc>
                        <a:spcBef>
                          <a:spcPts val="320"/>
                        </a:spcBef>
                      </a:pPr>
                      <a:r>
                        <a:rPr sz="1500" b="1" spc="30" dirty="0">
                          <a:solidFill>
                            <a:srgbClr val="005486"/>
                          </a:solidFill>
                          <a:latin typeface="Arial"/>
                          <a:cs typeface="Arial"/>
                        </a:rPr>
                        <a:t>To</a:t>
                      </a:r>
                      <a:r>
                        <a:rPr sz="1500" b="1" spc="-25" dirty="0">
                          <a:solidFill>
                            <a:srgbClr val="005486"/>
                          </a:solidFill>
                          <a:latin typeface="Arial"/>
                          <a:cs typeface="Arial"/>
                        </a:rPr>
                        <a:t>t</a:t>
                      </a:r>
                      <a:r>
                        <a:rPr sz="1500" b="1" spc="35" dirty="0">
                          <a:solidFill>
                            <a:srgbClr val="005486"/>
                          </a:solidFill>
                          <a:latin typeface="Arial"/>
                          <a:cs typeface="Arial"/>
                        </a:rPr>
                        <a:t>a</a:t>
                      </a:r>
                      <a:r>
                        <a:rPr sz="1500" b="1" dirty="0">
                          <a:solidFill>
                            <a:srgbClr val="005486"/>
                          </a:solidFill>
                          <a:latin typeface="Arial"/>
                          <a:cs typeface="Arial"/>
                        </a:rPr>
                        <a:t>l</a:t>
                      </a:r>
                      <a:r>
                        <a:rPr sz="1500" b="1" spc="-200" dirty="0">
                          <a:solidFill>
                            <a:srgbClr val="005486"/>
                          </a:solidFill>
                          <a:latin typeface="Arial"/>
                          <a:cs typeface="Arial"/>
                        </a:rPr>
                        <a:t> </a:t>
                      </a:r>
                      <a:r>
                        <a:rPr sz="1500" b="1" spc="30" dirty="0">
                          <a:solidFill>
                            <a:srgbClr val="005486"/>
                          </a:solidFill>
                          <a:latin typeface="Arial"/>
                          <a:cs typeface="Arial"/>
                        </a:rPr>
                        <a:t>p</a:t>
                      </a:r>
                      <a:r>
                        <a:rPr sz="1500" b="1" spc="45" dirty="0">
                          <a:solidFill>
                            <a:srgbClr val="005486"/>
                          </a:solidFill>
                          <a:latin typeface="Arial"/>
                          <a:cs typeface="Arial"/>
                        </a:rPr>
                        <a:t>r</a:t>
                      </a:r>
                      <a:r>
                        <a:rPr sz="1500" b="1" spc="30" dirty="0">
                          <a:solidFill>
                            <a:srgbClr val="005486"/>
                          </a:solidFill>
                          <a:latin typeface="Arial"/>
                          <a:cs typeface="Arial"/>
                        </a:rPr>
                        <a:t>e</a:t>
                      </a:r>
                      <a:r>
                        <a:rPr sz="1500" b="1" spc="-30" dirty="0">
                          <a:solidFill>
                            <a:srgbClr val="005486"/>
                          </a:solidFill>
                          <a:latin typeface="Arial"/>
                          <a:cs typeface="Arial"/>
                        </a:rPr>
                        <a:t>-t</a:t>
                      </a:r>
                      <a:r>
                        <a:rPr sz="1500" b="1" spc="35" dirty="0">
                          <a:solidFill>
                            <a:srgbClr val="005486"/>
                          </a:solidFill>
                          <a:latin typeface="Arial"/>
                          <a:cs typeface="Arial"/>
                        </a:rPr>
                        <a:t>a</a:t>
                      </a:r>
                      <a:r>
                        <a:rPr sz="1500" b="1" dirty="0">
                          <a:solidFill>
                            <a:srgbClr val="005486"/>
                          </a:solidFill>
                          <a:latin typeface="Arial"/>
                          <a:cs typeface="Arial"/>
                        </a:rPr>
                        <a:t>x  </a:t>
                      </a:r>
                      <a:r>
                        <a:rPr sz="1500" b="1" spc="30" dirty="0">
                          <a:solidFill>
                            <a:srgbClr val="005486"/>
                          </a:solidFill>
                          <a:latin typeface="Arial"/>
                          <a:cs typeface="Arial"/>
                        </a:rPr>
                        <a:t>d</a:t>
                      </a:r>
                      <a:r>
                        <a:rPr sz="1500" b="1" spc="-25" dirty="0">
                          <a:solidFill>
                            <a:srgbClr val="005486"/>
                          </a:solidFill>
                          <a:latin typeface="Arial"/>
                          <a:cs typeface="Arial"/>
                        </a:rPr>
                        <a:t>i</a:t>
                      </a:r>
                      <a:r>
                        <a:rPr sz="1500" b="1" spc="35" dirty="0">
                          <a:solidFill>
                            <a:srgbClr val="005486"/>
                          </a:solidFill>
                          <a:latin typeface="Arial"/>
                          <a:cs typeface="Arial"/>
                        </a:rPr>
                        <a:t>s</a:t>
                      </a:r>
                      <a:r>
                        <a:rPr sz="1500" b="1" spc="-25" dirty="0">
                          <a:solidFill>
                            <a:srgbClr val="005486"/>
                          </a:solidFill>
                          <a:latin typeface="Arial"/>
                          <a:cs typeface="Arial"/>
                        </a:rPr>
                        <a:t>t</a:t>
                      </a:r>
                      <a:r>
                        <a:rPr sz="1500" b="1" spc="45" dirty="0">
                          <a:solidFill>
                            <a:srgbClr val="005486"/>
                          </a:solidFill>
                          <a:latin typeface="Arial"/>
                          <a:cs typeface="Arial"/>
                        </a:rPr>
                        <a:t>r</a:t>
                      </a:r>
                      <a:r>
                        <a:rPr sz="1500" b="1" spc="-25" dirty="0">
                          <a:solidFill>
                            <a:srgbClr val="005486"/>
                          </a:solidFill>
                          <a:latin typeface="Arial"/>
                          <a:cs typeface="Arial"/>
                        </a:rPr>
                        <a:t>i</a:t>
                      </a:r>
                      <a:r>
                        <a:rPr sz="1500" b="1" spc="30" dirty="0">
                          <a:solidFill>
                            <a:srgbClr val="005486"/>
                          </a:solidFill>
                          <a:latin typeface="Arial"/>
                          <a:cs typeface="Arial"/>
                        </a:rPr>
                        <a:t>bu</a:t>
                      </a:r>
                      <a:r>
                        <a:rPr sz="1500" b="1" spc="-25" dirty="0">
                          <a:solidFill>
                            <a:srgbClr val="005486"/>
                          </a:solidFill>
                          <a:latin typeface="Arial"/>
                          <a:cs typeface="Arial"/>
                        </a:rPr>
                        <a:t>ti</a:t>
                      </a:r>
                      <a:r>
                        <a:rPr sz="1500" b="1" spc="30" dirty="0">
                          <a:solidFill>
                            <a:srgbClr val="005486"/>
                          </a:solidFill>
                          <a:latin typeface="Arial"/>
                          <a:cs typeface="Arial"/>
                        </a:rPr>
                        <a:t>on</a:t>
                      </a:r>
                      <a:r>
                        <a:rPr sz="1500" b="1" dirty="0">
                          <a:solidFill>
                            <a:srgbClr val="005486"/>
                          </a:solidFill>
                          <a:latin typeface="Arial"/>
                          <a:cs typeface="Arial"/>
                        </a:rPr>
                        <a:t>s</a:t>
                      </a:r>
                      <a:endParaRPr sz="1500">
                        <a:latin typeface="Arial"/>
                        <a:cs typeface="Arial"/>
                      </a:endParaRPr>
                    </a:p>
                  </a:txBody>
                  <a:tcPr marL="0" marR="0" marT="40640" marB="0">
                    <a:lnR w="6350">
                      <a:solidFill>
                        <a:srgbClr val="D9D9D9"/>
                      </a:solidFill>
                      <a:prstDash val="solid"/>
                    </a:lnR>
                    <a:lnT w="12700">
                      <a:solidFill>
                        <a:srgbClr val="005486"/>
                      </a:solidFill>
                      <a:prstDash val="solid"/>
                    </a:lnT>
                    <a:lnB w="12700">
                      <a:solidFill>
                        <a:srgbClr val="005486"/>
                      </a:solidFill>
                      <a:prstDash val="solid"/>
                    </a:lnB>
                  </a:tcPr>
                </a:tc>
                <a:tc>
                  <a:txBody>
                    <a:bodyPr/>
                    <a:lstStyle/>
                    <a:p>
                      <a:pPr marL="17780" algn="ctr">
                        <a:lnSpc>
                          <a:spcPct val="100000"/>
                        </a:lnSpc>
                        <a:spcBef>
                          <a:spcPts val="1260"/>
                        </a:spcBef>
                      </a:pPr>
                      <a:r>
                        <a:rPr sz="1500" b="1" spc="30" dirty="0">
                          <a:solidFill>
                            <a:srgbClr val="005486"/>
                          </a:solidFill>
                          <a:latin typeface="Arial"/>
                          <a:cs typeface="Arial"/>
                        </a:rPr>
                        <a:t>$500,907</a:t>
                      </a:r>
                      <a:endParaRPr sz="1500">
                        <a:latin typeface="Arial"/>
                        <a:cs typeface="Arial"/>
                      </a:endParaRPr>
                    </a:p>
                  </a:txBody>
                  <a:tcPr marL="0" marR="0" marT="160020" marB="0">
                    <a:lnL w="6350">
                      <a:solidFill>
                        <a:srgbClr val="D9D9D9"/>
                      </a:solidFill>
                      <a:prstDash val="solid"/>
                    </a:lnL>
                    <a:lnR w="6350">
                      <a:solidFill>
                        <a:srgbClr val="D9D9D9"/>
                      </a:solidFill>
                      <a:prstDash val="solid"/>
                    </a:lnR>
                    <a:lnT w="12700">
                      <a:solidFill>
                        <a:srgbClr val="005486"/>
                      </a:solidFill>
                      <a:prstDash val="solid"/>
                    </a:lnT>
                    <a:lnB w="12700">
                      <a:solidFill>
                        <a:srgbClr val="005486"/>
                      </a:solidFill>
                      <a:prstDash val="solid"/>
                    </a:lnB>
                  </a:tcPr>
                </a:tc>
                <a:tc>
                  <a:txBody>
                    <a:bodyPr/>
                    <a:lstStyle/>
                    <a:p>
                      <a:pPr marL="22860" algn="ctr">
                        <a:lnSpc>
                          <a:spcPct val="100000"/>
                        </a:lnSpc>
                        <a:spcBef>
                          <a:spcPts val="1260"/>
                        </a:spcBef>
                      </a:pPr>
                      <a:r>
                        <a:rPr sz="1500" b="1" spc="30" dirty="0">
                          <a:solidFill>
                            <a:srgbClr val="005486"/>
                          </a:solidFill>
                          <a:latin typeface="Arial"/>
                          <a:cs typeface="Arial"/>
                        </a:rPr>
                        <a:t>$1,370,959</a:t>
                      </a:r>
                      <a:endParaRPr sz="1500">
                        <a:latin typeface="Arial"/>
                        <a:cs typeface="Arial"/>
                      </a:endParaRPr>
                    </a:p>
                  </a:txBody>
                  <a:tcPr marL="0" marR="0" marT="160020" marB="0">
                    <a:lnL w="6350">
                      <a:solidFill>
                        <a:srgbClr val="D9D9D9"/>
                      </a:solidFill>
                      <a:prstDash val="solid"/>
                    </a:lnL>
                    <a:lnR w="6350">
                      <a:solidFill>
                        <a:srgbClr val="D9D9D9"/>
                      </a:solidFill>
                      <a:prstDash val="solid"/>
                    </a:lnR>
                    <a:lnT w="12700">
                      <a:solidFill>
                        <a:srgbClr val="005486"/>
                      </a:solidFill>
                      <a:prstDash val="solid"/>
                    </a:lnT>
                    <a:lnB w="12700">
                      <a:solidFill>
                        <a:srgbClr val="005486"/>
                      </a:solidFill>
                      <a:prstDash val="solid"/>
                    </a:lnB>
                  </a:tcPr>
                </a:tc>
                <a:tc>
                  <a:txBody>
                    <a:bodyPr/>
                    <a:lstStyle/>
                    <a:p>
                      <a:pPr marL="26034" algn="ctr">
                        <a:lnSpc>
                          <a:spcPct val="100000"/>
                        </a:lnSpc>
                        <a:spcBef>
                          <a:spcPts val="1260"/>
                        </a:spcBef>
                      </a:pPr>
                      <a:r>
                        <a:rPr sz="1500" b="1" spc="30" dirty="0">
                          <a:solidFill>
                            <a:srgbClr val="005486"/>
                          </a:solidFill>
                          <a:latin typeface="Arial"/>
                          <a:cs typeface="Arial"/>
                        </a:rPr>
                        <a:t>$1,967,151</a:t>
                      </a:r>
                      <a:endParaRPr sz="1500">
                        <a:latin typeface="Arial"/>
                        <a:cs typeface="Arial"/>
                      </a:endParaRPr>
                    </a:p>
                  </a:txBody>
                  <a:tcPr marL="0" marR="0" marT="160020" marB="0">
                    <a:lnL w="6350">
                      <a:solidFill>
                        <a:srgbClr val="D9D9D9"/>
                      </a:solidFill>
                      <a:prstDash val="solid"/>
                    </a:lnL>
                    <a:lnT w="12700">
                      <a:solidFill>
                        <a:srgbClr val="005486"/>
                      </a:solidFill>
                      <a:prstDash val="solid"/>
                    </a:lnT>
                    <a:lnB w="12700">
                      <a:solidFill>
                        <a:srgbClr val="005486"/>
                      </a:solidFill>
                      <a:prstDash val="solid"/>
                    </a:lnB>
                  </a:tcPr>
                </a:tc>
                <a:extLst>
                  <a:ext uri="{0D108BD9-81ED-4DB2-BD59-A6C34878D82A}">
                    <a16:rowId xmlns:a16="http://schemas.microsoft.com/office/drawing/2014/main" val="10011"/>
                  </a:ext>
                </a:extLst>
              </a:tr>
              <a:tr h="548665">
                <a:tc>
                  <a:txBody>
                    <a:bodyPr/>
                    <a:lstStyle/>
                    <a:p>
                      <a:pPr marL="48895" marR="197485">
                        <a:lnSpc>
                          <a:spcPct val="102400"/>
                        </a:lnSpc>
                        <a:spcBef>
                          <a:spcPts val="325"/>
                        </a:spcBef>
                      </a:pPr>
                      <a:r>
                        <a:rPr sz="1500" b="1" spc="-60" dirty="0">
                          <a:solidFill>
                            <a:srgbClr val="005486"/>
                          </a:solidFill>
                          <a:latin typeface="Arial"/>
                          <a:cs typeface="Arial"/>
                        </a:rPr>
                        <a:t>R</a:t>
                      </a:r>
                      <a:r>
                        <a:rPr sz="1500" b="1" spc="35" dirty="0">
                          <a:solidFill>
                            <a:srgbClr val="005486"/>
                          </a:solidFill>
                          <a:latin typeface="Arial"/>
                          <a:cs typeface="Arial"/>
                        </a:rPr>
                        <a:t>e</a:t>
                      </a:r>
                      <a:r>
                        <a:rPr sz="1500" b="1" spc="5" dirty="0">
                          <a:solidFill>
                            <a:srgbClr val="005486"/>
                          </a:solidFill>
                          <a:latin typeface="Arial"/>
                          <a:cs typeface="Arial"/>
                        </a:rPr>
                        <a:t>m</a:t>
                      </a:r>
                      <a:r>
                        <a:rPr sz="1500" b="1" spc="35" dirty="0">
                          <a:solidFill>
                            <a:srgbClr val="005486"/>
                          </a:solidFill>
                          <a:latin typeface="Arial"/>
                          <a:cs typeface="Arial"/>
                        </a:rPr>
                        <a:t>a</a:t>
                      </a:r>
                      <a:r>
                        <a:rPr sz="1500" b="1" spc="-25" dirty="0">
                          <a:solidFill>
                            <a:srgbClr val="005486"/>
                          </a:solidFill>
                          <a:latin typeface="Arial"/>
                          <a:cs typeface="Arial"/>
                        </a:rPr>
                        <a:t>i</a:t>
                      </a:r>
                      <a:r>
                        <a:rPr sz="1500" b="1" spc="30" dirty="0">
                          <a:solidFill>
                            <a:srgbClr val="005486"/>
                          </a:solidFill>
                          <a:latin typeface="Arial"/>
                          <a:cs typeface="Arial"/>
                        </a:rPr>
                        <a:t>n</a:t>
                      </a:r>
                      <a:r>
                        <a:rPr sz="1500" b="1" spc="-25" dirty="0">
                          <a:solidFill>
                            <a:srgbClr val="005486"/>
                          </a:solidFill>
                          <a:latin typeface="Arial"/>
                          <a:cs typeface="Arial"/>
                        </a:rPr>
                        <a:t>i</a:t>
                      </a:r>
                      <a:r>
                        <a:rPr sz="1500" b="1" spc="30" dirty="0">
                          <a:solidFill>
                            <a:srgbClr val="005486"/>
                          </a:solidFill>
                          <a:latin typeface="Arial"/>
                          <a:cs typeface="Arial"/>
                        </a:rPr>
                        <a:t>n</a:t>
                      </a:r>
                      <a:r>
                        <a:rPr sz="1500" b="1" dirty="0">
                          <a:solidFill>
                            <a:srgbClr val="005486"/>
                          </a:solidFill>
                          <a:latin typeface="Arial"/>
                          <a:cs typeface="Arial"/>
                        </a:rPr>
                        <a:t>g</a:t>
                      </a:r>
                      <a:r>
                        <a:rPr sz="1500" b="1" spc="-145" dirty="0">
                          <a:solidFill>
                            <a:srgbClr val="005486"/>
                          </a:solidFill>
                          <a:latin typeface="Arial"/>
                          <a:cs typeface="Arial"/>
                        </a:rPr>
                        <a:t> </a:t>
                      </a:r>
                      <a:r>
                        <a:rPr sz="1500" b="1" spc="-25" dirty="0">
                          <a:solidFill>
                            <a:srgbClr val="005486"/>
                          </a:solidFill>
                          <a:latin typeface="Arial"/>
                          <a:cs typeface="Arial"/>
                        </a:rPr>
                        <a:t>I</a:t>
                      </a:r>
                      <a:r>
                        <a:rPr sz="1500" b="1" spc="-60" dirty="0">
                          <a:solidFill>
                            <a:srgbClr val="005486"/>
                          </a:solidFill>
                          <a:latin typeface="Arial"/>
                          <a:cs typeface="Arial"/>
                        </a:rPr>
                        <a:t>R</a:t>
                      </a:r>
                      <a:r>
                        <a:rPr sz="1500" b="1" dirty="0">
                          <a:solidFill>
                            <a:srgbClr val="005486"/>
                          </a:solidFill>
                          <a:latin typeface="Arial"/>
                          <a:cs typeface="Arial"/>
                        </a:rPr>
                        <a:t>A  </a:t>
                      </a:r>
                      <a:r>
                        <a:rPr sz="1500" b="1" spc="30" dirty="0">
                          <a:solidFill>
                            <a:srgbClr val="005486"/>
                          </a:solidFill>
                          <a:latin typeface="Arial"/>
                          <a:cs typeface="Arial"/>
                        </a:rPr>
                        <a:t>balance</a:t>
                      </a:r>
                      <a:endParaRPr sz="1500">
                        <a:latin typeface="Arial"/>
                        <a:cs typeface="Arial"/>
                      </a:endParaRPr>
                    </a:p>
                  </a:txBody>
                  <a:tcPr marL="0" marR="0" marT="41275" marB="0">
                    <a:lnR w="6350">
                      <a:solidFill>
                        <a:srgbClr val="D9D9D9"/>
                      </a:solidFill>
                      <a:prstDash val="solid"/>
                    </a:lnR>
                    <a:lnT w="12700">
                      <a:solidFill>
                        <a:srgbClr val="005486"/>
                      </a:solidFill>
                      <a:prstDash val="solid"/>
                    </a:lnT>
                    <a:lnB w="12700">
                      <a:solidFill>
                        <a:srgbClr val="005486"/>
                      </a:solidFill>
                      <a:prstDash val="solid"/>
                    </a:lnB>
                  </a:tcPr>
                </a:tc>
                <a:tc>
                  <a:txBody>
                    <a:bodyPr/>
                    <a:lstStyle/>
                    <a:p>
                      <a:pPr marL="17145" algn="ctr">
                        <a:lnSpc>
                          <a:spcPct val="100000"/>
                        </a:lnSpc>
                        <a:spcBef>
                          <a:spcPts val="1265"/>
                        </a:spcBef>
                      </a:pPr>
                      <a:r>
                        <a:rPr sz="1500" b="1" spc="25" dirty="0">
                          <a:solidFill>
                            <a:srgbClr val="005486"/>
                          </a:solidFill>
                          <a:latin typeface="Arial"/>
                          <a:cs typeface="Arial"/>
                        </a:rPr>
                        <a:t>$1,389,368</a:t>
                      </a:r>
                      <a:endParaRPr sz="1500">
                        <a:latin typeface="Arial"/>
                        <a:cs typeface="Arial"/>
                      </a:endParaRPr>
                    </a:p>
                  </a:txBody>
                  <a:tcPr marL="0" marR="0" marT="160655" marB="0">
                    <a:lnL w="6350">
                      <a:solidFill>
                        <a:srgbClr val="D9D9D9"/>
                      </a:solidFill>
                      <a:prstDash val="solid"/>
                    </a:lnL>
                    <a:lnR w="6350">
                      <a:solidFill>
                        <a:srgbClr val="D9D9D9"/>
                      </a:solidFill>
                      <a:prstDash val="solid"/>
                    </a:lnR>
                    <a:lnT w="12700">
                      <a:solidFill>
                        <a:srgbClr val="005486"/>
                      </a:solidFill>
                      <a:prstDash val="solid"/>
                    </a:lnT>
                    <a:lnB w="12700">
                      <a:solidFill>
                        <a:srgbClr val="005486"/>
                      </a:solidFill>
                      <a:prstDash val="solid"/>
                    </a:lnB>
                  </a:tcPr>
                </a:tc>
                <a:tc>
                  <a:txBody>
                    <a:bodyPr/>
                    <a:lstStyle/>
                    <a:p>
                      <a:pPr marL="6350" algn="ctr">
                        <a:lnSpc>
                          <a:spcPct val="100000"/>
                        </a:lnSpc>
                        <a:spcBef>
                          <a:spcPts val="1265"/>
                        </a:spcBef>
                      </a:pPr>
                      <a:r>
                        <a:rPr sz="1500" b="1" spc="-25" dirty="0">
                          <a:solidFill>
                            <a:srgbClr val="005486"/>
                          </a:solidFill>
                          <a:latin typeface="Arial"/>
                          <a:cs typeface="Arial"/>
                        </a:rPr>
                        <a:t>--</a:t>
                      </a:r>
                      <a:endParaRPr sz="1500">
                        <a:latin typeface="Arial"/>
                        <a:cs typeface="Arial"/>
                      </a:endParaRPr>
                    </a:p>
                  </a:txBody>
                  <a:tcPr marL="0" marR="0" marT="160655" marB="0">
                    <a:lnL w="6350">
                      <a:solidFill>
                        <a:srgbClr val="D9D9D9"/>
                      </a:solidFill>
                      <a:prstDash val="solid"/>
                    </a:lnL>
                    <a:lnR w="6350">
                      <a:solidFill>
                        <a:srgbClr val="D9D9D9"/>
                      </a:solidFill>
                      <a:prstDash val="solid"/>
                    </a:lnR>
                    <a:lnT w="12700">
                      <a:solidFill>
                        <a:srgbClr val="005486"/>
                      </a:solidFill>
                      <a:prstDash val="solid"/>
                    </a:lnT>
                    <a:lnB w="12700">
                      <a:solidFill>
                        <a:srgbClr val="005486"/>
                      </a:solidFill>
                      <a:prstDash val="solid"/>
                    </a:lnB>
                  </a:tcPr>
                </a:tc>
                <a:tc>
                  <a:txBody>
                    <a:bodyPr/>
                    <a:lstStyle/>
                    <a:p>
                      <a:pPr marL="8890" algn="ctr">
                        <a:lnSpc>
                          <a:spcPct val="100000"/>
                        </a:lnSpc>
                        <a:spcBef>
                          <a:spcPts val="1265"/>
                        </a:spcBef>
                      </a:pPr>
                      <a:r>
                        <a:rPr sz="1500" b="1" spc="-25" dirty="0">
                          <a:solidFill>
                            <a:srgbClr val="005486"/>
                          </a:solidFill>
                          <a:latin typeface="Arial"/>
                          <a:cs typeface="Arial"/>
                        </a:rPr>
                        <a:t>--</a:t>
                      </a:r>
                      <a:endParaRPr sz="1500">
                        <a:latin typeface="Arial"/>
                        <a:cs typeface="Arial"/>
                      </a:endParaRPr>
                    </a:p>
                  </a:txBody>
                  <a:tcPr marL="0" marR="0" marT="160655" marB="0">
                    <a:lnL w="6350">
                      <a:solidFill>
                        <a:srgbClr val="D9D9D9"/>
                      </a:solidFill>
                      <a:prstDash val="solid"/>
                    </a:lnL>
                    <a:lnT w="12700">
                      <a:solidFill>
                        <a:srgbClr val="005486"/>
                      </a:solidFill>
                      <a:prstDash val="solid"/>
                    </a:lnT>
                    <a:lnB w="12700">
                      <a:solidFill>
                        <a:srgbClr val="005486"/>
                      </a:solidFill>
                      <a:prstDash val="soli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25965" y="7341869"/>
            <a:ext cx="147955"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00162E"/>
                </a:solidFill>
                <a:latin typeface="Arial MT"/>
                <a:cs typeface="Arial MT"/>
              </a:rPr>
              <a:t>33</a:t>
            </a:r>
            <a:endParaRPr sz="800">
              <a:latin typeface="Arial MT"/>
              <a:cs typeface="Arial MT"/>
            </a:endParaRPr>
          </a:p>
        </p:txBody>
      </p:sp>
      <p:sp>
        <p:nvSpPr>
          <p:cNvPr id="3" name="object 3"/>
          <p:cNvSpPr/>
          <p:nvPr/>
        </p:nvSpPr>
        <p:spPr>
          <a:xfrm>
            <a:off x="309879" y="7157719"/>
            <a:ext cx="9455150" cy="0"/>
          </a:xfrm>
          <a:custGeom>
            <a:avLst/>
            <a:gdLst/>
            <a:ahLst/>
            <a:cxnLst/>
            <a:rect l="l" t="t" r="r" b="b"/>
            <a:pathLst>
              <a:path w="9455150">
                <a:moveTo>
                  <a:pt x="9455150" y="0"/>
                </a:moveTo>
                <a:lnTo>
                  <a:pt x="0" y="0"/>
                </a:lnTo>
              </a:path>
            </a:pathLst>
          </a:custGeom>
          <a:ln w="30480">
            <a:solidFill>
              <a:srgbClr val="0056B8"/>
            </a:solidFill>
          </a:ln>
        </p:spPr>
        <p:txBody>
          <a:bodyPr wrap="square" lIns="0" tIns="0" rIns="0" bIns="0" rtlCol="0"/>
          <a:lstStyle/>
          <a:p>
            <a:endParaRPr/>
          </a:p>
        </p:txBody>
      </p:sp>
      <p:sp>
        <p:nvSpPr>
          <p:cNvPr id="4" name="object 4"/>
          <p:cNvSpPr/>
          <p:nvPr/>
        </p:nvSpPr>
        <p:spPr>
          <a:xfrm>
            <a:off x="309879" y="1041400"/>
            <a:ext cx="9455150" cy="0"/>
          </a:xfrm>
          <a:custGeom>
            <a:avLst/>
            <a:gdLst/>
            <a:ahLst/>
            <a:cxnLst/>
            <a:rect l="l" t="t" r="r" b="b"/>
            <a:pathLst>
              <a:path w="9455150">
                <a:moveTo>
                  <a:pt x="0" y="0"/>
                </a:moveTo>
                <a:lnTo>
                  <a:pt x="9455150" y="0"/>
                </a:lnTo>
              </a:path>
            </a:pathLst>
          </a:custGeom>
          <a:ln w="10160">
            <a:solidFill>
              <a:srgbClr val="52555A"/>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04800" y="7339576"/>
            <a:ext cx="141495" cy="135646"/>
          </a:xfrm>
          <a:prstGeom prst="rect">
            <a:avLst/>
          </a:prstGeom>
        </p:spPr>
      </p:pic>
      <p:pic>
        <p:nvPicPr>
          <p:cNvPr id="6" name="object 6"/>
          <p:cNvPicPr/>
          <p:nvPr/>
        </p:nvPicPr>
        <p:blipFill>
          <a:blip r:embed="rId3" cstate="print"/>
          <a:stretch>
            <a:fillRect/>
          </a:stretch>
        </p:blipFill>
        <p:spPr>
          <a:xfrm>
            <a:off x="557026" y="7339576"/>
            <a:ext cx="74509" cy="135646"/>
          </a:xfrm>
          <a:prstGeom prst="rect">
            <a:avLst/>
          </a:prstGeom>
        </p:spPr>
      </p:pic>
      <p:pic>
        <p:nvPicPr>
          <p:cNvPr id="7" name="object 7"/>
          <p:cNvPicPr/>
          <p:nvPr/>
        </p:nvPicPr>
        <p:blipFill>
          <a:blip r:embed="rId4" cstate="print"/>
          <a:stretch>
            <a:fillRect/>
          </a:stretch>
        </p:blipFill>
        <p:spPr>
          <a:xfrm>
            <a:off x="744316" y="7339576"/>
            <a:ext cx="231728" cy="138345"/>
          </a:xfrm>
          <a:prstGeom prst="rect">
            <a:avLst/>
          </a:prstGeom>
        </p:spPr>
      </p:pic>
      <p:pic>
        <p:nvPicPr>
          <p:cNvPr id="8" name="object 8"/>
          <p:cNvPicPr/>
          <p:nvPr/>
        </p:nvPicPr>
        <p:blipFill>
          <a:blip r:embed="rId5" cstate="print"/>
          <a:stretch>
            <a:fillRect/>
          </a:stretch>
        </p:blipFill>
        <p:spPr>
          <a:xfrm>
            <a:off x="1078577" y="7336871"/>
            <a:ext cx="159259" cy="140376"/>
          </a:xfrm>
          <a:prstGeom prst="rect">
            <a:avLst/>
          </a:prstGeom>
        </p:spPr>
      </p:pic>
      <p:pic>
        <p:nvPicPr>
          <p:cNvPr id="9" name="object 9"/>
          <p:cNvPicPr/>
          <p:nvPr/>
        </p:nvPicPr>
        <p:blipFill>
          <a:blip r:embed="rId6" cstate="print"/>
          <a:stretch>
            <a:fillRect/>
          </a:stretch>
        </p:blipFill>
        <p:spPr>
          <a:xfrm>
            <a:off x="1350617" y="7336871"/>
            <a:ext cx="185933" cy="140376"/>
          </a:xfrm>
          <a:prstGeom prst="rect">
            <a:avLst/>
          </a:prstGeom>
        </p:spPr>
      </p:pic>
      <p:sp>
        <p:nvSpPr>
          <p:cNvPr id="10" name="object 10"/>
          <p:cNvSpPr txBox="1">
            <a:spLocks noGrp="1"/>
          </p:cNvSpPr>
          <p:nvPr>
            <p:ph type="title"/>
          </p:nvPr>
        </p:nvSpPr>
        <p:spPr>
          <a:xfrm>
            <a:off x="289559" y="616013"/>
            <a:ext cx="1163320" cy="330835"/>
          </a:xfrm>
          <a:prstGeom prst="rect">
            <a:avLst/>
          </a:prstGeom>
        </p:spPr>
        <p:txBody>
          <a:bodyPr vert="horz" wrap="square" lIns="0" tIns="12700" rIns="0" bIns="0" rtlCol="0">
            <a:spAutoFit/>
          </a:bodyPr>
          <a:lstStyle/>
          <a:p>
            <a:pPr marL="12700">
              <a:lnSpc>
                <a:spcPct val="100000"/>
              </a:lnSpc>
              <a:spcBef>
                <a:spcPts val="100"/>
              </a:spcBef>
            </a:pPr>
            <a:r>
              <a:rPr sz="2000" b="1" spc="-25" dirty="0">
                <a:latin typeface="Arial"/>
                <a:cs typeface="Arial"/>
              </a:rPr>
              <a:t>Appendix</a:t>
            </a:r>
            <a:endParaRPr sz="2000">
              <a:latin typeface="Arial"/>
              <a:cs typeface="Arial"/>
            </a:endParaRPr>
          </a:p>
        </p:txBody>
      </p:sp>
      <p:sp>
        <p:nvSpPr>
          <p:cNvPr id="11" name="object 11"/>
          <p:cNvSpPr txBox="1"/>
          <p:nvPr/>
        </p:nvSpPr>
        <p:spPr>
          <a:xfrm>
            <a:off x="289559" y="1495425"/>
            <a:ext cx="9472930" cy="3209925"/>
          </a:xfrm>
          <a:prstGeom prst="rect">
            <a:avLst/>
          </a:prstGeom>
        </p:spPr>
        <p:txBody>
          <a:bodyPr vert="horz" wrap="square" lIns="0" tIns="12700" rIns="0" bIns="0" rtlCol="0">
            <a:spAutoFit/>
          </a:bodyPr>
          <a:lstStyle/>
          <a:p>
            <a:pPr marL="12700" algn="just">
              <a:lnSpc>
                <a:spcPct val="100000"/>
              </a:lnSpc>
              <a:spcBef>
                <a:spcPts val="100"/>
              </a:spcBef>
            </a:pPr>
            <a:r>
              <a:rPr sz="800" spc="15" dirty="0">
                <a:latin typeface="Arial MT"/>
                <a:cs typeface="Arial MT"/>
              </a:rPr>
              <a:t>PIMCO</a:t>
            </a:r>
            <a:r>
              <a:rPr sz="800" spc="-35" dirty="0">
                <a:latin typeface="Arial MT"/>
                <a:cs typeface="Arial MT"/>
              </a:rPr>
              <a:t> </a:t>
            </a:r>
            <a:r>
              <a:rPr sz="800" spc="25" dirty="0">
                <a:latin typeface="Arial MT"/>
                <a:cs typeface="Arial MT"/>
              </a:rPr>
              <a:t>does</a:t>
            </a:r>
            <a:r>
              <a:rPr sz="800" spc="-135" dirty="0">
                <a:latin typeface="Arial MT"/>
                <a:cs typeface="Arial MT"/>
              </a:rPr>
              <a:t> </a:t>
            </a:r>
            <a:r>
              <a:rPr sz="800" spc="20" dirty="0">
                <a:latin typeface="Arial MT"/>
                <a:cs typeface="Arial MT"/>
              </a:rPr>
              <a:t>not</a:t>
            </a:r>
            <a:r>
              <a:rPr sz="800" spc="-35" dirty="0">
                <a:latin typeface="Arial MT"/>
                <a:cs typeface="Arial MT"/>
              </a:rPr>
              <a:t> </a:t>
            </a:r>
            <a:r>
              <a:rPr sz="800" spc="15" dirty="0">
                <a:latin typeface="Arial MT"/>
                <a:cs typeface="Arial MT"/>
              </a:rPr>
              <a:t>provide</a:t>
            </a:r>
            <a:r>
              <a:rPr sz="800" spc="-15" dirty="0">
                <a:latin typeface="Arial MT"/>
                <a:cs typeface="Arial MT"/>
              </a:rPr>
              <a:t> </a:t>
            </a:r>
            <a:r>
              <a:rPr sz="800" spc="30" dirty="0">
                <a:latin typeface="Arial MT"/>
                <a:cs typeface="Arial MT"/>
              </a:rPr>
              <a:t>legal</a:t>
            </a:r>
            <a:r>
              <a:rPr sz="800" spc="-70" dirty="0">
                <a:latin typeface="Arial MT"/>
                <a:cs typeface="Arial MT"/>
              </a:rPr>
              <a:t> </a:t>
            </a:r>
            <a:r>
              <a:rPr sz="800" spc="15" dirty="0">
                <a:latin typeface="Arial MT"/>
                <a:cs typeface="Arial MT"/>
              </a:rPr>
              <a:t>or</a:t>
            </a:r>
            <a:r>
              <a:rPr sz="800" spc="-75" dirty="0">
                <a:latin typeface="Arial MT"/>
                <a:cs typeface="Arial MT"/>
              </a:rPr>
              <a:t> </a:t>
            </a:r>
            <a:r>
              <a:rPr sz="800" spc="15" dirty="0">
                <a:latin typeface="Arial MT"/>
                <a:cs typeface="Arial MT"/>
              </a:rPr>
              <a:t>tax</a:t>
            </a:r>
            <a:r>
              <a:rPr sz="800" spc="-55" dirty="0">
                <a:latin typeface="Arial MT"/>
                <a:cs typeface="Arial MT"/>
              </a:rPr>
              <a:t> </a:t>
            </a:r>
            <a:r>
              <a:rPr sz="800" spc="20" dirty="0">
                <a:latin typeface="Arial MT"/>
                <a:cs typeface="Arial MT"/>
              </a:rPr>
              <a:t>advice.</a:t>
            </a:r>
            <a:r>
              <a:rPr sz="800" spc="-30" dirty="0">
                <a:latin typeface="Arial MT"/>
                <a:cs typeface="Arial MT"/>
              </a:rPr>
              <a:t> </a:t>
            </a:r>
            <a:r>
              <a:rPr sz="800" spc="-5" dirty="0">
                <a:latin typeface="Arial MT"/>
                <a:cs typeface="Arial MT"/>
              </a:rPr>
              <a:t>Please</a:t>
            </a:r>
            <a:r>
              <a:rPr sz="800" spc="-15" dirty="0">
                <a:latin typeface="Arial MT"/>
                <a:cs typeface="Arial MT"/>
              </a:rPr>
              <a:t> </a:t>
            </a:r>
            <a:r>
              <a:rPr sz="800" spc="10" dirty="0">
                <a:latin typeface="Arial MT"/>
                <a:cs typeface="Arial MT"/>
              </a:rPr>
              <a:t>consult</a:t>
            </a:r>
            <a:r>
              <a:rPr sz="800" spc="-35" dirty="0">
                <a:latin typeface="Arial MT"/>
                <a:cs typeface="Arial MT"/>
              </a:rPr>
              <a:t> </a:t>
            </a:r>
            <a:r>
              <a:rPr sz="800" spc="15" dirty="0">
                <a:latin typeface="Arial MT"/>
                <a:cs typeface="Arial MT"/>
              </a:rPr>
              <a:t>your</a:t>
            </a:r>
            <a:r>
              <a:rPr sz="800" spc="-75" dirty="0">
                <a:latin typeface="Arial MT"/>
                <a:cs typeface="Arial MT"/>
              </a:rPr>
              <a:t> </a:t>
            </a:r>
            <a:r>
              <a:rPr sz="800" spc="15" dirty="0">
                <a:latin typeface="Arial MT"/>
                <a:cs typeface="Arial MT"/>
              </a:rPr>
              <a:t>tax</a:t>
            </a:r>
            <a:r>
              <a:rPr sz="800" spc="-50" dirty="0">
                <a:latin typeface="Arial MT"/>
                <a:cs typeface="Arial MT"/>
              </a:rPr>
              <a:t> </a:t>
            </a:r>
            <a:r>
              <a:rPr sz="800" spc="25" dirty="0">
                <a:latin typeface="Arial MT"/>
                <a:cs typeface="Arial MT"/>
              </a:rPr>
              <a:t>and/or</a:t>
            </a:r>
            <a:r>
              <a:rPr sz="800" spc="-80" dirty="0">
                <a:latin typeface="Arial MT"/>
                <a:cs typeface="Arial MT"/>
              </a:rPr>
              <a:t> </a:t>
            </a:r>
            <a:r>
              <a:rPr sz="800" spc="15" dirty="0">
                <a:latin typeface="Arial MT"/>
                <a:cs typeface="Arial MT"/>
              </a:rPr>
              <a:t>legal</a:t>
            </a:r>
            <a:r>
              <a:rPr sz="800" spc="-70" dirty="0">
                <a:latin typeface="Arial MT"/>
                <a:cs typeface="Arial MT"/>
              </a:rPr>
              <a:t> </a:t>
            </a:r>
            <a:r>
              <a:rPr sz="800" spc="5" dirty="0">
                <a:latin typeface="Arial MT"/>
                <a:cs typeface="Arial MT"/>
              </a:rPr>
              <a:t>counsel</a:t>
            </a:r>
            <a:r>
              <a:rPr sz="800" spc="15" dirty="0">
                <a:latin typeface="Arial MT"/>
                <a:cs typeface="Arial MT"/>
              </a:rPr>
              <a:t> for</a:t>
            </a:r>
            <a:r>
              <a:rPr sz="800" spc="-80" dirty="0">
                <a:latin typeface="Arial MT"/>
                <a:cs typeface="Arial MT"/>
              </a:rPr>
              <a:t> </a:t>
            </a:r>
            <a:r>
              <a:rPr sz="800" spc="5" dirty="0">
                <a:latin typeface="Arial MT"/>
                <a:cs typeface="Arial MT"/>
              </a:rPr>
              <a:t>specific</a:t>
            </a:r>
            <a:r>
              <a:rPr sz="800" spc="-50" dirty="0">
                <a:latin typeface="Arial MT"/>
                <a:cs typeface="Arial MT"/>
              </a:rPr>
              <a:t> </a:t>
            </a:r>
            <a:r>
              <a:rPr sz="800" spc="15" dirty="0">
                <a:latin typeface="Arial MT"/>
                <a:cs typeface="Arial MT"/>
              </a:rPr>
              <a:t>tax</a:t>
            </a:r>
            <a:r>
              <a:rPr sz="800" spc="-50" dirty="0">
                <a:latin typeface="Arial MT"/>
                <a:cs typeface="Arial MT"/>
              </a:rPr>
              <a:t> </a:t>
            </a:r>
            <a:r>
              <a:rPr sz="800" spc="15" dirty="0">
                <a:latin typeface="Arial MT"/>
                <a:cs typeface="Arial MT"/>
              </a:rPr>
              <a:t>or</a:t>
            </a:r>
            <a:r>
              <a:rPr sz="800" spc="-75" dirty="0">
                <a:latin typeface="Arial MT"/>
                <a:cs typeface="Arial MT"/>
              </a:rPr>
              <a:t> </a:t>
            </a:r>
            <a:r>
              <a:rPr sz="800" spc="30" dirty="0">
                <a:latin typeface="Arial MT"/>
                <a:cs typeface="Arial MT"/>
              </a:rPr>
              <a:t>legal</a:t>
            </a:r>
            <a:r>
              <a:rPr sz="800" spc="15" dirty="0">
                <a:latin typeface="Arial MT"/>
                <a:cs typeface="Arial MT"/>
              </a:rPr>
              <a:t> </a:t>
            </a:r>
            <a:r>
              <a:rPr sz="800" spc="-5" dirty="0">
                <a:latin typeface="Arial MT"/>
                <a:cs typeface="Arial MT"/>
              </a:rPr>
              <a:t>questionsand</a:t>
            </a:r>
            <a:r>
              <a:rPr sz="800" spc="-15" dirty="0">
                <a:latin typeface="Arial MT"/>
                <a:cs typeface="Arial MT"/>
              </a:rPr>
              <a:t> </a:t>
            </a:r>
            <a:r>
              <a:rPr sz="800" dirty="0">
                <a:latin typeface="Arial MT"/>
                <a:cs typeface="Arial MT"/>
              </a:rPr>
              <a:t>concerns.</a:t>
            </a:r>
            <a:r>
              <a:rPr sz="800" spc="-40" dirty="0">
                <a:latin typeface="Arial MT"/>
                <a:cs typeface="Arial MT"/>
              </a:rPr>
              <a:t> </a:t>
            </a:r>
            <a:r>
              <a:rPr sz="800" spc="30" dirty="0">
                <a:latin typeface="Arial MT"/>
                <a:cs typeface="Arial MT"/>
              </a:rPr>
              <a:t>The</a:t>
            </a:r>
            <a:r>
              <a:rPr sz="800" spc="-15" dirty="0">
                <a:latin typeface="Arial MT"/>
                <a:cs typeface="Arial MT"/>
              </a:rPr>
              <a:t> </a:t>
            </a:r>
            <a:r>
              <a:rPr sz="800" spc="-5" dirty="0">
                <a:latin typeface="Arial MT"/>
                <a:cs typeface="Arial MT"/>
              </a:rPr>
              <a:t>discussion</a:t>
            </a:r>
            <a:r>
              <a:rPr sz="800" spc="-20" dirty="0">
                <a:latin typeface="Arial MT"/>
                <a:cs typeface="Arial MT"/>
              </a:rPr>
              <a:t> </a:t>
            </a:r>
            <a:r>
              <a:rPr sz="800" spc="15" dirty="0">
                <a:latin typeface="Arial MT"/>
                <a:cs typeface="Arial MT"/>
              </a:rPr>
              <a:t>herein</a:t>
            </a:r>
            <a:r>
              <a:rPr sz="800" spc="-20" dirty="0">
                <a:latin typeface="Arial MT"/>
                <a:cs typeface="Arial MT"/>
              </a:rPr>
              <a:t> </a:t>
            </a:r>
            <a:r>
              <a:rPr sz="800" spc="25" dirty="0">
                <a:latin typeface="Arial MT"/>
                <a:cs typeface="Arial MT"/>
              </a:rPr>
              <a:t>is</a:t>
            </a:r>
            <a:r>
              <a:rPr sz="800" spc="-140" dirty="0">
                <a:latin typeface="Arial MT"/>
                <a:cs typeface="Arial MT"/>
              </a:rPr>
              <a:t> </a:t>
            </a:r>
            <a:r>
              <a:rPr sz="800" spc="15" dirty="0">
                <a:latin typeface="Arial MT"/>
                <a:cs typeface="Arial MT"/>
              </a:rPr>
              <a:t>general</a:t>
            </a:r>
            <a:r>
              <a:rPr sz="800" spc="10" dirty="0">
                <a:latin typeface="Arial MT"/>
                <a:cs typeface="Arial MT"/>
              </a:rPr>
              <a:t> </a:t>
            </a:r>
            <a:r>
              <a:rPr sz="800" spc="25" dirty="0">
                <a:latin typeface="Arial MT"/>
                <a:cs typeface="Arial MT"/>
              </a:rPr>
              <a:t>in</a:t>
            </a:r>
            <a:r>
              <a:rPr sz="800" spc="-105" dirty="0">
                <a:latin typeface="Arial MT"/>
                <a:cs typeface="Arial MT"/>
              </a:rPr>
              <a:t> </a:t>
            </a:r>
            <a:r>
              <a:rPr sz="800" spc="10" dirty="0">
                <a:latin typeface="Arial MT"/>
                <a:cs typeface="Arial MT"/>
              </a:rPr>
              <a:t>nature</a:t>
            </a:r>
            <a:r>
              <a:rPr sz="800" spc="-20" dirty="0">
                <a:latin typeface="Arial MT"/>
                <a:cs typeface="Arial MT"/>
              </a:rPr>
              <a:t> </a:t>
            </a:r>
            <a:r>
              <a:rPr sz="800" spc="15" dirty="0">
                <a:latin typeface="Arial MT"/>
                <a:cs typeface="Arial MT"/>
              </a:rPr>
              <a:t>and</a:t>
            </a:r>
            <a:r>
              <a:rPr sz="800" spc="-100" dirty="0">
                <a:latin typeface="Arial MT"/>
                <a:cs typeface="Arial MT"/>
              </a:rPr>
              <a:t> </a:t>
            </a:r>
            <a:r>
              <a:rPr sz="800" spc="25" dirty="0">
                <a:latin typeface="Arial MT"/>
                <a:cs typeface="Arial MT"/>
              </a:rPr>
              <a:t>is</a:t>
            </a:r>
            <a:r>
              <a:rPr sz="800" spc="-140" dirty="0">
                <a:latin typeface="Arial MT"/>
                <a:cs typeface="Arial MT"/>
              </a:rPr>
              <a:t> </a:t>
            </a:r>
            <a:r>
              <a:rPr sz="800" spc="15" dirty="0">
                <a:latin typeface="Arial MT"/>
                <a:cs typeface="Arial MT"/>
              </a:rPr>
              <a:t>provided</a:t>
            </a:r>
            <a:r>
              <a:rPr sz="800" spc="-20" dirty="0">
                <a:latin typeface="Arial MT"/>
                <a:cs typeface="Arial MT"/>
              </a:rPr>
              <a:t> </a:t>
            </a:r>
            <a:r>
              <a:rPr sz="800" spc="15" dirty="0">
                <a:latin typeface="Arial MT"/>
                <a:cs typeface="Arial MT"/>
              </a:rPr>
              <a:t>for</a:t>
            </a:r>
            <a:endParaRPr sz="800">
              <a:latin typeface="Arial MT"/>
              <a:cs typeface="Arial MT"/>
            </a:endParaRPr>
          </a:p>
          <a:p>
            <a:pPr marL="12700" marR="128270" algn="just">
              <a:lnSpc>
                <a:spcPct val="100000"/>
              </a:lnSpc>
            </a:pPr>
            <a:r>
              <a:rPr sz="800" spc="15" dirty="0">
                <a:latin typeface="Arial MT"/>
                <a:cs typeface="Arial MT"/>
              </a:rPr>
              <a:t>informational</a:t>
            </a:r>
            <a:r>
              <a:rPr sz="800" spc="-75" dirty="0">
                <a:latin typeface="Arial MT"/>
                <a:cs typeface="Arial MT"/>
              </a:rPr>
              <a:t> </a:t>
            </a:r>
            <a:r>
              <a:rPr sz="800" spc="10" dirty="0">
                <a:latin typeface="Arial MT"/>
                <a:cs typeface="Arial MT"/>
              </a:rPr>
              <a:t>purposes</a:t>
            </a:r>
            <a:r>
              <a:rPr sz="800" spc="-135" dirty="0">
                <a:latin typeface="Arial MT"/>
                <a:cs typeface="Arial MT"/>
              </a:rPr>
              <a:t> </a:t>
            </a:r>
            <a:r>
              <a:rPr sz="800" spc="25" dirty="0">
                <a:latin typeface="Arial MT"/>
                <a:cs typeface="Arial MT"/>
              </a:rPr>
              <a:t>only.</a:t>
            </a:r>
            <a:r>
              <a:rPr sz="800" spc="-40" dirty="0">
                <a:latin typeface="Arial MT"/>
                <a:cs typeface="Arial MT"/>
              </a:rPr>
              <a:t> </a:t>
            </a:r>
            <a:r>
              <a:rPr sz="800" spc="20" dirty="0">
                <a:latin typeface="Arial MT"/>
                <a:cs typeface="Arial MT"/>
              </a:rPr>
              <a:t>There</a:t>
            </a:r>
            <a:r>
              <a:rPr sz="800" spc="-15" dirty="0">
                <a:latin typeface="Arial MT"/>
                <a:cs typeface="Arial MT"/>
              </a:rPr>
              <a:t> </a:t>
            </a:r>
            <a:r>
              <a:rPr sz="800" spc="30" dirty="0">
                <a:latin typeface="Arial MT"/>
                <a:cs typeface="Arial MT"/>
              </a:rPr>
              <a:t>is</a:t>
            </a:r>
            <a:r>
              <a:rPr sz="800" spc="-135" dirty="0">
                <a:latin typeface="Arial MT"/>
                <a:cs typeface="Arial MT"/>
              </a:rPr>
              <a:t> </a:t>
            </a:r>
            <a:r>
              <a:rPr sz="800" spc="15" dirty="0">
                <a:latin typeface="Arial MT"/>
                <a:cs typeface="Arial MT"/>
              </a:rPr>
              <a:t>no</a:t>
            </a:r>
            <a:r>
              <a:rPr sz="800" spc="-15" dirty="0">
                <a:latin typeface="Arial MT"/>
                <a:cs typeface="Arial MT"/>
              </a:rPr>
              <a:t> </a:t>
            </a:r>
            <a:r>
              <a:rPr sz="800" spc="20" dirty="0">
                <a:latin typeface="Arial MT"/>
                <a:cs typeface="Arial MT"/>
              </a:rPr>
              <a:t>guarantee</a:t>
            </a:r>
            <a:r>
              <a:rPr sz="800" spc="-100" dirty="0">
                <a:latin typeface="Arial MT"/>
                <a:cs typeface="Arial MT"/>
              </a:rPr>
              <a:t> </a:t>
            </a:r>
            <a:r>
              <a:rPr sz="800" spc="15" dirty="0">
                <a:latin typeface="Arial MT"/>
                <a:cs typeface="Arial MT"/>
              </a:rPr>
              <a:t>as</a:t>
            </a:r>
            <a:r>
              <a:rPr sz="800" spc="-135" dirty="0">
                <a:latin typeface="Arial MT"/>
                <a:cs typeface="Arial MT"/>
              </a:rPr>
              <a:t> </a:t>
            </a:r>
            <a:r>
              <a:rPr sz="800" spc="5" dirty="0">
                <a:latin typeface="Arial MT"/>
                <a:cs typeface="Arial MT"/>
              </a:rPr>
              <a:t>to</a:t>
            </a:r>
            <a:r>
              <a:rPr sz="800" spc="-15" dirty="0">
                <a:latin typeface="Arial MT"/>
                <a:cs typeface="Arial MT"/>
              </a:rPr>
              <a:t> </a:t>
            </a:r>
            <a:r>
              <a:rPr sz="800" spc="25" dirty="0">
                <a:latin typeface="Arial MT"/>
                <a:cs typeface="Arial MT"/>
              </a:rPr>
              <a:t>its</a:t>
            </a:r>
            <a:r>
              <a:rPr sz="800" spc="-135" dirty="0">
                <a:latin typeface="Arial MT"/>
                <a:cs typeface="Arial MT"/>
              </a:rPr>
              <a:t> </a:t>
            </a:r>
            <a:r>
              <a:rPr sz="800" spc="10" dirty="0">
                <a:latin typeface="Arial MT"/>
                <a:cs typeface="Arial MT"/>
              </a:rPr>
              <a:t>accuracy</a:t>
            </a:r>
            <a:r>
              <a:rPr sz="800" spc="-55" dirty="0">
                <a:latin typeface="Arial MT"/>
                <a:cs typeface="Arial MT"/>
              </a:rPr>
              <a:t> </a:t>
            </a:r>
            <a:r>
              <a:rPr sz="800" spc="15" dirty="0">
                <a:latin typeface="Arial MT"/>
                <a:cs typeface="Arial MT"/>
              </a:rPr>
              <a:t>or</a:t>
            </a:r>
            <a:r>
              <a:rPr sz="800" dirty="0">
                <a:latin typeface="Arial MT"/>
                <a:cs typeface="Arial MT"/>
              </a:rPr>
              <a:t> </a:t>
            </a:r>
            <a:r>
              <a:rPr sz="800" spc="5" dirty="0">
                <a:latin typeface="Arial MT"/>
                <a:cs typeface="Arial MT"/>
              </a:rPr>
              <a:t>completeness.</a:t>
            </a:r>
            <a:r>
              <a:rPr sz="800" spc="220" dirty="0">
                <a:latin typeface="Arial MT"/>
                <a:cs typeface="Arial MT"/>
              </a:rPr>
              <a:t> </a:t>
            </a:r>
            <a:r>
              <a:rPr sz="800" spc="20" dirty="0">
                <a:latin typeface="Arial MT"/>
                <a:cs typeface="Arial MT"/>
              </a:rPr>
              <a:t>Any</a:t>
            </a:r>
            <a:r>
              <a:rPr sz="800" spc="-55" dirty="0">
                <a:latin typeface="Arial MT"/>
                <a:cs typeface="Arial MT"/>
              </a:rPr>
              <a:t> </a:t>
            </a:r>
            <a:r>
              <a:rPr sz="800" spc="15" dirty="0">
                <a:latin typeface="Arial MT"/>
                <a:cs typeface="Arial MT"/>
              </a:rPr>
              <a:t>tax</a:t>
            </a:r>
            <a:r>
              <a:rPr sz="800" spc="-50" dirty="0">
                <a:latin typeface="Arial MT"/>
                <a:cs typeface="Arial MT"/>
              </a:rPr>
              <a:t> </a:t>
            </a:r>
            <a:r>
              <a:rPr sz="800" spc="15" dirty="0">
                <a:latin typeface="Arial MT"/>
                <a:cs typeface="Arial MT"/>
              </a:rPr>
              <a:t>statements</a:t>
            </a:r>
            <a:r>
              <a:rPr sz="800" spc="-140" dirty="0">
                <a:latin typeface="Arial MT"/>
                <a:cs typeface="Arial MT"/>
              </a:rPr>
              <a:t> </a:t>
            </a:r>
            <a:r>
              <a:rPr sz="800" spc="25" dirty="0">
                <a:latin typeface="Arial MT"/>
                <a:cs typeface="Arial MT"/>
              </a:rPr>
              <a:t>contained</a:t>
            </a:r>
            <a:r>
              <a:rPr sz="800" spc="-15" dirty="0">
                <a:latin typeface="Arial MT"/>
                <a:cs typeface="Arial MT"/>
              </a:rPr>
              <a:t> </a:t>
            </a:r>
            <a:r>
              <a:rPr sz="800" spc="10" dirty="0">
                <a:latin typeface="Arial MT"/>
                <a:cs typeface="Arial MT"/>
              </a:rPr>
              <a:t>herein</a:t>
            </a:r>
            <a:r>
              <a:rPr sz="800" spc="-15" dirty="0">
                <a:latin typeface="Arial MT"/>
                <a:cs typeface="Arial MT"/>
              </a:rPr>
              <a:t> </a:t>
            </a:r>
            <a:r>
              <a:rPr sz="800" spc="-60" dirty="0">
                <a:latin typeface="Arial MT"/>
                <a:cs typeface="Arial MT"/>
              </a:rPr>
              <a:t>are</a:t>
            </a:r>
            <a:r>
              <a:rPr sz="800" spc="-20" dirty="0">
                <a:latin typeface="Arial MT"/>
                <a:cs typeface="Arial MT"/>
              </a:rPr>
              <a:t> </a:t>
            </a:r>
            <a:r>
              <a:rPr sz="800" spc="20" dirty="0">
                <a:latin typeface="Arial MT"/>
                <a:cs typeface="Arial MT"/>
              </a:rPr>
              <a:t>not</a:t>
            </a:r>
            <a:r>
              <a:rPr sz="800" spc="-40" dirty="0">
                <a:latin typeface="Arial MT"/>
                <a:cs typeface="Arial MT"/>
              </a:rPr>
              <a:t> </a:t>
            </a:r>
            <a:r>
              <a:rPr sz="800" spc="5" dirty="0">
                <a:latin typeface="Arial MT"/>
                <a:cs typeface="Arial MT"/>
              </a:rPr>
              <a:t>intended</a:t>
            </a:r>
            <a:r>
              <a:rPr sz="800" spc="-105" dirty="0">
                <a:latin typeface="Arial MT"/>
                <a:cs typeface="Arial MT"/>
              </a:rPr>
              <a:t> </a:t>
            </a:r>
            <a:r>
              <a:rPr sz="800" spc="15" dirty="0">
                <a:latin typeface="Arial MT"/>
                <a:cs typeface="Arial MT"/>
              </a:rPr>
              <a:t>or</a:t>
            </a:r>
            <a:r>
              <a:rPr sz="800" spc="-85" dirty="0">
                <a:latin typeface="Arial MT"/>
                <a:cs typeface="Arial MT"/>
              </a:rPr>
              <a:t> </a:t>
            </a:r>
            <a:r>
              <a:rPr sz="800" spc="10" dirty="0">
                <a:latin typeface="Arial MT"/>
                <a:cs typeface="Arial MT"/>
              </a:rPr>
              <a:t>written</a:t>
            </a:r>
            <a:r>
              <a:rPr sz="800" spc="-20" dirty="0">
                <a:latin typeface="Arial MT"/>
                <a:cs typeface="Arial MT"/>
              </a:rPr>
              <a:t> </a:t>
            </a:r>
            <a:r>
              <a:rPr sz="800" spc="5" dirty="0">
                <a:latin typeface="Arial MT"/>
                <a:cs typeface="Arial MT"/>
              </a:rPr>
              <a:t>to</a:t>
            </a:r>
            <a:r>
              <a:rPr sz="800" spc="-20" dirty="0">
                <a:latin typeface="Arial MT"/>
                <a:cs typeface="Arial MT"/>
              </a:rPr>
              <a:t> </a:t>
            </a:r>
            <a:r>
              <a:rPr sz="800" spc="15" dirty="0">
                <a:latin typeface="Arial MT"/>
                <a:cs typeface="Arial MT"/>
              </a:rPr>
              <a:t>be</a:t>
            </a:r>
            <a:r>
              <a:rPr sz="800" spc="-20" dirty="0">
                <a:latin typeface="Arial MT"/>
                <a:cs typeface="Arial MT"/>
              </a:rPr>
              <a:t> </a:t>
            </a:r>
            <a:r>
              <a:rPr sz="800" dirty="0">
                <a:latin typeface="Arial MT"/>
                <a:cs typeface="Arial MT"/>
              </a:rPr>
              <a:t>used,</a:t>
            </a:r>
            <a:r>
              <a:rPr sz="800" spc="-45" dirty="0">
                <a:latin typeface="Arial MT"/>
                <a:cs typeface="Arial MT"/>
              </a:rPr>
              <a:t> </a:t>
            </a:r>
            <a:r>
              <a:rPr sz="800" spc="20" dirty="0">
                <a:latin typeface="Arial MT"/>
                <a:cs typeface="Arial MT"/>
              </a:rPr>
              <a:t>and</a:t>
            </a:r>
            <a:r>
              <a:rPr sz="800" spc="-20" dirty="0">
                <a:latin typeface="Arial MT"/>
                <a:cs typeface="Arial MT"/>
              </a:rPr>
              <a:t> </a:t>
            </a:r>
            <a:r>
              <a:rPr sz="800" spc="20" dirty="0">
                <a:latin typeface="Arial MT"/>
                <a:cs typeface="Arial MT"/>
              </a:rPr>
              <a:t>cannot</a:t>
            </a:r>
            <a:r>
              <a:rPr sz="800" spc="-40" dirty="0">
                <a:latin typeface="Arial MT"/>
                <a:cs typeface="Arial MT"/>
              </a:rPr>
              <a:t> </a:t>
            </a:r>
            <a:r>
              <a:rPr sz="800" spc="15" dirty="0">
                <a:latin typeface="Arial MT"/>
                <a:cs typeface="Arial MT"/>
              </a:rPr>
              <a:t>be</a:t>
            </a:r>
            <a:r>
              <a:rPr sz="800" spc="-20" dirty="0">
                <a:latin typeface="Arial MT"/>
                <a:cs typeface="Arial MT"/>
              </a:rPr>
              <a:t> </a:t>
            </a:r>
            <a:r>
              <a:rPr sz="800" spc="10" dirty="0">
                <a:latin typeface="Arial MT"/>
                <a:cs typeface="Arial MT"/>
              </a:rPr>
              <a:t>relied</a:t>
            </a:r>
            <a:r>
              <a:rPr sz="800" spc="-105" dirty="0">
                <a:latin typeface="Arial MT"/>
                <a:cs typeface="Arial MT"/>
              </a:rPr>
              <a:t> </a:t>
            </a:r>
            <a:r>
              <a:rPr sz="800" spc="20" dirty="0">
                <a:latin typeface="Arial MT"/>
                <a:cs typeface="Arial MT"/>
              </a:rPr>
              <a:t>upon</a:t>
            </a:r>
            <a:r>
              <a:rPr sz="800" spc="-20" dirty="0">
                <a:latin typeface="Arial MT"/>
                <a:cs typeface="Arial MT"/>
              </a:rPr>
              <a:t> </a:t>
            </a:r>
            <a:r>
              <a:rPr sz="800" spc="15" dirty="0">
                <a:latin typeface="Arial MT"/>
                <a:cs typeface="Arial MT"/>
              </a:rPr>
              <a:t>or</a:t>
            </a:r>
            <a:r>
              <a:rPr sz="800" spc="-85" dirty="0">
                <a:latin typeface="Arial MT"/>
                <a:cs typeface="Arial MT"/>
              </a:rPr>
              <a:t> </a:t>
            </a:r>
            <a:r>
              <a:rPr sz="800" spc="-5" dirty="0">
                <a:latin typeface="Arial MT"/>
                <a:cs typeface="Arial MT"/>
              </a:rPr>
              <a:t>used</a:t>
            </a:r>
            <a:r>
              <a:rPr sz="800" spc="-20" dirty="0">
                <a:latin typeface="Arial MT"/>
                <a:cs typeface="Arial MT"/>
              </a:rPr>
              <a:t> </a:t>
            </a:r>
            <a:r>
              <a:rPr sz="800" spc="15" dirty="0">
                <a:latin typeface="Arial MT"/>
                <a:cs typeface="Arial MT"/>
              </a:rPr>
              <a:t>for</a:t>
            </a:r>
            <a:r>
              <a:rPr sz="800" spc="-85" dirty="0">
                <a:latin typeface="Arial MT"/>
                <a:cs typeface="Arial MT"/>
              </a:rPr>
              <a:t> </a:t>
            </a:r>
            <a:r>
              <a:rPr sz="800" spc="15" dirty="0">
                <a:latin typeface="Arial MT"/>
                <a:cs typeface="Arial MT"/>
              </a:rPr>
              <a:t>the </a:t>
            </a:r>
            <a:r>
              <a:rPr sz="800" spc="20" dirty="0">
                <a:latin typeface="Arial MT"/>
                <a:cs typeface="Arial MT"/>
              </a:rPr>
              <a:t> </a:t>
            </a:r>
            <a:r>
              <a:rPr sz="800" dirty="0">
                <a:latin typeface="Arial MT"/>
                <a:cs typeface="Arial MT"/>
              </a:rPr>
              <a:t>purpose</a:t>
            </a:r>
            <a:r>
              <a:rPr sz="800" spc="-15" dirty="0">
                <a:latin typeface="Arial MT"/>
                <a:cs typeface="Arial MT"/>
              </a:rPr>
              <a:t> </a:t>
            </a:r>
            <a:r>
              <a:rPr sz="800" spc="15" dirty="0">
                <a:latin typeface="Arial MT"/>
                <a:cs typeface="Arial MT"/>
              </a:rPr>
              <a:t>of</a:t>
            </a:r>
            <a:r>
              <a:rPr sz="800" spc="-35" dirty="0">
                <a:latin typeface="Arial MT"/>
                <a:cs typeface="Arial MT"/>
              </a:rPr>
              <a:t> </a:t>
            </a:r>
            <a:r>
              <a:rPr sz="800" spc="30" dirty="0">
                <a:latin typeface="Arial MT"/>
                <a:cs typeface="Arial MT"/>
              </a:rPr>
              <a:t>avoiding</a:t>
            </a:r>
            <a:r>
              <a:rPr sz="800" spc="-15" dirty="0">
                <a:latin typeface="Arial MT"/>
                <a:cs typeface="Arial MT"/>
              </a:rPr>
              <a:t> </a:t>
            </a:r>
            <a:r>
              <a:rPr sz="800" spc="5" dirty="0">
                <a:latin typeface="Arial MT"/>
                <a:cs typeface="Arial MT"/>
              </a:rPr>
              <a:t>penalties</a:t>
            </a:r>
            <a:r>
              <a:rPr sz="800" spc="-135" dirty="0">
                <a:latin typeface="Arial MT"/>
                <a:cs typeface="Arial MT"/>
              </a:rPr>
              <a:t> </a:t>
            </a:r>
            <a:r>
              <a:rPr sz="800" spc="15" dirty="0">
                <a:latin typeface="Arial MT"/>
                <a:cs typeface="Arial MT"/>
              </a:rPr>
              <a:t>imposed</a:t>
            </a:r>
            <a:r>
              <a:rPr sz="800" spc="-10" dirty="0">
                <a:latin typeface="Arial MT"/>
                <a:cs typeface="Arial MT"/>
              </a:rPr>
              <a:t> </a:t>
            </a:r>
            <a:r>
              <a:rPr sz="800" spc="15" dirty="0">
                <a:latin typeface="Arial MT"/>
                <a:cs typeface="Arial MT"/>
              </a:rPr>
              <a:t>by</a:t>
            </a:r>
            <a:r>
              <a:rPr sz="800" spc="-50" dirty="0">
                <a:latin typeface="Arial MT"/>
                <a:cs typeface="Arial MT"/>
              </a:rPr>
              <a:t> </a:t>
            </a:r>
            <a:r>
              <a:rPr sz="800" spc="15" dirty="0">
                <a:latin typeface="Arial MT"/>
                <a:cs typeface="Arial MT"/>
              </a:rPr>
              <a:t>the</a:t>
            </a:r>
            <a:r>
              <a:rPr sz="800" spc="-15" dirty="0">
                <a:latin typeface="Arial MT"/>
                <a:cs typeface="Arial MT"/>
              </a:rPr>
              <a:t> </a:t>
            </a:r>
            <a:r>
              <a:rPr sz="800" spc="5" dirty="0">
                <a:latin typeface="Arial MT"/>
                <a:cs typeface="Arial MT"/>
              </a:rPr>
              <a:t>Internal</a:t>
            </a:r>
            <a:r>
              <a:rPr sz="800" spc="15" dirty="0">
                <a:latin typeface="Arial MT"/>
                <a:cs typeface="Arial MT"/>
              </a:rPr>
              <a:t> </a:t>
            </a:r>
            <a:r>
              <a:rPr sz="800" spc="5" dirty="0">
                <a:latin typeface="Arial MT"/>
                <a:cs typeface="Arial MT"/>
              </a:rPr>
              <a:t>Revenue</a:t>
            </a:r>
            <a:r>
              <a:rPr sz="800" spc="-15" dirty="0">
                <a:latin typeface="Arial MT"/>
                <a:cs typeface="Arial MT"/>
              </a:rPr>
              <a:t> </a:t>
            </a:r>
            <a:r>
              <a:rPr sz="800" dirty="0">
                <a:latin typeface="Arial MT"/>
                <a:cs typeface="Arial MT"/>
              </a:rPr>
              <a:t>Service</a:t>
            </a:r>
            <a:r>
              <a:rPr sz="800" spc="-10" dirty="0">
                <a:latin typeface="Arial MT"/>
                <a:cs typeface="Arial MT"/>
              </a:rPr>
              <a:t> </a:t>
            </a:r>
            <a:r>
              <a:rPr sz="800" spc="15" dirty="0">
                <a:latin typeface="Arial MT"/>
                <a:cs typeface="Arial MT"/>
              </a:rPr>
              <a:t>or</a:t>
            </a:r>
            <a:r>
              <a:rPr sz="800" spc="-80" dirty="0">
                <a:latin typeface="Arial MT"/>
                <a:cs typeface="Arial MT"/>
              </a:rPr>
              <a:t> </a:t>
            </a:r>
            <a:r>
              <a:rPr sz="800" spc="-5" dirty="0">
                <a:latin typeface="Arial MT"/>
                <a:cs typeface="Arial MT"/>
              </a:rPr>
              <a:t>state</a:t>
            </a:r>
            <a:r>
              <a:rPr sz="800" spc="-10" dirty="0">
                <a:latin typeface="Arial MT"/>
                <a:cs typeface="Arial MT"/>
              </a:rPr>
              <a:t> </a:t>
            </a:r>
            <a:r>
              <a:rPr sz="800" spc="20" dirty="0">
                <a:latin typeface="Arial MT"/>
                <a:cs typeface="Arial MT"/>
              </a:rPr>
              <a:t>and</a:t>
            </a:r>
            <a:r>
              <a:rPr sz="800" spc="-15" dirty="0">
                <a:latin typeface="Arial MT"/>
                <a:cs typeface="Arial MT"/>
              </a:rPr>
              <a:t> </a:t>
            </a:r>
            <a:r>
              <a:rPr sz="800" spc="25" dirty="0">
                <a:latin typeface="Arial MT"/>
                <a:cs typeface="Arial MT"/>
              </a:rPr>
              <a:t>local</a:t>
            </a:r>
            <a:r>
              <a:rPr sz="800" spc="-70" dirty="0">
                <a:latin typeface="Arial MT"/>
                <a:cs typeface="Arial MT"/>
              </a:rPr>
              <a:t> </a:t>
            </a:r>
            <a:r>
              <a:rPr sz="800" spc="15" dirty="0">
                <a:latin typeface="Arial MT"/>
                <a:cs typeface="Arial MT"/>
              </a:rPr>
              <a:t>tax</a:t>
            </a:r>
            <a:r>
              <a:rPr sz="800" spc="-50" dirty="0">
                <a:latin typeface="Arial MT"/>
                <a:cs typeface="Arial MT"/>
              </a:rPr>
              <a:t> </a:t>
            </a:r>
            <a:r>
              <a:rPr sz="800" spc="5" dirty="0">
                <a:latin typeface="Arial MT"/>
                <a:cs typeface="Arial MT"/>
              </a:rPr>
              <a:t>authorities.</a:t>
            </a:r>
            <a:r>
              <a:rPr sz="800" spc="-35" dirty="0">
                <a:latin typeface="Arial MT"/>
                <a:cs typeface="Arial MT"/>
              </a:rPr>
              <a:t> </a:t>
            </a:r>
            <a:r>
              <a:rPr sz="800" spc="10" dirty="0">
                <a:latin typeface="Arial MT"/>
                <a:cs typeface="Arial MT"/>
              </a:rPr>
              <a:t>Individuals</a:t>
            </a:r>
            <a:r>
              <a:rPr sz="800" spc="-135" dirty="0">
                <a:latin typeface="Arial MT"/>
                <a:cs typeface="Arial MT"/>
              </a:rPr>
              <a:t> </a:t>
            </a:r>
            <a:r>
              <a:rPr sz="800" spc="10" dirty="0">
                <a:latin typeface="Arial MT"/>
                <a:cs typeface="Arial MT"/>
              </a:rPr>
              <a:t>shouldconsult</a:t>
            </a:r>
            <a:r>
              <a:rPr sz="800" spc="-40" dirty="0">
                <a:latin typeface="Arial MT"/>
                <a:cs typeface="Arial MT"/>
              </a:rPr>
              <a:t> </a:t>
            </a:r>
            <a:r>
              <a:rPr sz="800" spc="10" dirty="0">
                <a:latin typeface="Arial MT"/>
                <a:cs typeface="Arial MT"/>
              </a:rPr>
              <a:t>their</a:t>
            </a:r>
            <a:r>
              <a:rPr sz="800" spc="-85" dirty="0">
                <a:latin typeface="Arial MT"/>
                <a:cs typeface="Arial MT"/>
              </a:rPr>
              <a:t> </a:t>
            </a:r>
            <a:r>
              <a:rPr sz="800" dirty="0">
                <a:latin typeface="Arial MT"/>
                <a:cs typeface="Arial MT"/>
              </a:rPr>
              <a:t>own</a:t>
            </a:r>
            <a:r>
              <a:rPr sz="800" spc="-15" dirty="0">
                <a:latin typeface="Arial MT"/>
                <a:cs typeface="Arial MT"/>
              </a:rPr>
              <a:t> </a:t>
            </a:r>
            <a:r>
              <a:rPr sz="800" spc="25" dirty="0">
                <a:latin typeface="Arial MT"/>
                <a:cs typeface="Arial MT"/>
              </a:rPr>
              <a:t>legal</a:t>
            </a:r>
            <a:r>
              <a:rPr sz="800" spc="-75" dirty="0">
                <a:latin typeface="Arial MT"/>
                <a:cs typeface="Arial MT"/>
              </a:rPr>
              <a:t> </a:t>
            </a:r>
            <a:r>
              <a:rPr sz="800" spc="15" dirty="0">
                <a:latin typeface="Arial MT"/>
                <a:cs typeface="Arial MT"/>
              </a:rPr>
              <a:t>and</a:t>
            </a:r>
            <a:r>
              <a:rPr sz="800" spc="-15" dirty="0">
                <a:latin typeface="Arial MT"/>
                <a:cs typeface="Arial MT"/>
              </a:rPr>
              <a:t> </a:t>
            </a:r>
            <a:r>
              <a:rPr sz="800" spc="15" dirty="0">
                <a:latin typeface="Arial MT"/>
                <a:cs typeface="Arial MT"/>
              </a:rPr>
              <a:t>tax</a:t>
            </a:r>
            <a:r>
              <a:rPr sz="800" spc="-55" dirty="0">
                <a:latin typeface="Arial MT"/>
                <a:cs typeface="Arial MT"/>
              </a:rPr>
              <a:t> </a:t>
            </a:r>
            <a:r>
              <a:rPr sz="800" spc="5" dirty="0">
                <a:latin typeface="Arial MT"/>
                <a:cs typeface="Arial MT"/>
              </a:rPr>
              <a:t>counsel</a:t>
            </a:r>
            <a:r>
              <a:rPr sz="800" spc="-75" dirty="0">
                <a:latin typeface="Arial MT"/>
                <a:cs typeface="Arial MT"/>
              </a:rPr>
              <a:t> </a:t>
            </a:r>
            <a:r>
              <a:rPr sz="800" spc="10" dirty="0">
                <a:latin typeface="Arial MT"/>
                <a:cs typeface="Arial MT"/>
              </a:rPr>
              <a:t>as</a:t>
            </a:r>
            <a:r>
              <a:rPr sz="800" spc="-140" dirty="0">
                <a:latin typeface="Arial MT"/>
                <a:cs typeface="Arial MT"/>
              </a:rPr>
              <a:t> </a:t>
            </a:r>
            <a:r>
              <a:rPr sz="800" spc="5" dirty="0">
                <a:latin typeface="Arial MT"/>
                <a:cs typeface="Arial MT"/>
              </a:rPr>
              <a:t>to</a:t>
            </a:r>
            <a:r>
              <a:rPr sz="800" spc="-15" dirty="0">
                <a:latin typeface="Arial MT"/>
                <a:cs typeface="Arial MT"/>
              </a:rPr>
              <a:t> </a:t>
            </a:r>
            <a:r>
              <a:rPr sz="800" spc="15" dirty="0">
                <a:latin typeface="Arial MT"/>
                <a:cs typeface="Arial MT"/>
              </a:rPr>
              <a:t>matters</a:t>
            </a:r>
            <a:r>
              <a:rPr sz="800" spc="-145" dirty="0">
                <a:latin typeface="Arial MT"/>
                <a:cs typeface="Arial MT"/>
              </a:rPr>
              <a:t> </a:t>
            </a:r>
            <a:r>
              <a:rPr sz="800" spc="-15" dirty="0">
                <a:latin typeface="Arial MT"/>
                <a:cs typeface="Arial MT"/>
              </a:rPr>
              <a:t>discussed</a:t>
            </a:r>
            <a:r>
              <a:rPr sz="800" spc="150" dirty="0">
                <a:latin typeface="Arial MT"/>
                <a:cs typeface="Arial MT"/>
              </a:rPr>
              <a:t> </a:t>
            </a:r>
            <a:r>
              <a:rPr sz="800" spc="15" dirty="0">
                <a:latin typeface="Arial MT"/>
                <a:cs typeface="Arial MT"/>
              </a:rPr>
              <a:t>herein</a:t>
            </a:r>
            <a:r>
              <a:rPr sz="800" spc="-20" dirty="0">
                <a:latin typeface="Arial MT"/>
                <a:cs typeface="Arial MT"/>
              </a:rPr>
              <a:t> </a:t>
            </a:r>
            <a:r>
              <a:rPr sz="800" spc="15" dirty="0">
                <a:latin typeface="Arial MT"/>
                <a:cs typeface="Arial MT"/>
              </a:rPr>
              <a:t>and</a:t>
            </a:r>
            <a:r>
              <a:rPr sz="800" spc="-15" dirty="0">
                <a:latin typeface="Arial MT"/>
                <a:cs typeface="Arial MT"/>
              </a:rPr>
              <a:t> </a:t>
            </a:r>
            <a:r>
              <a:rPr sz="800" spc="10" dirty="0">
                <a:latin typeface="Arial MT"/>
                <a:cs typeface="Arial MT"/>
              </a:rPr>
              <a:t>before </a:t>
            </a:r>
            <a:r>
              <a:rPr sz="800" spc="15" dirty="0">
                <a:latin typeface="Arial MT"/>
                <a:cs typeface="Arial MT"/>
              </a:rPr>
              <a:t> </a:t>
            </a:r>
            <a:r>
              <a:rPr sz="800" spc="20" dirty="0">
                <a:latin typeface="Arial MT"/>
                <a:cs typeface="Arial MT"/>
              </a:rPr>
              <a:t>entering</a:t>
            </a:r>
            <a:r>
              <a:rPr sz="800" spc="-25" dirty="0">
                <a:latin typeface="Arial MT"/>
                <a:cs typeface="Arial MT"/>
              </a:rPr>
              <a:t> </a:t>
            </a:r>
            <a:r>
              <a:rPr sz="800" spc="25" dirty="0">
                <a:latin typeface="Arial MT"/>
                <a:cs typeface="Arial MT"/>
              </a:rPr>
              <a:t>into</a:t>
            </a:r>
            <a:r>
              <a:rPr sz="800" spc="-105" dirty="0">
                <a:latin typeface="Arial MT"/>
                <a:cs typeface="Arial MT"/>
              </a:rPr>
              <a:t> </a:t>
            </a:r>
            <a:r>
              <a:rPr sz="800" spc="20" dirty="0">
                <a:latin typeface="Arial MT"/>
                <a:cs typeface="Arial MT"/>
              </a:rPr>
              <a:t>any</a:t>
            </a:r>
            <a:r>
              <a:rPr sz="800" spc="-60" dirty="0">
                <a:latin typeface="Arial MT"/>
                <a:cs typeface="Arial MT"/>
              </a:rPr>
              <a:t> </a:t>
            </a:r>
            <a:r>
              <a:rPr sz="800" dirty="0">
                <a:latin typeface="Arial MT"/>
                <a:cs typeface="Arial MT"/>
              </a:rPr>
              <a:t>estate</a:t>
            </a:r>
            <a:r>
              <a:rPr sz="800" spc="-25" dirty="0">
                <a:latin typeface="Arial MT"/>
                <a:cs typeface="Arial MT"/>
              </a:rPr>
              <a:t> </a:t>
            </a:r>
            <a:r>
              <a:rPr sz="800" spc="15" dirty="0">
                <a:latin typeface="Arial MT"/>
                <a:cs typeface="Arial MT"/>
              </a:rPr>
              <a:t>planning,</a:t>
            </a:r>
            <a:r>
              <a:rPr sz="800" spc="-45" dirty="0">
                <a:latin typeface="Arial MT"/>
                <a:cs typeface="Arial MT"/>
              </a:rPr>
              <a:t> </a:t>
            </a:r>
            <a:r>
              <a:rPr sz="800" spc="-10" dirty="0">
                <a:latin typeface="Arial MT"/>
                <a:cs typeface="Arial MT"/>
              </a:rPr>
              <a:t>trust,</a:t>
            </a:r>
            <a:r>
              <a:rPr sz="800" spc="-45" dirty="0">
                <a:latin typeface="Arial MT"/>
                <a:cs typeface="Arial MT"/>
              </a:rPr>
              <a:t> </a:t>
            </a:r>
            <a:r>
              <a:rPr sz="800" spc="10" dirty="0">
                <a:latin typeface="Arial MT"/>
                <a:cs typeface="Arial MT"/>
              </a:rPr>
              <a:t>investment,</a:t>
            </a:r>
            <a:r>
              <a:rPr sz="800" spc="-40" dirty="0">
                <a:latin typeface="Arial MT"/>
                <a:cs typeface="Arial MT"/>
              </a:rPr>
              <a:t> </a:t>
            </a:r>
            <a:r>
              <a:rPr sz="800" spc="5" dirty="0">
                <a:latin typeface="Arial MT"/>
                <a:cs typeface="Arial MT"/>
              </a:rPr>
              <a:t>retirement,</a:t>
            </a:r>
            <a:r>
              <a:rPr sz="800" spc="-45" dirty="0">
                <a:latin typeface="Arial MT"/>
                <a:cs typeface="Arial MT"/>
              </a:rPr>
              <a:t> </a:t>
            </a:r>
            <a:r>
              <a:rPr sz="800" spc="15" dirty="0">
                <a:latin typeface="Arial MT"/>
                <a:cs typeface="Arial MT"/>
              </a:rPr>
              <a:t>or</a:t>
            </a:r>
            <a:r>
              <a:rPr sz="800" spc="-85" dirty="0">
                <a:latin typeface="Arial MT"/>
                <a:cs typeface="Arial MT"/>
              </a:rPr>
              <a:t> </a:t>
            </a:r>
            <a:r>
              <a:rPr sz="800" spc="10" dirty="0">
                <a:latin typeface="Arial MT"/>
                <a:cs typeface="Arial MT"/>
              </a:rPr>
              <a:t>insurance</a:t>
            </a:r>
            <a:r>
              <a:rPr sz="800" spc="-25" dirty="0">
                <a:latin typeface="Arial MT"/>
                <a:cs typeface="Arial MT"/>
              </a:rPr>
              <a:t> </a:t>
            </a:r>
            <a:r>
              <a:rPr sz="800" spc="5" dirty="0">
                <a:latin typeface="Arial MT"/>
                <a:cs typeface="Arial MT"/>
              </a:rPr>
              <a:t>arrangement.</a:t>
            </a:r>
            <a:endParaRPr sz="800">
              <a:latin typeface="Arial MT"/>
              <a:cs typeface="Arial MT"/>
            </a:endParaRPr>
          </a:p>
          <a:p>
            <a:pPr marL="12700" algn="just">
              <a:lnSpc>
                <a:spcPct val="100000"/>
              </a:lnSpc>
              <a:spcBef>
                <a:spcPts val="565"/>
              </a:spcBef>
            </a:pPr>
            <a:r>
              <a:rPr sz="800" spc="25" dirty="0">
                <a:latin typeface="Arial MT"/>
                <a:cs typeface="Arial MT"/>
              </a:rPr>
              <a:t>Information</a:t>
            </a:r>
            <a:r>
              <a:rPr sz="800" spc="-120" dirty="0">
                <a:latin typeface="Arial MT"/>
                <a:cs typeface="Arial MT"/>
              </a:rPr>
              <a:t> </a:t>
            </a:r>
            <a:r>
              <a:rPr sz="800" spc="5" dirty="0">
                <a:latin typeface="Arial MT"/>
                <a:cs typeface="Arial MT"/>
              </a:rPr>
              <a:t>provided</a:t>
            </a:r>
            <a:r>
              <a:rPr sz="800" spc="-30" dirty="0">
                <a:latin typeface="Arial MT"/>
                <a:cs typeface="Arial MT"/>
              </a:rPr>
              <a:t> </a:t>
            </a:r>
            <a:r>
              <a:rPr sz="800" spc="30" dirty="0">
                <a:latin typeface="Arial MT"/>
                <a:cs typeface="Arial MT"/>
              </a:rPr>
              <a:t>is</a:t>
            </a:r>
            <a:r>
              <a:rPr sz="800" spc="-145" dirty="0">
                <a:latin typeface="Arial MT"/>
                <a:cs typeface="Arial MT"/>
              </a:rPr>
              <a:t> </a:t>
            </a:r>
            <a:r>
              <a:rPr sz="800" spc="5" dirty="0">
                <a:latin typeface="Arial MT"/>
                <a:cs typeface="Arial MT"/>
              </a:rPr>
              <a:t>current</a:t>
            </a:r>
            <a:r>
              <a:rPr sz="800" spc="-45" dirty="0">
                <a:latin typeface="Arial MT"/>
                <a:cs typeface="Arial MT"/>
              </a:rPr>
              <a:t> </a:t>
            </a:r>
            <a:r>
              <a:rPr sz="800" spc="15" dirty="0">
                <a:latin typeface="Arial MT"/>
                <a:cs typeface="Arial MT"/>
              </a:rPr>
              <a:t>as</a:t>
            </a:r>
            <a:r>
              <a:rPr sz="800" spc="-145" dirty="0">
                <a:latin typeface="Arial MT"/>
                <a:cs typeface="Arial MT"/>
              </a:rPr>
              <a:t> </a:t>
            </a:r>
            <a:r>
              <a:rPr sz="800" spc="15" dirty="0">
                <a:latin typeface="Arial MT"/>
                <a:cs typeface="Arial MT"/>
              </a:rPr>
              <a:t>of</a:t>
            </a:r>
            <a:r>
              <a:rPr sz="800" spc="-50" dirty="0">
                <a:latin typeface="Arial MT"/>
                <a:cs typeface="Arial MT"/>
              </a:rPr>
              <a:t> </a:t>
            </a:r>
            <a:r>
              <a:rPr sz="800" spc="15" dirty="0">
                <a:latin typeface="Arial MT"/>
                <a:cs typeface="Arial MT"/>
              </a:rPr>
              <a:t>the</a:t>
            </a:r>
            <a:r>
              <a:rPr sz="800" spc="-25" dirty="0">
                <a:latin typeface="Arial MT"/>
                <a:cs typeface="Arial MT"/>
              </a:rPr>
              <a:t> </a:t>
            </a:r>
            <a:r>
              <a:rPr sz="800" spc="15" dirty="0">
                <a:latin typeface="Arial MT"/>
                <a:cs typeface="Arial MT"/>
              </a:rPr>
              <a:t>date</a:t>
            </a:r>
            <a:r>
              <a:rPr sz="800" spc="-30" dirty="0">
                <a:latin typeface="Arial MT"/>
                <a:cs typeface="Arial MT"/>
              </a:rPr>
              <a:t> </a:t>
            </a:r>
            <a:r>
              <a:rPr sz="800" spc="15" dirty="0">
                <a:latin typeface="Arial MT"/>
                <a:cs typeface="Arial MT"/>
              </a:rPr>
              <a:t>specified</a:t>
            </a:r>
            <a:r>
              <a:rPr sz="800" spc="-30" dirty="0">
                <a:latin typeface="Arial MT"/>
                <a:cs typeface="Arial MT"/>
              </a:rPr>
              <a:t> </a:t>
            </a:r>
            <a:r>
              <a:rPr sz="800" spc="20" dirty="0">
                <a:latin typeface="Arial MT"/>
                <a:cs typeface="Arial MT"/>
              </a:rPr>
              <a:t>and</a:t>
            </a:r>
            <a:r>
              <a:rPr sz="800" spc="-25" dirty="0">
                <a:latin typeface="Arial MT"/>
                <a:cs typeface="Arial MT"/>
              </a:rPr>
              <a:t> </a:t>
            </a:r>
            <a:r>
              <a:rPr sz="800" spc="30" dirty="0">
                <a:latin typeface="Arial MT"/>
                <a:cs typeface="Arial MT"/>
              </a:rPr>
              <a:t>is</a:t>
            </a:r>
            <a:r>
              <a:rPr sz="800" spc="-145" dirty="0">
                <a:latin typeface="Arial MT"/>
                <a:cs typeface="Arial MT"/>
              </a:rPr>
              <a:t> </a:t>
            </a:r>
            <a:r>
              <a:rPr sz="800" spc="10" dirty="0">
                <a:latin typeface="Arial MT"/>
                <a:cs typeface="Arial MT"/>
              </a:rPr>
              <a:t>subject</a:t>
            </a:r>
            <a:r>
              <a:rPr sz="800" spc="-50" dirty="0">
                <a:latin typeface="Arial MT"/>
                <a:cs typeface="Arial MT"/>
              </a:rPr>
              <a:t> </a:t>
            </a:r>
            <a:r>
              <a:rPr sz="800" spc="5" dirty="0">
                <a:latin typeface="Arial MT"/>
                <a:cs typeface="Arial MT"/>
              </a:rPr>
              <a:t>to</a:t>
            </a:r>
            <a:r>
              <a:rPr sz="800" spc="-25" dirty="0">
                <a:latin typeface="Arial MT"/>
                <a:cs typeface="Arial MT"/>
              </a:rPr>
              <a:t> </a:t>
            </a:r>
            <a:r>
              <a:rPr sz="800" spc="20" dirty="0">
                <a:latin typeface="Arial MT"/>
                <a:cs typeface="Arial MT"/>
              </a:rPr>
              <a:t>change</a:t>
            </a:r>
            <a:r>
              <a:rPr sz="800" spc="-30" dirty="0">
                <a:latin typeface="Arial MT"/>
                <a:cs typeface="Arial MT"/>
              </a:rPr>
              <a:t> </a:t>
            </a:r>
            <a:r>
              <a:rPr sz="800" spc="10" dirty="0">
                <a:latin typeface="Arial MT"/>
                <a:cs typeface="Arial MT"/>
              </a:rPr>
              <a:t>without</a:t>
            </a:r>
            <a:r>
              <a:rPr sz="800" spc="-50" dirty="0">
                <a:latin typeface="Arial MT"/>
                <a:cs typeface="Arial MT"/>
              </a:rPr>
              <a:t> </a:t>
            </a:r>
            <a:r>
              <a:rPr sz="800" spc="10" dirty="0">
                <a:latin typeface="Arial MT"/>
                <a:cs typeface="Arial MT"/>
              </a:rPr>
              <a:t>notice</a:t>
            </a:r>
            <a:r>
              <a:rPr sz="800" spc="-105" dirty="0">
                <a:latin typeface="Arial MT"/>
                <a:cs typeface="Arial MT"/>
              </a:rPr>
              <a:t> </a:t>
            </a:r>
            <a:r>
              <a:rPr sz="800" spc="5" dirty="0">
                <a:latin typeface="Arial MT"/>
                <a:cs typeface="Arial MT"/>
              </a:rPr>
              <a:t>to</a:t>
            </a:r>
            <a:r>
              <a:rPr sz="800" spc="-30" dirty="0">
                <a:latin typeface="Arial MT"/>
                <a:cs typeface="Arial MT"/>
              </a:rPr>
              <a:t> </a:t>
            </a:r>
            <a:r>
              <a:rPr sz="800" spc="15" dirty="0">
                <a:latin typeface="Arial MT"/>
                <a:cs typeface="Arial MT"/>
              </a:rPr>
              <a:t>you.</a:t>
            </a:r>
            <a:endParaRPr sz="800">
              <a:latin typeface="Arial MT"/>
              <a:cs typeface="Arial MT"/>
            </a:endParaRPr>
          </a:p>
          <a:p>
            <a:pPr marL="12700" marR="5080">
              <a:lnSpc>
                <a:spcPct val="100000"/>
              </a:lnSpc>
              <a:spcBef>
                <a:spcPts val="640"/>
              </a:spcBef>
            </a:pPr>
            <a:r>
              <a:rPr sz="800" spc="15" dirty="0">
                <a:latin typeface="Arial MT"/>
                <a:cs typeface="Arial MT"/>
              </a:rPr>
              <a:t>PIMCO</a:t>
            </a:r>
            <a:r>
              <a:rPr sz="800" spc="-40" dirty="0">
                <a:latin typeface="Arial MT"/>
                <a:cs typeface="Arial MT"/>
              </a:rPr>
              <a:t> </a:t>
            </a:r>
            <a:r>
              <a:rPr sz="800" spc="15" dirty="0">
                <a:latin typeface="Arial MT"/>
                <a:cs typeface="Arial MT"/>
              </a:rPr>
              <a:t>as</a:t>
            </a:r>
            <a:r>
              <a:rPr sz="800" spc="-50" dirty="0">
                <a:latin typeface="Arial MT"/>
                <a:cs typeface="Arial MT"/>
              </a:rPr>
              <a:t> </a:t>
            </a:r>
            <a:r>
              <a:rPr sz="800" spc="-5" dirty="0">
                <a:latin typeface="Arial MT"/>
                <a:cs typeface="Arial MT"/>
              </a:rPr>
              <a:t>a</a:t>
            </a:r>
            <a:r>
              <a:rPr sz="800" spc="-15" dirty="0">
                <a:latin typeface="Arial MT"/>
                <a:cs typeface="Arial MT"/>
              </a:rPr>
              <a:t> </a:t>
            </a:r>
            <a:r>
              <a:rPr sz="800" spc="20" dirty="0">
                <a:latin typeface="Arial MT"/>
                <a:cs typeface="Arial MT"/>
              </a:rPr>
              <a:t>general</a:t>
            </a:r>
            <a:r>
              <a:rPr sz="800" spc="10" dirty="0">
                <a:latin typeface="Arial MT"/>
                <a:cs typeface="Arial MT"/>
              </a:rPr>
              <a:t> </a:t>
            </a:r>
            <a:r>
              <a:rPr sz="800" spc="25" dirty="0">
                <a:latin typeface="Arial MT"/>
                <a:cs typeface="Arial MT"/>
              </a:rPr>
              <a:t>matter</a:t>
            </a:r>
            <a:r>
              <a:rPr sz="800" spc="-80" dirty="0">
                <a:latin typeface="Arial MT"/>
                <a:cs typeface="Arial MT"/>
              </a:rPr>
              <a:t> </a:t>
            </a:r>
            <a:r>
              <a:rPr sz="800" spc="10" dirty="0">
                <a:latin typeface="Arial MT"/>
                <a:cs typeface="Arial MT"/>
              </a:rPr>
              <a:t>provides</a:t>
            </a:r>
            <a:r>
              <a:rPr sz="800" spc="-135" dirty="0">
                <a:latin typeface="Arial MT"/>
                <a:cs typeface="Arial MT"/>
              </a:rPr>
              <a:t> </a:t>
            </a:r>
            <a:r>
              <a:rPr sz="800" dirty="0">
                <a:latin typeface="Arial MT"/>
                <a:cs typeface="Arial MT"/>
              </a:rPr>
              <a:t>services</a:t>
            </a:r>
            <a:r>
              <a:rPr sz="800" spc="-135" dirty="0">
                <a:latin typeface="Arial MT"/>
                <a:cs typeface="Arial MT"/>
              </a:rPr>
              <a:t> </a:t>
            </a:r>
            <a:r>
              <a:rPr sz="800" spc="5" dirty="0">
                <a:latin typeface="Arial MT"/>
                <a:cs typeface="Arial MT"/>
              </a:rPr>
              <a:t>to</a:t>
            </a:r>
            <a:r>
              <a:rPr sz="800" spc="65" dirty="0">
                <a:latin typeface="Arial MT"/>
                <a:cs typeface="Arial MT"/>
              </a:rPr>
              <a:t> </a:t>
            </a:r>
            <a:r>
              <a:rPr sz="800" spc="25" dirty="0">
                <a:latin typeface="Arial MT"/>
                <a:cs typeface="Arial MT"/>
              </a:rPr>
              <a:t>qualified</a:t>
            </a:r>
            <a:r>
              <a:rPr sz="800" spc="-100" dirty="0">
                <a:latin typeface="Arial MT"/>
                <a:cs typeface="Arial MT"/>
              </a:rPr>
              <a:t> </a:t>
            </a:r>
            <a:r>
              <a:rPr sz="800" dirty="0">
                <a:latin typeface="Arial MT"/>
                <a:cs typeface="Arial MT"/>
              </a:rPr>
              <a:t>institutions,</a:t>
            </a:r>
            <a:r>
              <a:rPr sz="800" spc="-35" dirty="0">
                <a:latin typeface="Arial MT"/>
                <a:cs typeface="Arial MT"/>
              </a:rPr>
              <a:t> </a:t>
            </a:r>
            <a:r>
              <a:rPr sz="800" spc="10" dirty="0">
                <a:latin typeface="Arial MT"/>
                <a:cs typeface="Arial MT"/>
              </a:rPr>
              <a:t>financial</a:t>
            </a:r>
            <a:r>
              <a:rPr sz="800" spc="-70" dirty="0">
                <a:latin typeface="Arial MT"/>
                <a:cs typeface="Arial MT"/>
              </a:rPr>
              <a:t> </a:t>
            </a:r>
            <a:r>
              <a:rPr sz="800" spc="5" dirty="0">
                <a:latin typeface="Arial MT"/>
                <a:cs typeface="Arial MT"/>
              </a:rPr>
              <a:t>intermediaries</a:t>
            </a:r>
            <a:r>
              <a:rPr sz="800" spc="-140" dirty="0">
                <a:latin typeface="Arial MT"/>
                <a:cs typeface="Arial MT"/>
              </a:rPr>
              <a:t> </a:t>
            </a:r>
            <a:r>
              <a:rPr sz="800" spc="20" dirty="0">
                <a:latin typeface="Arial MT"/>
                <a:cs typeface="Arial MT"/>
              </a:rPr>
              <a:t>and</a:t>
            </a:r>
            <a:r>
              <a:rPr sz="800" spc="-15" dirty="0">
                <a:latin typeface="Arial MT"/>
                <a:cs typeface="Arial MT"/>
              </a:rPr>
              <a:t> </a:t>
            </a:r>
            <a:r>
              <a:rPr sz="800" spc="5" dirty="0">
                <a:latin typeface="Arial MT"/>
                <a:cs typeface="Arial MT"/>
              </a:rPr>
              <a:t>institutional</a:t>
            </a:r>
            <a:r>
              <a:rPr sz="800" spc="10" dirty="0">
                <a:latin typeface="Arial MT"/>
                <a:cs typeface="Arial MT"/>
              </a:rPr>
              <a:t> </a:t>
            </a:r>
            <a:r>
              <a:rPr sz="800" spc="5" dirty="0">
                <a:latin typeface="Arial MT"/>
                <a:cs typeface="Arial MT"/>
              </a:rPr>
              <a:t>investors.Individual</a:t>
            </a:r>
            <a:r>
              <a:rPr sz="800" spc="-70" dirty="0">
                <a:latin typeface="Arial MT"/>
                <a:cs typeface="Arial MT"/>
              </a:rPr>
              <a:t> </a:t>
            </a:r>
            <a:r>
              <a:rPr sz="800" spc="-5" dirty="0">
                <a:latin typeface="Arial MT"/>
                <a:cs typeface="Arial MT"/>
              </a:rPr>
              <a:t>investors</a:t>
            </a:r>
            <a:r>
              <a:rPr sz="800" spc="-145" dirty="0">
                <a:latin typeface="Arial MT"/>
                <a:cs typeface="Arial MT"/>
              </a:rPr>
              <a:t> </a:t>
            </a:r>
            <a:r>
              <a:rPr sz="800" spc="10" dirty="0">
                <a:latin typeface="Arial MT"/>
                <a:cs typeface="Arial MT"/>
              </a:rPr>
              <a:t>should</a:t>
            </a:r>
            <a:r>
              <a:rPr sz="800" spc="-20" dirty="0">
                <a:latin typeface="Arial MT"/>
                <a:cs typeface="Arial MT"/>
              </a:rPr>
              <a:t> </a:t>
            </a:r>
            <a:r>
              <a:rPr sz="800" spc="15" dirty="0">
                <a:latin typeface="Arial MT"/>
                <a:cs typeface="Arial MT"/>
              </a:rPr>
              <a:t>contact</a:t>
            </a:r>
            <a:r>
              <a:rPr sz="800" spc="-40" dirty="0">
                <a:latin typeface="Arial MT"/>
                <a:cs typeface="Arial MT"/>
              </a:rPr>
              <a:t> </a:t>
            </a:r>
            <a:r>
              <a:rPr sz="800" spc="25" dirty="0">
                <a:latin typeface="Arial MT"/>
                <a:cs typeface="Arial MT"/>
              </a:rPr>
              <a:t>their</a:t>
            </a:r>
            <a:r>
              <a:rPr sz="800" spc="-85" dirty="0">
                <a:latin typeface="Arial MT"/>
                <a:cs typeface="Arial MT"/>
              </a:rPr>
              <a:t> </a:t>
            </a:r>
            <a:r>
              <a:rPr sz="800" dirty="0">
                <a:latin typeface="Arial MT"/>
                <a:cs typeface="Arial MT"/>
              </a:rPr>
              <a:t>own</a:t>
            </a:r>
            <a:r>
              <a:rPr sz="800" spc="-20" dirty="0">
                <a:latin typeface="Arial MT"/>
                <a:cs typeface="Arial MT"/>
              </a:rPr>
              <a:t> </a:t>
            </a:r>
            <a:r>
              <a:rPr sz="800" spc="10" dirty="0">
                <a:latin typeface="Arial MT"/>
                <a:cs typeface="Arial MT"/>
              </a:rPr>
              <a:t>financial</a:t>
            </a:r>
            <a:r>
              <a:rPr sz="800" spc="-75" dirty="0">
                <a:latin typeface="Arial MT"/>
                <a:cs typeface="Arial MT"/>
              </a:rPr>
              <a:t> </a:t>
            </a:r>
            <a:r>
              <a:rPr sz="800" spc="5" dirty="0">
                <a:latin typeface="Arial MT"/>
                <a:cs typeface="Arial MT"/>
              </a:rPr>
              <a:t>professional</a:t>
            </a:r>
            <a:r>
              <a:rPr sz="800" spc="-70" dirty="0">
                <a:latin typeface="Arial MT"/>
                <a:cs typeface="Arial MT"/>
              </a:rPr>
              <a:t> </a:t>
            </a:r>
            <a:r>
              <a:rPr sz="800" spc="5" dirty="0">
                <a:latin typeface="Arial MT"/>
                <a:cs typeface="Arial MT"/>
              </a:rPr>
              <a:t>to</a:t>
            </a:r>
            <a:r>
              <a:rPr sz="800" spc="-20" dirty="0">
                <a:latin typeface="Arial MT"/>
                <a:cs typeface="Arial MT"/>
              </a:rPr>
              <a:t> </a:t>
            </a:r>
            <a:r>
              <a:rPr sz="800" spc="5" dirty="0">
                <a:latin typeface="Arial MT"/>
                <a:cs typeface="Arial MT"/>
              </a:rPr>
              <a:t>determine</a:t>
            </a:r>
            <a:r>
              <a:rPr sz="800" spc="-25" dirty="0">
                <a:latin typeface="Arial MT"/>
                <a:cs typeface="Arial MT"/>
              </a:rPr>
              <a:t> </a:t>
            </a:r>
            <a:r>
              <a:rPr sz="800" spc="15" dirty="0">
                <a:latin typeface="Arial MT"/>
                <a:cs typeface="Arial MT"/>
              </a:rPr>
              <a:t>the</a:t>
            </a:r>
            <a:r>
              <a:rPr sz="800" spc="-100" dirty="0">
                <a:latin typeface="Arial MT"/>
                <a:cs typeface="Arial MT"/>
              </a:rPr>
              <a:t> </a:t>
            </a:r>
            <a:r>
              <a:rPr sz="800" dirty="0">
                <a:latin typeface="Arial MT"/>
                <a:cs typeface="Arial MT"/>
              </a:rPr>
              <a:t>most </a:t>
            </a:r>
            <a:r>
              <a:rPr sz="800" spc="5" dirty="0">
                <a:latin typeface="Arial MT"/>
                <a:cs typeface="Arial MT"/>
              </a:rPr>
              <a:t> </a:t>
            </a:r>
            <a:r>
              <a:rPr sz="800" spc="20" dirty="0">
                <a:latin typeface="Arial MT"/>
                <a:cs typeface="Arial MT"/>
              </a:rPr>
              <a:t>appropriate</a:t>
            </a:r>
            <a:r>
              <a:rPr sz="800" spc="-15" dirty="0">
                <a:latin typeface="Arial MT"/>
                <a:cs typeface="Arial MT"/>
              </a:rPr>
              <a:t> </a:t>
            </a:r>
            <a:r>
              <a:rPr sz="800" spc="10" dirty="0">
                <a:latin typeface="Arial MT"/>
                <a:cs typeface="Arial MT"/>
              </a:rPr>
              <a:t>investment</a:t>
            </a:r>
            <a:r>
              <a:rPr sz="800" spc="-120" dirty="0">
                <a:latin typeface="Arial MT"/>
                <a:cs typeface="Arial MT"/>
              </a:rPr>
              <a:t> </a:t>
            </a:r>
            <a:r>
              <a:rPr sz="800" spc="20" dirty="0">
                <a:latin typeface="Arial MT"/>
                <a:cs typeface="Arial MT"/>
              </a:rPr>
              <a:t>options</a:t>
            </a:r>
            <a:r>
              <a:rPr sz="800" spc="-135" dirty="0">
                <a:latin typeface="Arial MT"/>
                <a:cs typeface="Arial MT"/>
              </a:rPr>
              <a:t> </a:t>
            </a:r>
            <a:r>
              <a:rPr sz="800" spc="15" dirty="0">
                <a:latin typeface="Arial MT"/>
                <a:cs typeface="Arial MT"/>
              </a:rPr>
              <a:t>for</a:t>
            </a:r>
            <a:r>
              <a:rPr sz="800" spc="-80" dirty="0">
                <a:latin typeface="Arial MT"/>
                <a:cs typeface="Arial MT"/>
              </a:rPr>
              <a:t> </a:t>
            </a:r>
            <a:r>
              <a:rPr sz="800" spc="25" dirty="0">
                <a:latin typeface="Arial MT"/>
                <a:cs typeface="Arial MT"/>
              </a:rPr>
              <a:t>their</a:t>
            </a:r>
            <a:r>
              <a:rPr sz="800" spc="-80" dirty="0">
                <a:latin typeface="Arial MT"/>
                <a:cs typeface="Arial MT"/>
              </a:rPr>
              <a:t> </a:t>
            </a:r>
            <a:r>
              <a:rPr sz="800" spc="10" dirty="0">
                <a:latin typeface="Arial MT"/>
                <a:cs typeface="Arial MT"/>
              </a:rPr>
              <a:t>financial</a:t>
            </a:r>
            <a:r>
              <a:rPr sz="800" spc="-70" dirty="0">
                <a:latin typeface="Arial MT"/>
                <a:cs typeface="Arial MT"/>
              </a:rPr>
              <a:t> </a:t>
            </a:r>
            <a:r>
              <a:rPr sz="800" spc="10" dirty="0">
                <a:latin typeface="Arial MT"/>
                <a:cs typeface="Arial MT"/>
              </a:rPr>
              <a:t>situation.</a:t>
            </a:r>
            <a:r>
              <a:rPr sz="800" spc="-120" dirty="0">
                <a:latin typeface="Arial MT"/>
                <a:cs typeface="Arial MT"/>
              </a:rPr>
              <a:t> </a:t>
            </a:r>
            <a:r>
              <a:rPr sz="800" spc="20" dirty="0">
                <a:latin typeface="Arial MT"/>
                <a:cs typeface="Arial MT"/>
              </a:rPr>
              <a:t>This</a:t>
            </a:r>
            <a:r>
              <a:rPr sz="800" spc="-135" dirty="0">
                <a:latin typeface="Arial MT"/>
                <a:cs typeface="Arial MT"/>
              </a:rPr>
              <a:t> </a:t>
            </a:r>
            <a:r>
              <a:rPr sz="800" spc="15" dirty="0">
                <a:latin typeface="Arial MT"/>
                <a:cs typeface="Arial MT"/>
              </a:rPr>
              <a:t>material</a:t>
            </a:r>
            <a:r>
              <a:rPr sz="800" spc="-75" dirty="0">
                <a:latin typeface="Arial MT"/>
                <a:cs typeface="Arial MT"/>
              </a:rPr>
              <a:t> </a:t>
            </a:r>
            <a:r>
              <a:rPr sz="800" spc="20" dirty="0">
                <a:latin typeface="Arial MT"/>
                <a:cs typeface="Arial MT"/>
              </a:rPr>
              <a:t>has</a:t>
            </a:r>
            <a:r>
              <a:rPr sz="800" spc="-135" dirty="0">
                <a:latin typeface="Arial MT"/>
                <a:cs typeface="Arial MT"/>
              </a:rPr>
              <a:t> </a:t>
            </a:r>
            <a:r>
              <a:rPr sz="800" spc="25" dirty="0">
                <a:latin typeface="Arial MT"/>
                <a:cs typeface="Arial MT"/>
              </a:rPr>
              <a:t>been</a:t>
            </a:r>
            <a:r>
              <a:rPr sz="800" spc="-15" dirty="0">
                <a:latin typeface="Arial MT"/>
                <a:cs typeface="Arial MT"/>
              </a:rPr>
              <a:t> </a:t>
            </a:r>
            <a:r>
              <a:rPr sz="800" spc="10" dirty="0">
                <a:latin typeface="Arial MT"/>
                <a:cs typeface="Arial MT"/>
              </a:rPr>
              <a:t>distributed</a:t>
            </a:r>
            <a:r>
              <a:rPr sz="800" spc="-10" dirty="0">
                <a:latin typeface="Arial MT"/>
                <a:cs typeface="Arial MT"/>
              </a:rPr>
              <a:t> </a:t>
            </a:r>
            <a:r>
              <a:rPr sz="800" spc="15" dirty="0">
                <a:latin typeface="Arial MT"/>
                <a:cs typeface="Arial MT"/>
              </a:rPr>
              <a:t>for</a:t>
            </a:r>
            <a:r>
              <a:rPr sz="800" spc="-80" dirty="0">
                <a:latin typeface="Arial MT"/>
                <a:cs typeface="Arial MT"/>
              </a:rPr>
              <a:t> </a:t>
            </a:r>
            <a:r>
              <a:rPr sz="800" spc="10" dirty="0">
                <a:latin typeface="Arial MT"/>
                <a:cs typeface="Arial MT"/>
              </a:rPr>
              <a:t>informational</a:t>
            </a:r>
            <a:r>
              <a:rPr sz="800" spc="-70" dirty="0">
                <a:latin typeface="Arial MT"/>
                <a:cs typeface="Arial MT"/>
              </a:rPr>
              <a:t> </a:t>
            </a:r>
            <a:r>
              <a:rPr sz="800" spc="10" dirty="0">
                <a:latin typeface="Arial MT"/>
                <a:cs typeface="Arial MT"/>
              </a:rPr>
              <a:t>purposes</a:t>
            </a:r>
            <a:r>
              <a:rPr sz="800" spc="-140" dirty="0">
                <a:latin typeface="Arial MT"/>
                <a:cs typeface="Arial MT"/>
              </a:rPr>
              <a:t> </a:t>
            </a:r>
            <a:r>
              <a:rPr sz="800" spc="-20" dirty="0">
                <a:latin typeface="Arial MT"/>
                <a:cs typeface="Arial MT"/>
              </a:rPr>
              <a:t>only</a:t>
            </a:r>
            <a:r>
              <a:rPr sz="800" spc="-55" dirty="0">
                <a:latin typeface="Arial MT"/>
                <a:cs typeface="Arial MT"/>
              </a:rPr>
              <a:t> </a:t>
            </a:r>
            <a:r>
              <a:rPr sz="800" spc="20" dirty="0">
                <a:latin typeface="Arial MT"/>
                <a:cs typeface="Arial MT"/>
              </a:rPr>
              <a:t>and</a:t>
            </a:r>
            <a:r>
              <a:rPr sz="800" spc="-20" dirty="0">
                <a:latin typeface="Arial MT"/>
                <a:cs typeface="Arial MT"/>
              </a:rPr>
              <a:t> </a:t>
            </a:r>
            <a:r>
              <a:rPr sz="800" spc="10" dirty="0">
                <a:latin typeface="Arial MT"/>
                <a:cs typeface="Arial MT"/>
              </a:rPr>
              <a:t>should</a:t>
            </a:r>
            <a:r>
              <a:rPr sz="800" spc="-20" dirty="0">
                <a:latin typeface="Arial MT"/>
                <a:cs typeface="Arial MT"/>
              </a:rPr>
              <a:t> </a:t>
            </a:r>
            <a:r>
              <a:rPr sz="800" spc="20" dirty="0">
                <a:latin typeface="Arial MT"/>
                <a:cs typeface="Arial MT"/>
              </a:rPr>
              <a:t>not</a:t>
            </a:r>
            <a:r>
              <a:rPr sz="800" spc="-125" dirty="0">
                <a:latin typeface="Arial MT"/>
                <a:cs typeface="Arial MT"/>
              </a:rPr>
              <a:t> </a:t>
            </a:r>
            <a:r>
              <a:rPr sz="800" spc="15" dirty="0">
                <a:latin typeface="Arial MT"/>
                <a:cs typeface="Arial MT"/>
              </a:rPr>
              <a:t>be</a:t>
            </a:r>
            <a:r>
              <a:rPr sz="800" spc="-20" dirty="0">
                <a:latin typeface="Arial MT"/>
                <a:cs typeface="Arial MT"/>
              </a:rPr>
              <a:t> </a:t>
            </a:r>
            <a:r>
              <a:rPr sz="800" spc="10" dirty="0">
                <a:latin typeface="Arial MT"/>
                <a:cs typeface="Arial MT"/>
              </a:rPr>
              <a:t>considered</a:t>
            </a:r>
            <a:r>
              <a:rPr sz="800" spc="-20" dirty="0">
                <a:latin typeface="Arial MT"/>
                <a:cs typeface="Arial MT"/>
              </a:rPr>
              <a:t> </a:t>
            </a:r>
            <a:r>
              <a:rPr sz="800" spc="15" dirty="0">
                <a:latin typeface="Arial MT"/>
                <a:cs typeface="Arial MT"/>
              </a:rPr>
              <a:t>as</a:t>
            </a:r>
            <a:r>
              <a:rPr sz="800" spc="-140" dirty="0">
                <a:latin typeface="Arial MT"/>
                <a:cs typeface="Arial MT"/>
              </a:rPr>
              <a:t> </a:t>
            </a:r>
            <a:r>
              <a:rPr sz="800" spc="15" dirty="0">
                <a:latin typeface="Arial MT"/>
                <a:cs typeface="Arial MT"/>
              </a:rPr>
              <a:t>investment</a:t>
            </a:r>
            <a:r>
              <a:rPr sz="800" spc="-125" dirty="0">
                <a:latin typeface="Arial MT"/>
                <a:cs typeface="Arial MT"/>
              </a:rPr>
              <a:t> </a:t>
            </a:r>
            <a:r>
              <a:rPr sz="800" spc="20" dirty="0">
                <a:latin typeface="Arial MT"/>
                <a:cs typeface="Arial MT"/>
              </a:rPr>
              <a:t>advice</a:t>
            </a:r>
            <a:r>
              <a:rPr sz="800" spc="-105" dirty="0">
                <a:latin typeface="Arial MT"/>
                <a:cs typeface="Arial MT"/>
              </a:rPr>
              <a:t> </a:t>
            </a:r>
            <a:r>
              <a:rPr sz="800" spc="15" dirty="0">
                <a:latin typeface="Arial MT"/>
                <a:cs typeface="Arial MT"/>
              </a:rPr>
              <a:t>or</a:t>
            </a:r>
            <a:r>
              <a:rPr sz="800" spc="-80" dirty="0">
                <a:latin typeface="Arial MT"/>
                <a:cs typeface="Arial MT"/>
              </a:rPr>
              <a:t> </a:t>
            </a:r>
            <a:r>
              <a:rPr sz="800" dirty="0">
                <a:latin typeface="Arial MT"/>
                <a:cs typeface="Arial MT"/>
              </a:rPr>
              <a:t>a</a:t>
            </a:r>
            <a:r>
              <a:rPr sz="800" spc="-20" dirty="0">
                <a:latin typeface="Arial MT"/>
                <a:cs typeface="Arial MT"/>
              </a:rPr>
              <a:t> </a:t>
            </a:r>
            <a:r>
              <a:rPr sz="800" spc="5" dirty="0">
                <a:latin typeface="Arial MT"/>
                <a:cs typeface="Arial MT"/>
              </a:rPr>
              <a:t>recommendation</a:t>
            </a:r>
            <a:r>
              <a:rPr sz="800" spc="-20" dirty="0">
                <a:latin typeface="Arial MT"/>
                <a:cs typeface="Arial MT"/>
              </a:rPr>
              <a:t> </a:t>
            </a:r>
            <a:r>
              <a:rPr sz="800" spc="15" dirty="0">
                <a:latin typeface="Arial MT"/>
                <a:cs typeface="Arial MT"/>
              </a:rPr>
              <a:t>of</a:t>
            </a:r>
            <a:r>
              <a:rPr sz="800" spc="-40" dirty="0">
                <a:latin typeface="Arial MT"/>
                <a:cs typeface="Arial MT"/>
              </a:rPr>
              <a:t> </a:t>
            </a:r>
            <a:r>
              <a:rPr sz="800" spc="20" dirty="0">
                <a:latin typeface="Arial MT"/>
                <a:cs typeface="Arial MT"/>
              </a:rPr>
              <a:t>any </a:t>
            </a:r>
            <a:r>
              <a:rPr sz="800" spc="25" dirty="0">
                <a:latin typeface="Arial MT"/>
                <a:cs typeface="Arial MT"/>
              </a:rPr>
              <a:t> </a:t>
            </a:r>
            <a:r>
              <a:rPr sz="800" spc="20" dirty="0">
                <a:latin typeface="Arial MT"/>
                <a:cs typeface="Arial MT"/>
              </a:rPr>
              <a:t>particular</a:t>
            </a:r>
            <a:r>
              <a:rPr sz="800" spc="-75" dirty="0">
                <a:latin typeface="Arial MT"/>
                <a:cs typeface="Arial MT"/>
              </a:rPr>
              <a:t> </a:t>
            </a:r>
            <a:r>
              <a:rPr sz="800" dirty="0">
                <a:latin typeface="Arial MT"/>
                <a:cs typeface="Arial MT"/>
              </a:rPr>
              <a:t>security,</a:t>
            </a:r>
            <a:r>
              <a:rPr sz="800" spc="-35" dirty="0">
                <a:latin typeface="Arial MT"/>
                <a:cs typeface="Arial MT"/>
              </a:rPr>
              <a:t> </a:t>
            </a:r>
            <a:r>
              <a:rPr sz="800" dirty="0">
                <a:latin typeface="Arial MT"/>
                <a:cs typeface="Arial MT"/>
              </a:rPr>
              <a:t>strategy</a:t>
            </a:r>
            <a:r>
              <a:rPr sz="800" spc="-45" dirty="0">
                <a:latin typeface="Arial MT"/>
                <a:cs typeface="Arial MT"/>
              </a:rPr>
              <a:t> </a:t>
            </a:r>
            <a:r>
              <a:rPr sz="800" spc="15" dirty="0">
                <a:latin typeface="Arial MT"/>
                <a:cs typeface="Arial MT"/>
              </a:rPr>
              <a:t>or</a:t>
            </a:r>
            <a:r>
              <a:rPr sz="800" spc="-75" dirty="0">
                <a:latin typeface="Arial MT"/>
                <a:cs typeface="Arial MT"/>
              </a:rPr>
              <a:t> </a:t>
            </a:r>
            <a:r>
              <a:rPr sz="800" spc="15" dirty="0">
                <a:latin typeface="Arial MT"/>
                <a:cs typeface="Arial MT"/>
              </a:rPr>
              <a:t>investment</a:t>
            </a:r>
            <a:r>
              <a:rPr sz="800" spc="-35" dirty="0">
                <a:latin typeface="Arial MT"/>
                <a:cs typeface="Arial MT"/>
              </a:rPr>
              <a:t> </a:t>
            </a:r>
            <a:r>
              <a:rPr sz="800" spc="15" dirty="0">
                <a:latin typeface="Arial MT"/>
                <a:cs typeface="Arial MT"/>
              </a:rPr>
              <a:t>product.</a:t>
            </a:r>
            <a:r>
              <a:rPr sz="800" spc="-110" dirty="0">
                <a:latin typeface="Arial MT"/>
                <a:cs typeface="Arial MT"/>
              </a:rPr>
              <a:t> </a:t>
            </a:r>
            <a:r>
              <a:rPr sz="800" spc="10" dirty="0">
                <a:latin typeface="Arial MT"/>
                <a:cs typeface="Arial MT"/>
              </a:rPr>
              <a:t>Information</a:t>
            </a:r>
            <a:r>
              <a:rPr sz="800" spc="-95" dirty="0">
                <a:latin typeface="Arial MT"/>
                <a:cs typeface="Arial MT"/>
              </a:rPr>
              <a:t> </a:t>
            </a:r>
            <a:r>
              <a:rPr sz="800" spc="5" dirty="0">
                <a:latin typeface="Arial MT"/>
                <a:cs typeface="Arial MT"/>
              </a:rPr>
              <a:t>contained</a:t>
            </a:r>
            <a:r>
              <a:rPr sz="800" spc="-10" dirty="0">
                <a:latin typeface="Arial MT"/>
                <a:cs typeface="Arial MT"/>
              </a:rPr>
              <a:t> </a:t>
            </a:r>
            <a:r>
              <a:rPr sz="800" spc="5" dirty="0">
                <a:latin typeface="Arial MT"/>
                <a:cs typeface="Arial MT"/>
              </a:rPr>
              <a:t>herein</a:t>
            </a:r>
            <a:r>
              <a:rPr sz="800" spc="-10" dirty="0">
                <a:latin typeface="Arial MT"/>
                <a:cs typeface="Arial MT"/>
              </a:rPr>
              <a:t> </a:t>
            </a:r>
            <a:r>
              <a:rPr sz="800" spc="20" dirty="0">
                <a:latin typeface="Arial MT"/>
                <a:cs typeface="Arial MT"/>
              </a:rPr>
              <a:t>has</a:t>
            </a:r>
            <a:r>
              <a:rPr sz="800" spc="-135" dirty="0">
                <a:latin typeface="Arial MT"/>
                <a:cs typeface="Arial MT"/>
              </a:rPr>
              <a:t> </a:t>
            </a:r>
            <a:r>
              <a:rPr sz="800" spc="25" dirty="0">
                <a:latin typeface="Arial MT"/>
                <a:cs typeface="Arial MT"/>
              </a:rPr>
              <a:t>been</a:t>
            </a:r>
            <a:r>
              <a:rPr sz="800" spc="-10" dirty="0">
                <a:latin typeface="Arial MT"/>
                <a:cs typeface="Arial MT"/>
              </a:rPr>
              <a:t> </a:t>
            </a:r>
            <a:r>
              <a:rPr sz="800" spc="10" dirty="0">
                <a:latin typeface="Arial MT"/>
                <a:cs typeface="Arial MT"/>
              </a:rPr>
              <a:t>obtained</a:t>
            </a:r>
            <a:r>
              <a:rPr sz="800" spc="-10" dirty="0">
                <a:latin typeface="Arial MT"/>
                <a:cs typeface="Arial MT"/>
              </a:rPr>
              <a:t> </a:t>
            </a:r>
            <a:r>
              <a:rPr sz="800" spc="5" dirty="0">
                <a:latin typeface="Arial MT"/>
                <a:cs typeface="Arial MT"/>
              </a:rPr>
              <a:t>from</a:t>
            </a:r>
            <a:r>
              <a:rPr sz="800" spc="10" dirty="0">
                <a:latin typeface="Arial MT"/>
                <a:cs typeface="Arial MT"/>
              </a:rPr>
              <a:t> </a:t>
            </a:r>
            <a:r>
              <a:rPr sz="800" spc="-5" dirty="0">
                <a:latin typeface="Arial MT"/>
                <a:cs typeface="Arial MT"/>
              </a:rPr>
              <a:t>sources</a:t>
            </a:r>
            <a:r>
              <a:rPr sz="800" spc="-135" dirty="0">
                <a:latin typeface="Arial MT"/>
                <a:cs typeface="Arial MT"/>
              </a:rPr>
              <a:t> </a:t>
            </a:r>
            <a:r>
              <a:rPr sz="800" spc="20" dirty="0">
                <a:latin typeface="Arial MT"/>
                <a:cs typeface="Arial MT"/>
              </a:rPr>
              <a:t>believed</a:t>
            </a:r>
            <a:r>
              <a:rPr sz="800" spc="-10" dirty="0">
                <a:latin typeface="Arial MT"/>
                <a:cs typeface="Arial MT"/>
              </a:rPr>
              <a:t> </a:t>
            </a:r>
            <a:r>
              <a:rPr sz="800" spc="10" dirty="0">
                <a:latin typeface="Arial MT"/>
                <a:cs typeface="Arial MT"/>
              </a:rPr>
              <a:t>tobe</a:t>
            </a:r>
            <a:r>
              <a:rPr sz="800" spc="-15" dirty="0">
                <a:latin typeface="Arial MT"/>
                <a:cs typeface="Arial MT"/>
              </a:rPr>
              <a:t> </a:t>
            </a:r>
            <a:r>
              <a:rPr sz="800" dirty="0">
                <a:latin typeface="Arial MT"/>
                <a:cs typeface="Arial MT"/>
              </a:rPr>
              <a:t>reliable,</a:t>
            </a:r>
            <a:r>
              <a:rPr sz="800" spc="-35" dirty="0">
                <a:latin typeface="Arial MT"/>
                <a:cs typeface="Arial MT"/>
              </a:rPr>
              <a:t> </a:t>
            </a:r>
            <a:r>
              <a:rPr sz="800" spc="20" dirty="0">
                <a:latin typeface="Arial MT"/>
                <a:cs typeface="Arial MT"/>
              </a:rPr>
              <a:t>but</a:t>
            </a:r>
            <a:r>
              <a:rPr sz="800" spc="-40" dirty="0">
                <a:latin typeface="Arial MT"/>
                <a:cs typeface="Arial MT"/>
              </a:rPr>
              <a:t> </a:t>
            </a:r>
            <a:r>
              <a:rPr sz="800" spc="20" dirty="0">
                <a:latin typeface="Arial MT"/>
                <a:cs typeface="Arial MT"/>
              </a:rPr>
              <a:t>not</a:t>
            </a:r>
            <a:r>
              <a:rPr sz="800" spc="-35" dirty="0">
                <a:latin typeface="Arial MT"/>
                <a:cs typeface="Arial MT"/>
              </a:rPr>
              <a:t> </a:t>
            </a:r>
            <a:r>
              <a:rPr sz="800" spc="5" dirty="0">
                <a:latin typeface="Arial MT"/>
                <a:cs typeface="Arial MT"/>
              </a:rPr>
              <a:t>guaranteed.</a:t>
            </a:r>
            <a:r>
              <a:rPr sz="800" spc="-40" dirty="0">
                <a:latin typeface="Arial MT"/>
                <a:cs typeface="Arial MT"/>
              </a:rPr>
              <a:t> </a:t>
            </a:r>
            <a:r>
              <a:rPr sz="800" spc="-15" dirty="0">
                <a:latin typeface="Arial MT"/>
                <a:cs typeface="Arial MT"/>
              </a:rPr>
              <a:t>No </a:t>
            </a:r>
            <a:r>
              <a:rPr sz="800" spc="5" dirty="0">
                <a:latin typeface="Arial MT"/>
                <a:cs typeface="Arial MT"/>
              </a:rPr>
              <a:t>part</a:t>
            </a:r>
            <a:r>
              <a:rPr sz="800" spc="-35" dirty="0">
                <a:latin typeface="Arial MT"/>
                <a:cs typeface="Arial MT"/>
              </a:rPr>
              <a:t> </a:t>
            </a:r>
            <a:r>
              <a:rPr sz="800" spc="15" dirty="0">
                <a:latin typeface="Arial MT"/>
                <a:cs typeface="Arial MT"/>
              </a:rPr>
              <a:t>of</a:t>
            </a:r>
            <a:r>
              <a:rPr sz="800" spc="-40" dirty="0">
                <a:latin typeface="Arial MT"/>
                <a:cs typeface="Arial MT"/>
              </a:rPr>
              <a:t> </a:t>
            </a:r>
            <a:r>
              <a:rPr sz="800" spc="25" dirty="0">
                <a:latin typeface="Arial MT"/>
                <a:cs typeface="Arial MT"/>
              </a:rPr>
              <a:t>this</a:t>
            </a:r>
            <a:r>
              <a:rPr sz="800" spc="-135" dirty="0">
                <a:latin typeface="Arial MT"/>
                <a:cs typeface="Arial MT"/>
              </a:rPr>
              <a:t> </a:t>
            </a:r>
            <a:r>
              <a:rPr sz="800" spc="10" dirty="0">
                <a:latin typeface="Arial MT"/>
                <a:cs typeface="Arial MT"/>
              </a:rPr>
              <a:t>material</a:t>
            </a:r>
            <a:r>
              <a:rPr sz="800" spc="-70" dirty="0">
                <a:latin typeface="Arial MT"/>
                <a:cs typeface="Arial MT"/>
              </a:rPr>
              <a:t> </a:t>
            </a:r>
            <a:r>
              <a:rPr sz="800" spc="25" dirty="0">
                <a:latin typeface="Arial MT"/>
                <a:cs typeface="Arial MT"/>
              </a:rPr>
              <a:t>may</a:t>
            </a:r>
            <a:r>
              <a:rPr sz="800" spc="-55" dirty="0">
                <a:latin typeface="Arial MT"/>
                <a:cs typeface="Arial MT"/>
              </a:rPr>
              <a:t> </a:t>
            </a:r>
            <a:r>
              <a:rPr sz="800" spc="10" dirty="0">
                <a:latin typeface="Arial MT"/>
                <a:cs typeface="Arial MT"/>
              </a:rPr>
              <a:t>be</a:t>
            </a:r>
            <a:r>
              <a:rPr sz="800" spc="-15" dirty="0">
                <a:latin typeface="Arial MT"/>
                <a:cs typeface="Arial MT"/>
              </a:rPr>
              <a:t> </a:t>
            </a:r>
            <a:r>
              <a:rPr sz="800" dirty="0">
                <a:latin typeface="Arial MT"/>
                <a:cs typeface="Arial MT"/>
              </a:rPr>
              <a:t>reproduced</a:t>
            </a:r>
            <a:r>
              <a:rPr sz="800" spc="-15" dirty="0">
                <a:latin typeface="Arial MT"/>
                <a:cs typeface="Arial MT"/>
              </a:rPr>
              <a:t> </a:t>
            </a:r>
            <a:r>
              <a:rPr sz="800" spc="25" dirty="0">
                <a:latin typeface="Arial MT"/>
                <a:cs typeface="Arial MT"/>
              </a:rPr>
              <a:t>in</a:t>
            </a:r>
            <a:r>
              <a:rPr sz="800" spc="-15" dirty="0">
                <a:latin typeface="Arial MT"/>
                <a:cs typeface="Arial MT"/>
              </a:rPr>
              <a:t> </a:t>
            </a:r>
            <a:r>
              <a:rPr sz="800" spc="15" dirty="0">
                <a:latin typeface="Arial MT"/>
                <a:cs typeface="Arial MT"/>
              </a:rPr>
              <a:t>any </a:t>
            </a:r>
            <a:r>
              <a:rPr sz="800" spc="20" dirty="0">
                <a:latin typeface="Arial MT"/>
                <a:cs typeface="Arial MT"/>
              </a:rPr>
              <a:t> </a:t>
            </a:r>
            <a:r>
              <a:rPr sz="800" spc="15" dirty="0">
                <a:latin typeface="Arial MT"/>
                <a:cs typeface="Arial MT"/>
              </a:rPr>
              <a:t>form, or </a:t>
            </a:r>
            <a:r>
              <a:rPr sz="800" spc="5" dirty="0">
                <a:latin typeface="Arial MT"/>
                <a:cs typeface="Arial MT"/>
              </a:rPr>
              <a:t>referred to </a:t>
            </a:r>
            <a:r>
              <a:rPr sz="800" spc="30" dirty="0">
                <a:latin typeface="Arial MT"/>
                <a:cs typeface="Arial MT"/>
              </a:rPr>
              <a:t>in </a:t>
            </a:r>
            <a:r>
              <a:rPr sz="800" spc="20" dirty="0">
                <a:latin typeface="Arial MT"/>
                <a:cs typeface="Arial MT"/>
              </a:rPr>
              <a:t>any </a:t>
            </a:r>
            <a:r>
              <a:rPr sz="800" spc="25" dirty="0">
                <a:latin typeface="Arial MT"/>
                <a:cs typeface="Arial MT"/>
              </a:rPr>
              <a:t>other </a:t>
            </a:r>
            <a:r>
              <a:rPr sz="800" spc="10" dirty="0">
                <a:latin typeface="Arial MT"/>
                <a:cs typeface="Arial MT"/>
              </a:rPr>
              <a:t>publication, without </a:t>
            </a:r>
            <a:r>
              <a:rPr sz="800" dirty="0">
                <a:latin typeface="Arial MT"/>
                <a:cs typeface="Arial MT"/>
              </a:rPr>
              <a:t>express </a:t>
            </a:r>
            <a:r>
              <a:rPr sz="800" spc="10" dirty="0">
                <a:latin typeface="Arial MT"/>
                <a:cs typeface="Arial MT"/>
              </a:rPr>
              <a:t>written permission. </a:t>
            </a:r>
            <a:r>
              <a:rPr sz="800" spc="15" dirty="0">
                <a:latin typeface="Arial MT"/>
                <a:cs typeface="Arial MT"/>
              </a:rPr>
              <a:t>PIMCO </a:t>
            </a:r>
            <a:r>
              <a:rPr sz="800" spc="30" dirty="0">
                <a:latin typeface="Arial MT"/>
                <a:cs typeface="Arial MT"/>
              </a:rPr>
              <a:t>is </a:t>
            </a:r>
            <a:r>
              <a:rPr sz="800" dirty="0">
                <a:latin typeface="Arial MT"/>
                <a:cs typeface="Arial MT"/>
              </a:rPr>
              <a:t>a </a:t>
            </a:r>
            <a:r>
              <a:rPr sz="800" spc="15" dirty="0">
                <a:latin typeface="Arial MT"/>
                <a:cs typeface="Arial MT"/>
              </a:rPr>
              <a:t>trademark of </a:t>
            </a:r>
            <a:r>
              <a:rPr sz="800" spc="25" dirty="0">
                <a:latin typeface="Arial MT"/>
                <a:cs typeface="Arial MT"/>
              </a:rPr>
              <a:t>Allianz </a:t>
            </a:r>
            <a:r>
              <a:rPr sz="800" spc="-20" dirty="0">
                <a:latin typeface="Arial MT"/>
                <a:cs typeface="Arial MT"/>
              </a:rPr>
              <a:t>Asset </a:t>
            </a:r>
            <a:r>
              <a:rPr sz="800" spc="-5" dirty="0">
                <a:latin typeface="Arial MT"/>
                <a:cs typeface="Arial MT"/>
              </a:rPr>
              <a:t>Management </a:t>
            </a:r>
            <a:r>
              <a:rPr sz="800" spc="15" dirty="0">
                <a:latin typeface="Arial MT"/>
                <a:cs typeface="Arial MT"/>
              </a:rPr>
              <a:t>of </a:t>
            </a:r>
            <a:r>
              <a:rPr sz="800" spc="5" dirty="0">
                <a:latin typeface="Arial MT"/>
                <a:cs typeface="Arial MT"/>
              </a:rPr>
              <a:t>America </a:t>
            </a:r>
            <a:r>
              <a:rPr sz="800" spc="15" dirty="0">
                <a:latin typeface="Arial MT"/>
                <a:cs typeface="Arial MT"/>
              </a:rPr>
              <a:t>L.P. </a:t>
            </a:r>
            <a:r>
              <a:rPr sz="800" spc="30" dirty="0">
                <a:latin typeface="Arial MT"/>
                <a:cs typeface="Arial MT"/>
              </a:rPr>
              <a:t>in </a:t>
            </a:r>
            <a:r>
              <a:rPr sz="800" spc="15" dirty="0">
                <a:latin typeface="Arial MT"/>
                <a:cs typeface="Arial MT"/>
              </a:rPr>
              <a:t>the </a:t>
            </a:r>
            <a:r>
              <a:rPr sz="800" spc="5" dirty="0">
                <a:latin typeface="Arial MT"/>
                <a:cs typeface="Arial MT"/>
              </a:rPr>
              <a:t>United </a:t>
            </a:r>
            <a:r>
              <a:rPr sz="800" spc="15" dirty="0">
                <a:latin typeface="Arial MT"/>
                <a:cs typeface="Arial MT"/>
              </a:rPr>
              <a:t>States </a:t>
            </a:r>
            <a:r>
              <a:rPr sz="800" spc="20" dirty="0">
                <a:latin typeface="Arial MT"/>
                <a:cs typeface="Arial MT"/>
              </a:rPr>
              <a:t>and </a:t>
            </a:r>
            <a:r>
              <a:rPr sz="800" dirty="0">
                <a:latin typeface="Arial MT"/>
                <a:cs typeface="Arial MT"/>
              </a:rPr>
              <a:t>throughout </a:t>
            </a:r>
            <a:r>
              <a:rPr sz="800" spc="15" dirty="0">
                <a:latin typeface="Arial MT"/>
                <a:cs typeface="Arial MT"/>
              </a:rPr>
              <a:t>the </a:t>
            </a:r>
            <a:r>
              <a:rPr sz="800" spc="10" dirty="0">
                <a:latin typeface="Arial MT"/>
                <a:cs typeface="Arial MT"/>
              </a:rPr>
              <a:t>world. </a:t>
            </a:r>
            <a:r>
              <a:rPr sz="800" dirty="0">
                <a:latin typeface="Arial MT"/>
                <a:cs typeface="Arial MT"/>
              </a:rPr>
              <a:t>Pacific </a:t>
            </a:r>
            <a:r>
              <a:rPr sz="800" spc="5" dirty="0">
                <a:latin typeface="Arial MT"/>
                <a:cs typeface="Arial MT"/>
              </a:rPr>
              <a:t> </a:t>
            </a:r>
            <a:r>
              <a:rPr sz="800" spc="10" dirty="0">
                <a:latin typeface="Arial MT"/>
                <a:cs typeface="Arial MT"/>
              </a:rPr>
              <a:t>Investment</a:t>
            </a:r>
            <a:r>
              <a:rPr sz="800" spc="-45" dirty="0">
                <a:latin typeface="Arial MT"/>
                <a:cs typeface="Arial MT"/>
              </a:rPr>
              <a:t> </a:t>
            </a:r>
            <a:r>
              <a:rPr sz="800" spc="15" dirty="0">
                <a:latin typeface="Arial MT"/>
                <a:cs typeface="Arial MT"/>
              </a:rPr>
              <a:t>Management</a:t>
            </a:r>
            <a:r>
              <a:rPr sz="800" spc="-45" dirty="0">
                <a:latin typeface="Arial MT"/>
                <a:cs typeface="Arial MT"/>
              </a:rPr>
              <a:t> </a:t>
            </a:r>
            <a:r>
              <a:rPr sz="800" spc="10" dirty="0">
                <a:latin typeface="Arial MT"/>
                <a:cs typeface="Arial MT"/>
              </a:rPr>
              <a:t>Company</a:t>
            </a:r>
            <a:r>
              <a:rPr sz="800" spc="-60" dirty="0">
                <a:latin typeface="Arial MT"/>
                <a:cs typeface="Arial MT"/>
              </a:rPr>
              <a:t> </a:t>
            </a:r>
            <a:r>
              <a:rPr sz="800" spc="10" dirty="0">
                <a:latin typeface="Arial MT"/>
                <a:cs typeface="Arial MT"/>
              </a:rPr>
              <a:t>LLC,</a:t>
            </a:r>
            <a:r>
              <a:rPr sz="800" spc="-45" dirty="0">
                <a:latin typeface="Arial MT"/>
                <a:cs typeface="Arial MT"/>
              </a:rPr>
              <a:t> </a:t>
            </a:r>
            <a:r>
              <a:rPr sz="800" spc="20" dirty="0">
                <a:latin typeface="Arial MT"/>
                <a:cs typeface="Arial MT"/>
              </a:rPr>
              <a:t>650</a:t>
            </a:r>
            <a:r>
              <a:rPr sz="800" spc="-105" dirty="0">
                <a:latin typeface="Arial MT"/>
                <a:cs typeface="Arial MT"/>
              </a:rPr>
              <a:t> </a:t>
            </a:r>
            <a:r>
              <a:rPr sz="800" spc="5" dirty="0">
                <a:latin typeface="Arial MT"/>
                <a:cs typeface="Arial MT"/>
              </a:rPr>
              <a:t>Newport</a:t>
            </a:r>
            <a:r>
              <a:rPr sz="800" spc="-40" dirty="0">
                <a:latin typeface="Arial MT"/>
                <a:cs typeface="Arial MT"/>
              </a:rPr>
              <a:t> </a:t>
            </a:r>
            <a:r>
              <a:rPr sz="800" spc="15" dirty="0">
                <a:latin typeface="Arial MT"/>
                <a:cs typeface="Arial MT"/>
              </a:rPr>
              <a:t>Center</a:t>
            </a:r>
            <a:r>
              <a:rPr sz="800" spc="-85" dirty="0">
                <a:latin typeface="Arial MT"/>
                <a:cs typeface="Arial MT"/>
              </a:rPr>
              <a:t> </a:t>
            </a:r>
            <a:r>
              <a:rPr sz="800" spc="5" dirty="0">
                <a:latin typeface="Arial MT"/>
                <a:cs typeface="Arial MT"/>
              </a:rPr>
              <a:t>Drive,</a:t>
            </a:r>
            <a:r>
              <a:rPr sz="800" spc="-45" dirty="0">
                <a:latin typeface="Arial MT"/>
                <a:cs typeface="Arial MT"/>
              </a:rPr>
              <a:t> </a:t>
            </a:r>
            <a:r>
              <a:rPr sz="800" spc="5" dirty="0">
                <a:latin typeface="Arial MT"/>
                <a:cs typeface="Arial MT"/>
              </a:rPr>
              <a:t>Newport</a:t>
            </a:r>
            <a:r>
              <a:rPr sz="800" spc="-45" dirty="0">
                <a:latin typeface="Arial MT"/>
                <a:cs typeface="Arial MT"/>
              </a:rPr>
              <a:t> </a:t>
            </a:r>
            <a:r>
              <a:rPr sz="800" spc="20" dirty="0">
                <a:latin typeface="Arial MT"/>
                <a:cs typeface="Arial MT"/>
              </a:rPr>
              <a:t>Beach,</a:t>
            </a:r>
            <a:r>
              <a:rPr sz="800" spc="-45" dirty="0">
                <a:latin typeface="Arial MT"/>
                <a:cs typeface="Arial MT"/>
              </a:rPr>
              <a:t> </a:t>
            </a:r>
            <a:r>
              <a:rPr sz="800" spc="-15" dirty="0">
                <a:latin typeface="Arial MT"/>
                <a:cs typeface="Arial MT"/>
              </a:rPr>
              <a:t>CA</a:t>
            </a:r>
            <a:r>
              <a:rPr sz="800" spc="-30" dirty="0">
                <a:latin typeface="Arial MT"/>
                <a:cs typeface="Arial MT"/>
              </a:rPr>
              <a:t> </a:t>
            </a:r>
            <a:r>
              <a:rPr sz="800" spc="15" dirty="0">
                <a:latin typeface="Arial MT"/>
                <a:cs typeface="Arial MT"/>
              </a:rPr>
              <a:t>92660,</a:t>
            </a:r>
            <a:r>
              <a:rPr sz="800" spc="-45" dirty="0">
                <a:latin typeface="Arial MT"/>
                <a:cs typeface="Arial MT"/>
              </a:rPr>
              <a:t> </a:t>
            </a:r>
            <a:r>
              <a:rPr sz="800" spc="-5" dirty="0">
                <a:latin typeface="Arial MT"/>
                <a:cs typeface="Arial MT"/>
              </a:rPr>
              <a:t>800-387-4626.</a:t>
            </a:r>
            <a:r>
              <a:rPr sz="800" spc="-50" dirty="0">
                <a:latin typeface="Arial MT"/>
                <a:cs typeface="Arial MT"/>
              </a:rPr>
              <a:t> </a:t>
            </a:r>
            <a:r>
              <a:rPr sz="800" dirty="0">
                <a:latin typeface="Arial MT"/>
                <a:cs typeface="Arial MT"/>
              </a:rPr>
              <a:t>©2023,</a:t>
            </a:r>
            <a:r>
              <a:rPr sz="800" spc="-45" dirty="0">
                <a:latin typeface="Arial MT"/>
                <a:cs typeface="Arial MT"/>
              </a:rPr>
              <a:t> </a:t>
            </a:r>
            <a:r>
              <a:rPr sz="800" spc="10" dirty="0">
                <a:latin typeface="Arial MT"/>
                <a:cs typeface="Arial MT"/>
              </a:rPr>
              <a:t>PIMCO</a:t>
            </a:r>
            <a:endParaRPr sz="800">
              <a:latin typeface="Arial MT"/>
              <a:cs typeface="Arial MT"/>
            </a:endParaRPr>
          </a:p>
          <a:p>
            <a:pPr marL="12700">
              <a:lnSpc>
                <a:spcPct val="100000"/>
              </a:lnSpc>
              <a:spcBef>
                <a:spcPts val="570"/>
              </a:spcBef>
            </a:pPr>
            <a:r>
              <a:rPr sz="800" spc="10" dirty="0">
                <a:latin typeface="Arial MT"/>
                <a:cs typeface="Arial MT"/>
              </a:rPr>
              <a:t>These</a:t>
            </a:r>
            <a:r>
              <a:rPr sz="800" spc="-15" dirty="0">
                <a:latin typeface="Arial MT"/>
                <a:cs typeface="Arial MT"/>
              </a:rPr>
              <a:t> </a:t>
            </a:r>
            <a:r>
              <a:rPr sz="800" spc="20" dirty="0">
                <a:latin typeface="Arial MT"/>
                <a:cs typeface="Arial MT"/>
              </a:rPr>
              <a:t>materials</a:t>
            </a:r>
            <a:r>
              <a:rPr sz="800" spc="-135" dirty="0">
                <a:latin typeface="Arial MT"/>
                <a:cs typeface="Arial MT"/>
              </a:rPr>
              <a:t> </a:t>
            </a:r>
            <a:r>
              <a:rPr sz="800" dirty="0">
                <a:latin typeface="Arial MT"/>
                <a:cs typeface="Arial MT"/>
              </a:rPr>
              <a:t>are</a:t>
            </a:r>
            <a:r>
              <a:rPr sz="800" spc="-10" dirty="0">
                <a:latin typeface="Arial MT"/>
                <a:cs typeface="Arial MT"/>
              </a:rPr>
              <a:t> </a:t>
            </a:r>
            <a:r>
              <a:rPr sz="800" spc="30" dirty="0">
                <a:latin typeface="Arial MT"/>
                <a:cs typeface="Arial MT"/>
              </a:rPr>
              <a:t>being</a:t>
            </a:r>
            <a:r>
              <a:rPr sz="800" spc="-15" dirty="0">
                <a:latin typeface="Arial MT"/>
                <a:cs typeface="Arial MT"/>
              </a:rPr>
              <a:t> </a:t>
            </a:r>
            <a:r>
              <a:rPr sz="800" spc="10" dirty="0">
                <a:latin typeface="Arial MT"/>
                <a:cs typeface="Arial MT"/>
              </a:rPr>
              <a:t>provided</a:t>
            </a:r>
            <a:r>
              <a:rPr sz="800" spc="-10" dirty="0">
                <a:latin typeface="Arial MT"/>
                <a:cs typeface="Arial MT"/>
              </a:rPr>
              <a:t> </a:t>
            </a:r>
            <a:r>
              <a:rPr sz="800" spc="15" dirty="0">
                <a:latin typeface="Arial MT"/>
                <a:cs typeface="Arial MT"/>
              </a:rPr>
              <a:t>on</a:t>
            </a:r>
            <a:r>
              <a:rPr sz="800" spc="-15" dirty="0">
                <a:latin typeface="Arial MT"/>
                <a:cs typeface="Arial MT"/>
              </a:rPr>
              <a:t> </a:t>
            </a:r>
            <a:r>
              <a:rPr sz="800" spc="15" dirty="0">
                <a:latin typeface="Arial MT"/>
                <a:cs typeface="Arial MT"/>
              </a:rPr>
              <a:t>the</a:t>
            </a:r>
            <a:r>
              <a:rPr sz="800" spc="-10" dirty="0">
                <a:latin typeface="Arial MT"/>
                <a:cs typeface="Arial MT"/>
              </a:rPr>
              <a:t> </a:t>
            </a:r>
            <a:r>
              <a:rPr sz="800" spc="-5" dirty="0">
                <a:latin typeface="Arial MT"/>
                <a:cs typeface="Arial MT"/>
              </a:rPr>
              <a:t>express</a:t>
            </a:r>
            <a:r>
              <a:rPr sz="800" spc="-135" dirty="0">
                <a:latin typeface="Arial MT"/>
                <a:cs typeface="Arial MT"/>
              </a:rPr>
              <a:t> </a:t>
            </a:r>
            <a:r>
              <a:rPr sz="800" spc="5" dirty="0">
                <a:latin typeface="Arial MT"/>
                <a:cs typeface="Arial MT"/>
              </a:rPr>
              <a:t>basis</a:t>
            </a:r>
            <a:r>
              <a:rPr sz="800" spc="-50" dirty="0">
                <a:latin typeface="Arial MT"/>
                <a:cs typeface="Arial MT"/>
              </a:rPr>
              <a:t> </a:t>
            </a:r>
            <a:r>
              <a:rPr sz="800" spc="20" dirty="0">
                <a:latin typeface="Arial MT"/>
                <a:cs typeface="Arial MT"/>
              </a:rPr>
              <a:t>that</a:t>
            </a:r>
            <a:r>
              <a:rPr sz="800" spc="-35" dirty="0">
                <a:latin typeface="Arial MT"/>
                <a:cs typeface="Arial MT"/>
              </a:rPr>
              <a:t> </a:t>
            </a:r>
            <a:r>
              <a:rPr sz="800" spc="20" dirty="0">
                <a:latin typeface="Arial MT"/>
                <a:cs typeface="Arial MT"/>
              </a:rPr>
              <a:t>they</a:t>
            </a:r>
            <a:r>
              <a:rPr sz="800" spc="-50" dirty="0">
                <a:latin typeface="Arial MT"/>
                <a:cs typeface="Arial MT"/>
              </a:rPr>
              <a:t> </a:t>
            </a:r>
            <a:r>
              <a:rPr sz="800" spc="20" dirty="0">
                <a:latin typeface="Arial MT"/>
                <a:cs typeface="Arial MT"/>
              </a:rPr>
              <a:t>and</a:t>
            </a:r>
            <a:r>
              <a:rPr sz="800" spc="-15" dirty="0">
                <a:latin typeface="Arial MT"/>
                <a:cs typeface="Arial MT"/>
              </a:rPr>
              <a:t> </a:t>
            </a:r>
            <a:r>
              <a:rPr sz="800" spc="20" dirty="0">
                <a:latin typeface="Arial MT"/>
                <a:cs typeface="Arial MT"/>
              </a:rPr>
              <a:t>any</a:t>
            </a:r>
            <a:r>
              <a:rPr sz="800" spc="-45" dirty="0">
                <a:latin typeface="Arial MT"/>
                <a:cs typeface="Arial MT"/>
              </a:rPr>
              <a:t> </a:t>
            </a:r>
            <a:r>
              <a:rPr sz="800" spc="20" dirty="0">
                <a:latin typeface="Arial MT"/>
                <a:cs typeface="Arial MT"/>
              </a:rPr>
              <a:t>related</a:t>
            </a:r>
            <a:r>
              <a:rPr sz="800" spc="-15" dirty="0">
                <a:latin typeface="Arial MT"/>
                <a:cs typeface="Arial MT"/>
              </a:rPr>
              <a:t> </a:t>
            </a:r>
            <a:r>
              <a:rPr sz="800" dirty="0">
                <a:latin typeface="Arial MT"/>
                <a:cs typeface="Arial MT"/>
              </a:rPr>
              <a:t>communications</a:t>
            </a:r>
            <a:r>
              <a:rPr sz="800" spc="-135" dirty="0">
                <a:latin typeface="Arial MT"/>
                <a:cs typeface="Arial MT"/>
              </a:rPr>
              <a:t> </a:t>
            </a:r>
            <a:r>
              <a:rPr sz="800" spc="10" dirty="0">
                <a:latin typeface="Arial MT"/>
                <a:cs typeface="Arial MT"/>
              </a:rPr>
              <a:t>(whether</a:t>
            </a:r>
            <a:r>
              <a:rPr sz="800" spc="-75" dirty="0">
                <a:latin typeface="Arial MT"/>
                <a:cs typeface="Arial MT"/>
              </a:rPr>
              <a:t> </a:t>
            </a:r>
            <a:r>
              <a:rPr sz="800" spc="10" dirty="0">
                <a:latin typeface="Arial MT"/>
                <a:cs typeface="Arial MT"/>
              </a:rPr>
              <a:t>written</a:t>
            </a:r>
            <a:r>
              <a:rPr sz="800" spc="-15" dirty="0">
                <a:latin typeface="Arial MT"/>
                <a:cs typeface="Arial MT"/>
              </a:rPr>
              <a:t> </a:t>
            </a:r>
            <a:r>
              <a:rPr sz="800" spc="15" dirty="0">
                <a:latin typeface="Arial MT"/>
                <a:cs typeface="Arial MT"/>
              </a:rPr>
              <a:t>or</a:t>
            </a:r>
            <a:r>
              <a:rPr sz="800" spc="-75" dirty="0">
                <a:latin typeface="Arial MT"/>
                <a:cs typeface="Arial MT"/>
              </a:rPr>
              <a:t> </a:t>
            </a:r>
            <a:r>
              <a:rPr sz="800" spc="20" dirty="0">
                <a:latin typeface="Arial MT"/>
                <a:cs typeface="Arial MT"/>
              </a:rPr>
              <a:t>oral)</a:t>
            </a:r>
            <a:r>
              <a:rPr sz="800" spc="-75" dirty="0">
                <a:latin typeface="Arial MT"/>
                <a:cs typeface="Arial MT"/>
              </a:rPr>
              <a:t> </a:t>
            </a:r>
            <a:r>
              <a:rPr sz="800" spc="-25" dirty="0">
                <a:latin typeface="Arial MT"/>
                <a:cs typeface="Arial MT"/>
              </a:rPr>
              <a:t>will</a:t>
            </a:r>
            <a:r>
              <a:rPr sz="800" spc="-70" dirty="0">
                <a:latin typeface="Arial MT"/>
                <a:cs typeface="Arial MT"/>
              </a:rPr>
              <a:t> </a:t>
            </a:r>
            <a:r>
              <a:rPr sz="800" spc="20" dirty="0">
                <a:latin typeface="Arial MT"/>
                <a:cs typeface="Arial MT"/>
              </a:rPr>
              <a:t>not</a:t>
            </a:r>
            <a:r>
              <a:rPr sz="800" spc="-40" dirty="0">
                <a:latin typeface="Arial MT"/>
                <a:cs typeface="Arial MT"/>
              </a:rPr>
              <a:t> </a:t>
            </a:r>
            <a:r>
              <a:rPr sz="800" spc="-5" dirty="0">
                <a:latin typeface="Arial MT"/>
                <a:cs typeface="Arial MT"/>
              </a:rPr>
              <a:t>cause</a:t>
            </a:r>
            <a:r>
              <a:rPr sz="800" spc="-20" dirty="0">
                <a:latin typeface="Arial MT"/>
                <a:cs typeface="Arial MT"/>
              </a:rPr>
              <a:t> </a:t>
            </a:r>
            <a:r>
              <a:rPr sz="800" spc="15" dirty="0">
                <a:latin typeface="Arial MT"/>
                <a:cs typeface="Arial MT"/>
              </a:rPr>
              <a:t>Pacific</a:t>
            </a:r>
            <a:r>
              <a:rPr sz="800" spc="-55" dirty="0">
                <a:latin typeface="Arial MT"/>
                <a:cs typeface="Arial MT"/>
              </a:rPr>
              <a:t> </a:t>
            </a:r>
            <a:r>
              <a:rPr sz="800" dirty="0">
                <a:latin typeface="Arial MT"/>
                <a:cs typeface="Arial MT"/>
              </a:rPr>
              <a:t>Investment</a:t>
            </a:r>
            <a:r>
              <a:rPr sz="800" spc="-40" dirty="0">
                <a:latin typeface="Arial MT"/>
                <a:cs typeface="Arial MT"/>
              </a:rPr>
              <a:t> </a:t>
            </a:r>
            <a:r>
              <a:rPr sz="800" spc="5" dirty="0">
                <a:latin typeface="Arial MT"/>
                <a:cs typeface="Arial MT"/>
              </a:rPr>
              <a:t>Management</a:t>
            </a:r>
            <a:r>
              <a:rPr sz="800" spc="-35" dirty="0">
                <a:latin typeface="Arial MT"/>
                <a:cs typeface="Arial MT"/>
              </a:rPr>
              <a:t> </a:t>
            </a:r>
            <a:r>
              <a:rPr sz="800" spc="10" dirty="0">
                <a:latin typeface="Arial MT"/>
                <a:cs typeface="Arial MT"/>
              </a:rPr>
              <a:t>Company</a:t>
            </a:r>
            <a:r>
              <a:rPr sz="800" spc="-55" dirty="0">
                <a:latin typeface="Arial MT"/>
                <a:cs typeface="Arial MT"/>
              </a:rPr>
              <a:t> </a:t>
            </a:r>
            <a:r>
              <a:rPr sz="800" spc="15" dirty="0">
                <a:latin typeface="Arial MT"/>
                <a:cs typeface="Arial MT"/>
              </a:rPr>
              <a:t>LLC</a:t>
            </a:r>
            <a:r>
              <a:rPr sz="800" spc="-75" dirty="0">
                <a:latin typeface="Arial MT"/>
                <a:cs typeface="Arial MT"/>
              </a:rPr>
              <a:t> </a:t>
            </a:r>
            <a:r>
              <a:rPr sz="800" dirty="0">
                <a:latin typeface="Arial MT"/>
                <a:cs typeface="Arial MT"/>
              </a:rPr>
              <a:t>(or</a:t>
            </a:r>
            <a:r>
              <a:rPr sz="800" spc="-80" dirty="0">
                <a:latin typeface="Arial MT"/>
                <a:cs typeface="Arial MT"/>
              </a:rPr>
              <a:t> </a:t>
            </a:r>
            <a:r>
              <a:rPr sz="800" spc="15" dirty="0">
                <a:latin typeface="Arial MT"/>
                <a:cs typeface="Arial MT"/>
              </a:rPr>
              <a:t>any</a:t>
            </a:r>
            <a:r>
              <a:rPr sz="800" spc="-55" dirty="0">
                <a:latin typeface="Arial MT"/>
                <a:cs typeface="Arial MT"/>
              </a:rPr>
              <a:t> </a:t>
            </a:r>
            <a:r>
              <a:rPr sz="800" spc="15" dirty="0">
                <a:latin typeface="Arial MT"/>
                <a:cs typeface="Arial MT"/>
              </a:rPr>
              <a:t>affiliate)</a:t>
            </a:r>
            <a:endParaRPr sz="800">
              <a:latin typeface="Arial MT"/>
              <a:cs typeface="Arial MT"/>
            </a:endParaRPr>
          </a:p>
          <a:p>
            <a:pPr marL="12700" marR="83185">
              <a:lnSpc>
                <a:spcPct val="100000"/>
              </a:lnSpc>
            </a:pPr>
            <a:r>
              <a:rPr sz="800" spc="15" dirty="0">
                <a:latin typeface="Arial MT"/>
                <a:cs typeface="Arial MT"/>
              </a:rPr>
              <a:t>(collectively,</a:t>
            </a:r>
            <a:r>
              <a:rPr sz="800" spc="-35" dirty="0">
                <a:latin typeface="Arial MT"/>
                <a:cs typeface="Arial MT"/>
              </a:rPr>
              <a:t> </a:t>
            </a:r>
            <a:r>
              <a:rPr sz="800" spc="-5" dirty="0">
                <a:latin typeface="Arial MT"/>
                <a:cs typeface="Arial MT"/>
              </a:rPr>
              <a:t>“PIMCO”)</a:t>
            </a:r>
            <a:r>
              <a:rPr sz="800" spc="-75" dirty="0">
                <a:latin typeface="Arial MT"/>
                <a:cs typeface="Arial MT"/>
              </a:rPr>
              <a:t> </a:t>
            </a:r>
            <a:r>
              <a:rPr sz="800" spc="5" dirty="0">
                <a:latin typeface="Arial MT"/>
                <a:cs typeface="Arial MT"/>
              </a:rPr>
              <a:t>to</a:t>
            </a:r>
            <a:r>
              <a:rPr sz="800" spc="-10" dirty="0">
                <a:latin typeface="Arial MT"/>
                <a:cs typeface="Arial MT"/>
              </a:rPr>
              <a:t> </a:t>
            </a:r>
            <a:r>
              <a:rPr sz="800" spc="25" dirty="0">
                <a:latin typeface="Arial MT"/>
                <a:cs typeface="Arial MT"/>
              </a:rPr>
              <a:t>become</a:t>
            </a:r>
            <a:r>
              <a:rPr sz="800" spc="-10" dirty="0">
                <a:latin typeface="Arial MT"/>
                <a:cs typeface="Arial MT"/>
              </a:rPr>
              <a:t> </a:t>
            </a:r>
            <a:r>
              <a:rPr sz="800" spc="15" dirty="0">
                <a:latin typeface="Arial MT"/>
                <a:cs typeface="Arial MT"/>
              </a:rPr>
              <a:t>an</a:t>
            </a:r>
            <a:r>
              <a:rPr sz="800" spc="-10" dirty="0">
                <a:latin typeface="Arial MT"/>
                <a:cs typeface="Arial MT"/>
              </a:rPr>
              <a:t> </a:t>
            </a:r>
            <a:r>
              <a:rPr sz="800" dirty="0">
                <a:latin typeface="Arial MT"/>
                <a:cs typeface="Arial MT"/>
              </a:rPr>
              <a:t>investment</a:t>
            </a:r>
            <a:r>
              <a:rPr sz="800" spc="-30" dirty="0">
                <a:latin typeface="Arial MT"/>
                <a:cs typeface="Arial MT"/>
              </a:rPr>
              <a:t> </a:t>
            </a:r>
            <a:r>
              <a:rPr sz="800" spc="20" dirty="0">
                <a:latin typeface="Arial MT"/>
                <a:cs typeface="Arial MT"/>
              </a:rPr>
              <a:t>advice</a:t>
            </a:r>
            <a:r>
              <a:rPr sz="800" spc="-95" dirty="0">
                <a:latin typeface="Arial MT"/>
                <a:cs typeface="Arial MT"/>
              </a:rPr>
              <a:t> </a:t>
            </a:r>
            <a:r>
              <a:rPr sz="800" spc="5" dirty="0">
                <a:latin typeface="Arial MT"/>
                <a:cs typeface="Arial MT"/>
              </a:rPr>
              <a:t>fiduciary</a:t>
            </a:r>
            <a:r>
              <a:rPr sz="800" spc="-50" dirty="0">
                <a:latin typeface="Arial MT"/>
                <a:cs typeface="Arial MT"/>
              </a:rPr>
              <a:t> </a:t>
            </a:r>
            <a:r>
              <a:rPr sz="800" spc="25" dirty="0">
                <a:latin typeface="Arial MT"/>
                <a:cs typeface="Arial MT"/>
              </a:rPr>
              <a:t>under</a:t>
            </a:r>
            <a:r>
              <a:rPr sz="800" spc="-75" dirty="0">
                <a:latin typeface="Arial MT"/>
                <a:cs typeface="Arial MT"/>
              </a:rPr>
              <a:t> </a:t>
            </a:r>
            <a:r>
              <a:rPr sz="800" spc="10" dirty="0">
                <a:latin typeface="Arial MT"/>
                <a:cs typeface="Arial MT"/>
              </a:rPr>
              <a:t>ERISA</a:t>
            </a:r>
            <a:r>
              <a:rPr sz="800" spc="-20" dirty="0">
                <a:latin typeface="Arial MT"/>
                <a:cs typeface="Arial MT"/>
              </a:rPr>
              <a:t> </a:t>
            </a:r>
            <a:r>
              <a:rPr sz="800" spc="15" dirty="0">
                <a:latin typeface="Arial MT"/>
                <a:cs typeface="Arial MT"/>
              </a:rPr>
              <a:t>or</a:t>
            </a:r>
            <a:r>
              <a:rPr sz="800" spc="-75" dirty="0">
                <a:latin typeface="Arial MT"/>
                <a:cs typeface="Arial MT"/>
              </a:rPr>
              <a:t> </a:t>
            </a:r>
            <a:r>
              <a:rPr sz="800" spc="15" dirty="0">
                <a:latin typeface="Arial MT"/>
                <a:cs typeface="Arial MT"/>
              </a:rPr>
              <a:t>the</a:t>
            </a:r>
            <a:r>
              <a:rPr sz="800" spc="-10" dirty="0">
                <a:latin typeface="Arial MT"/>
                <a:cs typeface="Arial MT"/>
              </a:rPr>
              <a:t> </a:t>
            </a:r>
            <a:r>
              <a:rPr sz="800" spc="15" dirty="0">
                <a:latin typeface="Arial MT"/>
                <a:cs typeface="Arial MT"/>
              </a:rPr>
              <a:t>Internal</a:t>
            </a:r>
            <a:r>
              <a:rPr sz="800" spc="-65" dirty="0">
                <a:latin typeface="Arial MT"/>
                <a:cs typeface="Arial MT"/>
              </a:rPr>
              <a:t> </a:t>
            </a:r>
            <a:r>
              <a:rPr sz="800" spc="5" dirty="0">
                <a:latin typeface="Arial MT"/>
                <a:cs typeface="Arial MT"/>
              </a:rPr>
              <a:t>Revenue</a:t>
            </a:r>
            <a:r>
              <a:rPr sz="800" spc="-10" dirty="0">
                <a:latin typeface="Arial MT"/>
                <a:cs typeface="Arial MT"/>
              </a:rPr>
              <a:t> </a:t>
            </a:r>
            <a:r>
              <a:rPr sz="800" spc="15" dirty="0">
                <a:latin typeface="Arial MT"/>
                <a:cs typeface="Arial MT"/>
              </a:rPr>
              <a:t>Code,</a:t>
            </a:r>
            <a:r>
              <a:rPr sz="800" spc="-35" dirty="0">
                <a:latin typeface="Arial MT"/>
                <a:cs typeface="Arial MT"/>
              </a:rPr>
              <a:t> </a:t>
            </a:r>
            <a:r>
              <a:rPr sz="800" spc="15" dirty="0">
                <a:latin typeface="Arial MT"/>
                <a:cs typeface="Arial MT"/>
              </a:rPr>
              <a:t>as</a:t>
            </a:r>
            <a:r>
              <a:rPr sz="800" spc="-130" dirty="0">
                <a:latin typeface="Arial MT"/>
                <a:cs typeface="Arial MT"/>
              </a:rPr>
              <a:t> </a:t>
            </a:r>
            <a:r>
              <a:rPr sz="800" spc="15" dirty="0">
                <a:latin typeface="Arial MT"/>
                <a:cs typeface="Arial MT"/>
              </a:rPr>
              <a:t>the</a:t>
            </a:r>
            <a:r>
              <a:rPr sz="800" spc="-10" dirty="0">
                <a:latin typeface="Arial MT"/>
                <a:cs typeface="Arial MT"/>
              </a:rPr>
              <a:t> </a:t>
            </a:r>
            <a:r>
              <a:rPr sz="800" spc="5" dirty="0">
                <a:latin typeface="Arial MT"/>
                <a:cs typeface="Arial MT"/>
              </a:rPr>
              <a:t>recipientsare</a:t>
            </a:r>
            <a:r>
              <a:rPr sz="800" spc="-15" dirty="0">
                <a:latin typeface="Arial MT"/>
                <a:cs typeface="Arial MT"/>
              </a:rPr>
              <a:t> </a:t>
            </a:r>
            <a:r>
              <a:rPr sz="800" spc="30" dirty="0">
                <a:latin typeface="Arial MT"/>
                <a:cs typeface="Arial MT"/>
              </a:rPr>
              <a:t>fully</a:t>
            </a:r>
            <a:r>
              <a:rPr sz="800" spc="-55" dirty="0">
                <a:latin typeface="Arial MT"/>
                <a:cs typeface="Arial MT"/>
              </a:rPr>
              <a:t> </a:t>
            </a:r>
            <a:r>
              <a:rPr sz="800" dirty="0">
                <a:latin typeface="Arial MT"/>
                <a:cs typeface="Arial MT"/>
              </a:rPr>
              <a:t>aware</a:t>
            </a:r>
            <a:r>
              <a:rPr sz="800" spc="-15" dirty="0">
                <a:latin typeface="Arial MT"/>
                <a:cs typeface="Arial MT"/>
              </a:rPr>
              <a:t> </a:t>
            </a:r>
            <a:r>
              <a:rPr sz="800" spc="15" dirty="0">
                <a:latin typeface="Arial MT"/>
                <a:cs typeface="Arial MT"/>
              </a:rPr>
              <a:t>that</a:t>
            </a:r>
            <a:r>
              <a:rPr sz="800" spc="-35" dirty="0">
                <a:latin typeface="Arial MT"/>
                <a:cs typeface="Arial MT"/>
              </a:rPr>
              <a:t> </a:t>
            </a:r>
            <a:r>
              <a:rPr sz="800" spc="-5" dirty="0">
                <a:latin typeface="Arial MT"/>
                <a:cs typeface="Arial MT"/>
              </a:rPr>
              <a:t>PIMCO</a:t>
            </a:r>
            <a:r>
              <a:rPr sz="800" spc="-40" dirty="0">
                <a:latin typeface="Arial MT"/>
                <a:cs typeface="Arial MT"/>
              </a:rPr>
              <a:t> </a:t>
            </a:r>
            <a:r>
              <a:rPr sz="800" spc="15" dirty="0">
                <a:latin typeface="Arial MT"/>
                <a:cs typeface="Arial MT"/>
              </a:rPr>
              <a:t>(i)</a:t>
            </a:r>
            <a:r>
              <a:rPr sz="800" spc="-80" dirty="0">
                <a:latin typeface="Arial MT"/>
                <a:cs typeface="Arial MT"/>
              </a:rPr>
              <a:t> </a:t>
            </a:r>
            <a:r>
              <a:rPr sz="800" spc="30" dirty="0">
                <a:latin typeface="Arial MT"/>
                <a:cs typeface="Arial MT"/>
              </a:rPr>
              <a:t>is</a:t>
            </a:r>
            <a:r>
              <a:rPr sz="800" spc="-140" dirty="0">
                <a:latin typeface="Arial MT"/>
                <a:cs typeface="Arial MT"/>
              </a:rPr>
              <a:t> </a:t>
            </a:r>
            <a:r>
              <a:rPr sz="800" spc="20" dirty="0">
                <a:latin typeface="Arial MT"/>
                <a:cs typeface="Arial MT"/>
              </a:rPr>
              <a:t>not</a:t>
            </a:r>
            <a:r>
              <a:rPr sz="800" spc="-35" dirty="0">
                <a:latin typeface="Arial MT"/>
                <a:cs typeface="Arial MT"/>
              </a:rPr>
              <a:t> </a:t>
            </a:r>
            <a:r>
              <a:rPr sz="800" spc="10" dirty="0">
                <a:latin typeface="Arial MT"/>
                <a:cs typeface="Arial MT"/>
              </a:rPr>
              <a:t>undertaking</a:t>
            </a:r>
            <a:r>
              <a:rPr sz="800" spc="-15" dirty="0">
                <a:latin typeface="Arial MT"/>
                <a:cs typeface="Arial MT"/>
              </a:rPr>
              <a:t> </a:t>
            </a:r>
            <a:r>
              <a:rPr sz="800" spc="5" dirty="0">
                <a:latin typeface="Arial MT"/>
                <a:cs typeface="Arial MT"/>
              </a:rPr>
              <a:t>to</a:t>
            </a:r>
            <a:r>
              <a:rPr sz="800" spc="-15" dirty="0">
                <a:latin typeface="Arial MT"/>
                <a:cs typeface="Arial MT"/>
              </a:rPr>
              <a:t> </a:t>
            </a:r>
            <a:r>
              <a:rPr sz="800" spc="15" dirty="0">
                <a:latin typeface="Arial MT"/>
                <a:cs typeface="Arial MT"/>
              </a:rPr>
              <a:t>provide</a:t>
            </a:r>
            <a:r>
              <a:rPr sz="800" spc="-100" dirty="0">
                <a:latin typeface="Arial MT"/>
                <a:cs typeface="Arial MT"/>
              </a:rPr>
              <a:t> </a:t>
            </a:r>
            <a:r>
              <a:rPr sz="800" spc="10" dirty="0">
                <a:latin typeface="Arial MT"/>
                <a:cs typeface="Arial MT"/>
              </a:rPr>
              <a:t>impartial</a:t>
            </a:r>
            <a:r>
              <a:rPr sz="800" spc="-75" dirty="0">
                <a:latin typeface="Arial MT"/>
                <a:cs typeface="Arial MT"/>
              </a:rPr>
              <a:t> </a:t>
            </a:r>
            <a:r>
              <a:rPr sz="800" dirty="0">
                <a:latin typeface="Arial MT"/>
                <a:cs typeface="Arial MT"/>
              </a:rPr>
              <a:t>investment </a:t>
            </a:r>
            <a:r>
              <a:rPr sz="800" spc="5" dirty="0">
                <a:latin typeface="Arial MT"/>
                <a:cs typeface="Arial MT"/>
              </a:rPr>
              <a:t> </a:t>
            </a:r>
            <a:r>
              <a:rPr sz="800" spc="20" dirty="0">
                <a:latin typeface="Arial MT"/>
                <a:cs typeface="Arial MT"/>
              </a:rPr>
              <a:t>advice,</a:t>
            </a:r>
            <a:r>
              <a:rPr sz="800" spc="-35" dirty="0">
                <a:latin typeface="Arial MT"/>
                <a:cs typeface="Arial MT"/>
              </a:rPr>
              <a:t> </a:t>
            </a:r>
            <a:r>
              <a:rPr sz="800" dirty="0">
                <a:latin typeface="Arial MT"/>
                <a:cs typeface="Arial MT"/>
              </a:rPr>
              <a:t>make</a:t>
            </a:r>
            <a:r>
              <a:rPr sz="800" spc="-10" dirty="0">
                <a:latin typeface="Arial MT"/>
                <a:cs typeface="Arial MT"/>
              </a:rPr>
              <a:t> </a:t>
            </a:r>
            <a:r>
              <a:rPr sz="800" spc="-5" dirty="0">
                <a:latin typeface="Arial MT"/>
                <a:cs typeface="Arial MT"/>
              </a:rPr>
              <a:t>a</a:t>
            </a:r>
            <a:r>
              <a:rPr sz="800" spc="-15" dirty="0">
                <a:latin typeface="Arial MT"/>
                <a:cs typeface="Arial MT"/>
              </a:rPr>
              <a:t> </a:t>
            </a:r>
            <a:r>
              <a:rPr sz="800" spc="15" dirty="0">
                <a:latin typeface="Arial MT"/>
                <a:cs typeface="Arial MT"/>
              </a:rPr>
              <a:t>recommendation</a:t>
            </a:r>
            <a:r>
              <a:rPr sz="800" spc="-95" dirty="0">
                <a:latin typeface="Arial MT"/>
                <a:cs typeface="Arial MT"/>
              </a:rPr>
              <a:t> </a:t>
            </a:r>
            <a:r>
              <a:rPr sz="800" spc="10" dirty="0">
                <a:latin typeface="Arial MT"/>
                <a:cs typeface="Arial MT"/>
              </a:rPr>
              <a:t>regarding</a:t>
            </a:r>
            <a:r>
              <a:rPr sz="800" spc="-10" dirty="0">
                <a:latin typeface="Arial MT"/>
                <a:cs typeface="Arial MT"/>
              </a:rPr>
              <a:t> </a:t>
            </a:r>
            <a:r>
              <a:rPr sz="800" spc="15" dirty="0">
                <a:latin typeface="Arial MT"/>
                <a:cs typeface="Arial MT"/>
              </a:rPr>
              <a:t>the</a:t>
            </a:r>
            <a:r>
              <a:rPr sz="800" spc="-100" dirty="0">
                <a:latin typeface="Arial MT"/>
                <a:cs typeface="Arial MT"/>
              </a:rPr>
              <a:t> </a:t>
            </a:r>
            <a:r>
              <a:rPr sz="800" spc="10" dirty="0">
                <a:latin typeface="Arial MT"/>
                <a:cs typeface="Arial MT"/>
              </a:rPr>
              <a:t>acquisition,</a:t>
            </a:r>
            <a:r>
              <a:rPr sz="800" spc="-30" dirty="0">
                <a:latin typeface="Arial MT"/>
                <a:cs typeface="Arial MT"/>
              </a:rPr>
              <a:t> </a:t>
            </a:r>
            <a:r>
              <a:rPr sz="800" dirty="0">
                <a:latin typeface="Arial MT"/>
                <a:cs typeface="Arial MT"/>
              </a:rPr>
              <a:t>holding</a:t>
            </a:r>
            <a:r>
              <a:rPr sz="800" spc="-15" dirty="0">
                <a:latin typeface="Arial MT"/>
                <a:cs typeface="Arial MT"/>
              </a:rPr>
              <a:t> </a:t>
            </a:r>
            <a:r>
              <a:rPr sz="800" spc="15" dirty="0">
                <a:latin typeface="Arial MT"/>
                <a:cs typeface="Arial MT"/>
              </a:rPr>
              <a:t>or</a:t>
            </a:r>
            <a:r>
              <a:rPr sz="800" spc="-75" dirty="0">
                <a:latin typeface="Arial MT"/>
                <a:cs typeface="Arial MT"/>
              </a:rPr>
              <a:t> </a:t>
            </a:r>
            <a:r>
              <a:rPr sz="800" dirty="0">
                <a:latin typeface="Arial MT"/>
                <a:cs typeface="Arial MT"/>
              </a:rPr>
              <a:t>disposal</a:t>
            </a:r>
            <a:r>
              <a:rPr sz="800" spc="15" dirty="0">
                <a:latin typeface="Arial MT"/>
                <a:cs typeface="Arial MT"/>
              </a:rPr>
              <a:t> of</a:t>
            </a:r>
            <a:r>
              <a:rPr sz="800" spc="-30" dirty="0">
                <a:latin typeface="Arial MT"/>
                <a:cs typeface="Arial MT"/>
              </a:rPr>
              <a:t> </a:t>
            </a:r>
            <a:r>
              <a:rPr sz="800" spc="15" dirty="0">
                <a:latin typeface="Arial MT"/>
                <a:cs typeface="Arial MT"/>
              </a:rPr>
              <a:t>an</a:t>
            </a:r>
            <a:r>
              <a:rPr sz="800" spc="-15" dirty="0">
                <a:latin typeface="Arial MT"/>
                <a:cs typeface="Arial MT"/>
              </a:rPr>
              <a:t> </a:t>
            </a:r>
            <a:r>
              <a:rPr sz="800" spc="10" dirty="0">
                <a:latin typeface="Arial MT"/>
                <a:cs typeface="Arial MT"/>
              </a:rPr>
              <a:t>investment,</a:t>
            </a:r>
            <a:r>
              <a:rPr sz="800" spc="-30" dirty="0">
                <a:latin typeface="Arial MT"/>
                <a:cs typeface="Arial MT"/>
              </a:rPr>
              <a:t> </a:t>
            </a:r>
            <a:r>
              <a:rPr sz="800" spc="10" dirty="0">
                <a:latin typeface="Arial MT"/>
                <a:cs typeface="Arial MT"/>
              </a:rPr>
              <a:t>act</a:t>
            </a:r>
            <a:r>
              <a:rPr sz="800" spc="-35" dirty="0">
                <a:latin typeface="Arial MT"/>
                <a:cs typeface="Arial MT"/>
              </a:rPr>
              <a:t> </a:t>
            </a:r>
            <a:r>
              <a:rPr sz="800" spc="15" dirty="0">
                <a:latin typeface="Arial MT"/>
                <a:cs typeface="Arial MT"/>
              </a:rPr>
              <a:t>as</a:t>
            </a:r>
            <a:r>
              <a:rPr sz="800" spc="-135" dirty="0">
                <a:latin typeface="Arial MT"/>
                <a:cs typeface="Arial MT"/>
              </a:rPr>
              <a:t> </a:t>
            </a:r>
            <a:r>
              <a:rPr sz="800" spc="15" dirty="0">
                <a:latin typeface="Arial MT"/>
                <a:cs typeface="Arial MT"/>
              </a:rPr>
              <a:t>an</a:t>
            </a:r>
            <a:r>
              <a:rPr sz="800" spc="-10" dirty="0">
                <a:latin typeface="Arial MT"/>
                <a:cs typeface="Arial MT"/>
              </a:rPr>
              <a:t> </a:t>
            </a:r>
            <a:r>
              <a:rPr sz="800" spc="20" dirty="0">
                <a:latin typeface="Arial MT"/>
                <a:cs typeface="Arial MT"/>
              </a:rPr>
              <a:t>impartial</a:t>
            </a:r>
            <a:r>
              <a:rPr sz="800" spc="-70" dirty="0">
                <a:latin typeface="Arial MT"/>
                <a:cs typeface="Arial MT"/>
              </a:rPr>
              <a:t> </a:t>
            </a:r>
            <a:r>
              <a:rPr sz="800" spc="-5" dirty="0">
                <a:latin typeface="Arial MT"/>
                <a:cs typeface="Arial MT"/>
              </a:rPr>
              <a:t>adviser,</a:t>
            </a:r>
            <a:r>
              <a:rPr sz="800" spc="-35" dirty="0">
                <a:latin typeface="Arial MT"/>
                <a:cs typeface="Arial MT"/>
              </a:rPr>
              <a:t> </a:t>
            </a:r>
            <a:r>
              <a:rPr sz="800" spc="-80" dirty="0">
                <a:latin typeface="Arial MT"/>
                <a:cs typeface="Arial MT"/>
              </a:rPr>
              <a:t>or </a:t>
            </a:r>
            <a:r>
              <a:rPr sz="800" spc="20" dirty="0">
                <a:latin typeface="Arial MT"/>
                <a:cs typeface="Arial MT"/>
              </a:rPr>
              <a:t>give</a:t>
            </a:r>
            <a:r>
              <a:rPr sz="800" spc="-15" dirty="0">
                <a:latin typeface="Arial MT"/>
                <a:cs typeface="Arial MT"/>
              </a:rPr>
              <a:t> </a:t>
            </a:r>
            <a:r>
              <a:rPr sz="800" spc="15" dirty="0">
                <a:latin typeface="Arial MT"/>
                <a:cs typeface="Arial MT"/>
              </a:rPr>
              <a:t>advice</a:t>
            </a:r>
            <a:r>
              <a:rPr sz="800" spc="-20" dirty="0">
                <a:latin typeface="Arial MT"/>
                <a:cs typeface="Arial MT"/>
              </a:rPr>
              <a:t> </a:t>
            </a:r>
            <a:r>
              <a:rPr sz="800" spc="25" dirty="0">
                <a:latin typeface="Arial MT"/>
                <a:cs typeface="Arial MT"/>
              </a:rPr>
              <a:t>in</a:t>
            </a:r>
            <a:r>
              <a:rPr sz="800" spc="-15" dirty="0">
                <a:latin typeface="Arial MT"/>
                <a:cs typeface="Arial MT"/>
              </a:rPr>
              <a:t> </a:t>
            </a:r>
            <a:r>
              <a:rPr sz="800" spc="-5" dirty="0">
                <a:latin typeface="Arial MT"/>
                <a:cs typeface="Arial MT"/>
              </a:rPr>
              <a:t>a</a:t>
            </a:r>
            <a:r>
              <a:rPr sz="800" spc="-20" dirty="0">
                <a:latin typeface="Arial MT"/>
                <a:cs typeface="Arial MT"/>
              </a:rPr>
              <a:t> </a:t>
            </a:r>
            <a:r>
              <a:rPr sz="800" dirty="0">
                <a:latin typeface="Arial MT"/>
                <a:cs typeface="Arial MT"/>
              </a:rPr>
              <a:t>fiduciary</a:t>
            </a:r>
            <a:r>
              <a:rPr sz="800" spc="-50" dirty="0">
                <a:latin typeface="Arial MT"/>
                <a:cs typeface="Arial MT"/>
              </a:rPr>
              <a:t> </a:t>
            </a:r>
            <a:r>
              <a:rPr sz="800" spc="5" dirty="0">
                <a:latin typeface="Arial MT"/>
                <a:cs typeface="Arial MT"/>
              </a:rPr>
              <a:t>capacity,</a:t>
            </a:r>
            <a:r>
              <a:rPr sz="800" spc="-40" dirty="0">
                <a:latin typeface="Arial MT"/>
                <a:cs typeface="Arial MT"/>
              </a:rPr>
              <a:t> </a:t>
            </a:r>
            <a:r>
              <a:rPr sz="800" spc="15" dirty="0">
                <a:latin typeface="Arial MT"/>
                <a:cs typeface="Arial MT"/>
              </a:rPr>
              <a:t>and</a:t>
            </a:r>
            <a:r>
              <a:rPr sz="800" spc="-105" dirty="0">
                <a:latin typeface="Arial MT"/>
                <a:cs typeface="Arial MT"/>
              </a:rPr>
              <a:t> </a:t>
            </a:r>
            <a:r>
              <a:rPr sz="800" spc="20" dirty="0">
                <a:latin typeface="Arial MT"/>
                <a:cs typeface="Arial MT"/>
              </a:rPr>
              <a:t>(ii)</a:t>
            </a:r>
            <a:r>
              <a:rPr sz="800" spc="-80" dirty="0">
                <a:latin typeface="Arial MT"/>
                <a:cs typeface="Arial MT"/>
              </a:rPr>
              <a:t> </a:t>
            </a:r>
            <a:r>
              <a:rPr sz="800" spc="15" dirty="0">
                <a:latin typeface="Arial MT"/>
                <a:cs typeface="Arial MT"/>
              </a:rPr>
              <a:t>has</a:t>
            </a:r>
            <a:r>
              <a:rPr sz="800" spc="-140" dirty="0">
                <a:latin typeface="Arial MT"/>
                <a:cs typeface="Arial MT"/>
              </a:rPr>
              <a:t> </a:t>
            </a:r>
            <a:r>
              <a:rPr sz="800" spc="-5" dirty="0">
                <a:latin typeface="Arial MT"/>
                <a:cs typeface="Arial MT"/>
              </a:rPr>
              <a:t>a</a:t>
            </a:r>
            <a:r>
              <a:rPr sz="800" spc="-15" dirty="0">
                <a:latin typeface="Arial MT"/>
                <a:cs typeface="Arial MT"/>
              </a:rPr>
              <a:t> </a:t>
            </a:r>
            <a:r>
              <a:rPr sz="800" spc="15" dirty="0">
                <a:latin typeface="Arial MT"/>
                <a:cs typeface="Arial MT"/>
              </a:rPr>
              <a:t>financial</a:t>
            </a:r>
            <a:r>
              <a:rPr sz="800" spc="-70" dirty="0">
                <a:latin typeface="Arial MT"/>
                <a:cs typeface="Arial MT"/>
              </a:rPr>
              <a:t> </a:t>
            </a:r>
            <a:r>
              <a:rPr sz="800" spc="-5" dirty="0">
                <a:latin typeface="Arial MT"/>
                <a:cs typeface="Arial MT"/>
              </a:rPr>
              <a:t>interest</a:t>
            </a:r>
            <a:r>
              <a:rPr sz="800" spc="-40" dirty="0">
                <a:latin typeface="Arial MT"/>
                <a:cs typeface="Arial MT"/>
              </a:rPr>
              <a:t> </a:t>
            </a:r>
            <a:r>
              <a:rPr sz="800" spc="25" dirty="0">
                <a:latin typeface="Arial MT"/>
                <a:cs typeface="Arial MT"/>
              </a:rPr>
              <a:t>in</a:t>
            </a:r>
            <a:r>
              <a:rPr sz="800" spc="-15" dirty="0">
                <a:latin typeface="Arial MT"/>
                <a:cs typeface="Arial MT"/>
              </a:rPr>
              <a:t> </a:t>
            </a:r>
            <a:r>
              <a:rPr sz="800" spc="15" dirty="0">
                <a:latin typeface="Arial MT"/>
                <a:cs typeface="Arial MT"/>
              </a:rPr>
              <a:t>the</a:t>
            </a:r>
            <a:r>
              <a:rPr sz="800" spc="-20" dirty="0">
                <a:latin typeface="Arial MT"/>
                <a:cs typeface="Arial MT"/>
              </a:rPr>
              <a:t> </a:t>
            </a:r>
            <a:r>
              <a:rPr sz="800" spc="5" dirty="0">
                <a:latin typeface="Arial MT"/>
                <a:cs typeface="Arial MT"/>
              </a:rPr>
              <a:t>offering </a:t>
            </a:r>
            <a:r>
              <a:rPr sz="800" spc="10" dirty="0">
                <a:latin typeface="Arial MT"/>
                <a:cs typeface="Arial MT"/>
              </a:rPr>
              <a:t> </a:t>
            </a:r>
            <a:r>
              <a:rPr sz="800" spc="20" dirty="0">
                <a:latin typeface="Arial MT"/>
                <a:cs typeface="Arial MT"/>
              </a:rPr>
              <a:t>and</a:t>
            </a:r>
            <a:r>
              <a:rPr sz="800" spc="-20" dirty="0">
                <a:latin typeface="Arial MT"/>
                <a:cs typeface="Arial MT"/>
              </a:rPr>
              <a:t> </a:t>
            </a:r>
            <a:r>
              <a:rPr sz="800" dirty="0">
                <a:latin typeface="Arial MT"/>
                <a:cs typeface="Arial MT"/>
              </a:rPr>
              <a:t>sale</a:t>
            </a:r>
            <a:r>
              <a:rPr sz="800" spc="-15" dirty="0">
                <a:latin typeface="Arial MT"/>
                <a:cs typeface="Arial MT"/>
              </a:rPr>
              <a:t> </a:t>
            </a:r>
            <a:r>
              <a:rPr sz="800" spc="15" dirty="0">
                <a:latin typeface="Arial MT"/>
                <a:cs typeface="Arial MT"/>
              </a:rPr>
              <a:t>of</a:t>
            </a:r>
            <a:r>
              <a:rPr sz="800" spc="-40" dirty="0">
                <a:latin typeface="Arial MT"/>
                <a:cs typeface="Arial MT"/>
              </a:rPr>
              <a:t> </a:t>
            </a:r>
            <a:r>
              <a:rPr sz="800" spc="20" dirty="0">
                <a:latin typeface="Arial MT"/>
                <a:cs typeface="Arial MT"/>
              </a:rPr>
              <a:t>one</a:t>
            </a:r>
            <a:r>
              <a:rPr sz="800" spc="-15" dirty="0">
                <a:latin typeface="Arial MT"/>
                <a:cs typeface="Arial MT"/>
              </a:rPr>
              <a:t> </a:t>
            </a:r>
            <a:r>
              <a:rPr sz="800" spc="15" dirty="0">
                <a:latin typeface="Arial MT"/>
                <a:cs typeface="Arial MT"/>
              </a:rPr>
              <a:t>or</a:t>
            </a:r>
            <a:r>
              <a:rPr sz="800" spc="-5" dirty="0">
                <a:latin typeface="Arial MT"/>
                <a:cs typeface="Arial MT"/>
              </a:rPr>
              <a:t> </a:t>
            </a:r>
            <a:r>
              <a:rPr sz="800" spc="15" dirty="0">
                <a:latin typeface="Arial MT"/>
                <a:cs typeface="Arial MT"/>
              </a:rPr>
              <a:t>more</a:t>
            </a:r>
            <a:r>
              <a:rPr sz="800" spc="-15" dirty="0">
                <a:latin typeface="Arial MT"/>
                <a:cs typeface="Arial MT"/>
              </a:rPr>
              <a:t> </a:t>
            </a:r>
            <a:r>
              <a:rPr sz="800" spc="15" dirty="0">
                <a:latin typeface="Arial MT"/>
                <a:cs typeface="Arial MT"/>
              </a:rPr>
              <a:t>products</a:t>
            </a:r>
            <a:r>
              <a:rPr sz="800" spc="-135" dirty="0">
                <a:latin typeface="Arial MT"/>
                <a:cs typeface="Arial MT"/>
              </a:rPr>
              <a:t> </a:t>
            </a:r>
            <a:r>
              <a:rPr sz="800" spc="20" dirty="0">
                <a:latin typeface="Arial MT"/>
                <a:cs typeface="Arial MT"/>
              </a:rPr>
              <a:t>and</a:t>
            </a:r>
            <a:r>
              <a:rPr sz="800" spc="-20" dirty="0">
                <a:latin typeface="Arial MT"/>
                <a:cs typeface="Arial MT"/>
              </a:rPr>
              <a:t> </a:t>
            </a:r>
            <a:r>
              <a:rPr sz="800" spc="-5" dirty="0">
                <a:latin typeface="Arial MT"/>
                <a:cs typeface="Arial MT"/>
              </a:rPr>
              <a:t>services,</a:t>
            </a:r>
            <a:r>
              <a:rPr sz="800" spc="45" dirty="0">
                <a:latin typeface="Arial MT"/>
                <a:cs typeface="Arial MT"/>
              </a:rPr>
              <a:t> </a:t>
            </a:r>
            <a:r>
              <a:rPr sz="800" spc="15" dirty="0">
                <a:latin typeface="Arial MT"/>
                <a:cs typeface="Arial MT"/>
              </a:rPr>
              <a:t>which</a:t>
            </a:r>
            <a:r>
              <a:rPr sz="800" spc="-15" dirty="0">
                <a:latin typeface="Arial MT"/>
                <a:cs typeface="Arial MT"/>
              </a:rPr>
              <a:t> </a:t>
            </a:r>
            <a:r>
              <a:rPr sz="800" spc="25" dirty="0">
                <a:latin typeface="Arial MT"/>
                <a:cs typeface="Arial MT"/>
              </a:rPr>
              <a:t>may</a:t>
            </a:r>
            <a:r>
              <a:rPr sz="800" spc="-55" dirty="0">
                <a:latin typeface="Arial MT"/>
                <a:cs typeface="Arial MT"/>
              </a:rPr>
              <a:t> </a:t>
            </a:r>
            <a:r>
              <a:rPr sz="800" spc="30" dirty="0">
                <a:latin typeface="Arial MT"/>
                <a:cs typeface="Arial MT"/>
              </a:rPr>
              <a:t>depend</a:t>
            </a:r>
            <a:r>
              <a:rPr sz="800" spc="-15" dirty="0">
                <a:latin typeface="Arial MT"/>
                <a:cs typeface="Arial MT"/>
              </a:rPr>
              <a:t> </a:t>
            </a:r>
            <a:r>
              <a:rPr sz="800" spc="15" dirty="0">
                <a:latin typeface="Arial MT"/>
                <a:cs typeface="Arial MT"/>
              </a:rPr>
              <a:t>on</a:t>
            </a:r>
            <a:r>
              <a:rPr sz="800" spc="-20" dirty="0">
                <a:latin typeface="Arial MT"/>
                <a:cs typeface="Arial MT"/>
              </a:rPr>
              <a:t> </a:t>
            </a:r>
            <a:r>
              <a:rPr sz="800" dirty="0">
                <a:latin typeface="Arial MT"/>
                <a:cs typeface="Arial MT"/>
              </a:rPr>
              <a:t>a</a:t>
            </a:r>
            <a:r>
              <a:rPr sz="800" spc="-15" dirty="0">
                <a:latin typeface="Arial MT"/>
                <a:cs typeface="Arial MT"/>
              </a:rPr>
              <a:t> </a:t>
            </a:r>
            <a:r>
              <a:rPr sz="800" spc="15" dirty="0">
                <a:latin typeface="Arial MT"/>
                <a:cs typeface="Arial MT"/>
              </a:rPr>
              <a:t>number</a:t>
            </a:r>
            <a:r>
              <a:rPr sz="800" spc="-80" dirty="0">
                <a:latin typeface="Arial MT"/>
                <a:cs typeface="Arial MT"/>
              </a:rPr>
              <a:t> </a:t>
            </a:r>
            <a:r>
              <a:rPr sz="800" spc="15" dirty="0">
                <a:latin typeface="Arial MT"/>
                <a:cs typeface="Arial MT"/>
              </a:rPr>
              <a:t>of</a:t>
            </a:r>
            <a:r>
              <a:rPr sz="800" spc="-35" dirty="0">
                <a:latin typeface="Arial MT"/>
                <a:cs typeface="Arial MT"/>
              </a:rPr>
              <a:t> </a:t>
            </a:r>
            <a:r>
              <a:rPr sz="800" spc="10" dirty="0">
                <a:latin typeface="Arial MT"/>
                <a:cs typeface="Arial MT"/>
              </a:rPr>
              <a:t>factors</a:t>
            </a:r>
            <a:r>
              <a:rPr sz="800" spc="-140" dirty="0">
                <a:latin typeface="Arial MT"/>
                <a:cs typeface="Arial MT"/>
              </a:rPr>
              <a:t> </a:t>
            </a:r>
            <a:r>
              <a:rPr sz="800" spc="15" dirty="0">
                <a:latin typeface="Arial MT"/>
                <a:cs typeface="Arial MT"/>
              </a:rPr>
              <a:t>relating</a:t>
            </a:r>
            <a:r>
              <a:rPr sz="800" spc="-15" dirty="0">
                <a:latin typeface="Arial MT"/>
                <a:cs typeface="Arial MT"/>
              </a:rPr>
              <a:t> </a:t>
            </a:r>
            <a:r>
              <a:rPr sz="800" spc="5" dirty="0">
                <a:latin typeface="Arial MT"/>
                <a:cs typeface="Arial MT"/>
              </a:rPr>
              <a:t>to</a:t>
            </a:r>
            <a:r>
              <a:rPr sz="800" spc="-20" dirty="0">
                <a:latin typeface="Arial MT"/>
                <a:cs typeface="Arial MT"/>
              </a:rPr>
              <a:t> </a:t>
            </a:r>
            <a:r>
              <a:rPr sz="800" spc="15" dirty="0">
                <a:latin typeface="Arial MT"/>
                <a:cs typeface="Arial MT"/>
              </a:rPr>
              <a:t>PIMCO</a:t>
            </a:r>
            <a:r>
              <a:rPr sz="800" spc="-35" dirty="0">
                <a:latin typeface="Arial MT"/>
                <a:cs typeface="Arial MT"/>
              </a:rPr>
              <a:t> </a:t>
            </a:r>
            <a:r>
              <a:rPr sz="800" spc="10" dirty="0">
                <a:latin typeface="Arial MT"/>
                <a:cs typeface="Arial MT"/>
              </a:rPr>
              <a:t>(and</a:t>
            </a:r>
            <a:r>
              <a:rPr sz="800" spc="-20" dirty="0">
                <a:latin typeface="Arial MT"/>
                <a:cs typeface="Arial MT"/>
              </a:rPr>
              <a:t> </a:t>
            </a:r>
            <a:r>
              <a:rPr sz="800" spc="25" dirty="0">
                <a:latin typeface="Arial MT"/>
                <a:cs typeface="Arial MT"/>
              </a:rPr>
              <a:t>its</a:t>
            </a:r>
            <a:r>
              <a:rPr sz="800" spc="-135" dirty="0">
                <a:latin typeface="Arial MT"/>
                <a:cs typeface="Arial MT"/>
              </a:rPr>
              <a:t> </a:t>
            </a:r>
            <a:r>
              <a:rPr sz="800" spc="-25" dirty="0">
                <a:latin typeface="Arial MT"/>
                <a:cs typeface="Arial MT"/>
              </a:rPr>
              <a:t>affiliates)’</a:t>
            </a:r>
            <a:r>
              <a:rPr sz="800" spc="-15" dirty="0">
                <a:latin typeface="Arial MT"/>
                <a:cs typeface="Arial MT"/>
              </a:rPr>
              <a:t> </a:t>
            </a:r>
            <a:r>
              <a:rPr sz="800" spc="20" dirty="0">
                <a:latin typeface="Arial MT"/>
                <a:cs typeface="Arial MT"/>
              </a:rPr>
              <a:t>internal</a:t>
            </a:r>
            <a:r>
              <a:rPr sz="800" dirty="0">
                <a:latin typeface="Arial MT"/>
                <a:cs typeface="Arial MT"/>
              </a:rPr>
              <a:t> </a:t>
            </a:r>
            <a:r>
              <a:rPr sz="800" spc="-10" dirty="0">
                <a:latin typeface="Arial MT"/>
                <a:cs typeface="Arial MT"/>
              </a:rPr>
              <a:t>business</a:t>
            </a:r>
            <a:r>
              <a:rPr sz="800" spc="-140" dirty="0">
                <a:latin typeface="Arial MT"/>
                <a:cs typeface="Arial MT"/>
              </a:rPr>
              <a:t> </a:t>
            </a:r>
            <a:r>
              <a:rPr sz="800" spc="15" dirty="0">
                <a:latin typeface="Arial MT"/>
                <a:cs typeface="Arial MT"/>
              </a:rPr>
              <a:t>objectives,</a:t>
            </a:r>
            <a:r>
              <a:rPr sz="800" spc="-45" dirty="0">
                <a:latin typeface="Arial MT"/>
                <a:cs typeface="Arial MT"/>
              </a:rPr>
              <a:t> </a:t>
            </a:r>
            <a:r>
              <a:rPr sz="800" spc="20" dirty="0">
                <a:latin typeface="Arial MT"/>
                <a:cs typeface="Arial MT"/>
              </a:rPr>
              <a:t>and</a:t>
            </a:r>
            <a:r>
              <a:rPr sz="800" spc="-20" dirty="0">
                <a:latin typeface="Arial MT"/>
                <a:cs typeface="Arial MT"/>
              </a:rPr>
              <a:t> </a:t>
            </a:r>
            <a:r>
              <a:rPr sz="800" spc="15" dirty="0">
                <a:latin typeface="Arial MT"/>
                <a:cs typeface="Arial MT"/>
              </a:rPr>
              <a:t>which</a:t>
            </a:r>
            <a:r>
              <a:rPr sz="800" spc="-105" dirty="0">
                <a:latin typeface="Arial MT"/>
                <a:cs typeface="Arial MT"/>
              </a:rPr>
              <a:t> </a:t>
            </a:r>
            <a:r>
              <a:rPr sz="800" spc="20" dirty="0">
                <a:latin typeface="Arial MT"/>
                <a:cs typeface="Arial MT"/>
              </a:rPr>
              <a:t>has</a:t>
            </a:r>
            <a:r>
              <a:rPr sz="800" spc="-140" dirty="0">
                <a:latin typeface="Arial MT"/>
                <a:cs typeface="Arial MT"/>
              </a:rPr>
              <a:t> </a:t>
            </a:r>
            <a:r>
              <a:rPr sz="800" spc="20" dirty="0">
                <a:latin typeface="Arial MT"/>
                <a:cs typeface="Arial MT"/>
              </a:rPr>
              <a:t>been</a:t>
            </a:r>
            <a:r>
              <a:rPr sz="800" spc="-25" dirty="0">
                <a:latin typeface="Arial MT"/>
                <a:cs typeface="Arial MT"/>
              </a:rPr>
              <a:t> </a:t>
            </a:r>
            <a:r>
              <a:rPr sz="800" spc="5" dirty="0">
                <a:latin typeface="Arial MT"/>
                <a:cs typeface="Arial MT"/>
              </a:rPr>
              <a:t>disclosed</a:t>
            </a:r>
            <a:r>
              <a:rPr sz="800" spc="-20" dirty="0">
                <a:latin typeface="Arial MT"/>
                <a:cs typeface="Arial MT"/>
              </a:rPr>
              <a:t> </a:t>
            </a:r>
            <a:r>
              <a:rPr sz="800" spc="5" dirty="0">
                <a:latin typeface="Arial MT"/>
                <a:cs typeface="Arial MT"/>
              </a:rPr>
              <a:t>to</a:t>
            </a:r>
            <a:r>
              <a:rPr sz="800" spc="-25" dirty="0">
                <a:latin typeface="Arial MT"/>
                <a:cs typeface="Arial MT"/>
              </a:rPr>
              <a:t> </a:t>
            </a:r>
            <a:r>
              <a:rPr sz="800" spc="15" dirty="0">
                <a:latin typeface="Arial MT"/>
                <a:cs typeface="Arial MT"/>
              </a:rPr>
              <a:t>the</a:t>
            </a:r>
            <a:r>
              <a:rPr sz="800" spc="-20" dirty="0">
                <a:latin typeface="Arial MT"/>
                <a:cs typeface="Arial MT"/>
              </a:rPr>
              <a:t> </a:t>
            </a:r>
            <a:r>
              <a:rPr sz="800" spc="5" dirty="0">
                <a:latin typeface="Arial MT"/>
                <a:cs typeface="Arial MT"/>
              </a:rPr>
              <a:t>recipient.</a:t>
            </a:r>
            <a:endParaRPr sz="800">
              <a:latin typeface="Arial MT"/>
              <a:cs typeface="Arial MT"/>
            </a:endParaRPr>
          </a:p>
          <a:p>
            <a:pPr marL="12700">
              <a:lnSpc>
                <a:spcPct val="100000"/>
              </a:lnSpc>
              <a:spcBef>
                <a:spcPts val="5"/>
              </a:spcBef>
            </a:pPr>
            <a:r>
              <a:rPr sz="800" spc="10" dirty="0">
                <a:latin typeface="Arial MT"/>
                <a:cs typeface="Arial MT"/>
              </a:rPr>
              <a:t>These</a:t>
            </a:r>
            <a:r>
              <a:rPr sz="800" spc="-10" dirty="0">
                <a:latin typeface="Arial MT"/>
                <a:cs typeface="Arial MT"/>
              </a:rPr>
              <a:t> </a:t>
            </a:r>
            <a:r>
              <a:rPr sz="800" spc="20" dirty="0">
                <a:latin typeface="Arial MT"/>
                <a:cs typeface="Arial MT"/>
              </a:rPr>
              <a:t>materials</a:t>
            </a:r>
            <a:r>
              <a:rPr sz="800" spc="-135" dirty="0">
                <a:latin typeface="Arial MT"/>
                <a:cs typeface="Arial MT"/>
              </a:rPr>
              <a:t> </a:t>
            </a:r>
            <a:r>
              <a:rPr sz="800" dirty="0">
                <a:latin typeface="Arial MT"/>
                <a:cs typeface="Arial MT"/>
              </a:rPr>
              <a:t>are</a:t>
            </a:r>
            <a:r>
              <a:rPr sz="800" spc="-5" dirty="0">
                <a:latin typeface="Arial MT"/>
                <a:cs typeface="Arial MT"/>
              </a:rPr>
              <a:t> </a:t>
            </a:r>
            <a:r>
              <a:rPr sz="800" dirty="0">
                <a:latin typeface="Arial MT"/>
                <a:cs typeface="Arial MT"/>
              </a:rPr>
              <a:t>also</a:t>
            </a:r>
            <a:r>
              <a:rPr sz="800" spc="-10" dirty="0">
                <a:latin typeface="Arial MT"/>
                <a:cs typeface="Arial MT"/>
              </a:rPr>
              <a:t> </a:t>
            </a:r>
            <a:r>
              <a:rPr sz="800" spc="30" dirty="0">
                <a:latin typeface="Arial MT"/>
                <a:cs typeface="Arial MT"/>
              </a:rPr>
              <a:t>being</a:t>
            </a:r>
            <a:r>
              <a:rPr sz="800" spc="-10" dirty="0">
                <a:latin typeface="Arial MT"/>
                <a:cs typeface="Arial MT"/>
              </a:rPr>
              <a:t> </a:t>
            </a:r>
            <a:r>
              <a:rPr sz="800" spc="10" dirty="0">
                <a:latin typeface="Arial MT"/>
                <a:cs typeface="Arial MT"/>
              </a:rPr>
              <a:t>provided</a:t>
            </a:r>
            <a:r>
              <a:rPr sz="800" spc="-5" dirty="0">
                <a:latin typeface="Arial MT"/>
                <a:cs typeface="Arial MT"/>
              </a:rPr>
              <a:t> </a:t>
            </a:r>
            <a:r>
              <a:rPr sz="800" spc="15" dirty="0">
                <a:latin typeface="Arial MT"/>
                <a:cs typeface="Arial MT"/>
              </a:rPr>
              <a:t>on</a:t>
            </a:r>
            <a:r>
              <a:rPr sz="800" spc="-10" dirty="0">
                <a:latin typeface="Arial MT"/>
                <a:cs typeface="Arial MT"/>
              </a:rPr>
              <a:t> </a:t>
            </a:r>
            <a:r>
              <a:rPr sz="800" spc="10" dirty="0">
                <a:latin typeface="Arial MT"/>
                <a:cs typeface="Arial MT"/>
              </a:rPr>
              <a:t>PIMCO’s</a:t>
            </a:r>
            <a:r>
              <a:rPr sz="800" spc="-135" dirty="0">
                <a:latin typeface="Arial MT"/>
                <a:cs typeface="Arial MT"/>
              </a:rPr>
              <a:t> </a:t>
            </a:r>
            <a:r>
              <a:rPr sz="800" spc="10" dirty="0">
                <a:latin typeface="Arial MT"/>
                <a:cs typeface="Arial MT"/>
              </a:rPr>
              <a:t>understanding</a:t>
            </a:r>
            <a:r>
              <a:rPr sz="800" spc="-95" dirty="0">
                <a:latin typeface="Arial MT"/>
                <a:cs typeface="Arial MT"/>
              </a:rPr>
              <a:t> </a:t>
            </a:r>
            <a:r>
              <a:rPr sz="800" spc="20" dirty="0">
                <a:latin typeface="Arial MT"/>
                <a:cs typeface="Arial MT"/>
              </a:rPr>
              <a:t>that</a:t>
            </a:r>
            <a:r>
              <a:rPr sz="800" spc="-30" dirty="0">
                <a:latin typeface="Arial MT"/>
                <a:cs typeface="Arial MT"/>
              </a:rPr>
              <a:t> </a:t>
            </a:r>
            <a:r>
              <a:rPr sz="800" spc="15" dirty="0">
                <a:latin typeface="Arial MT"/>
                <a:cs typeface="Arial MT"/>
              </a:rPr>
              <a:t>the</a:t>
            </a:r>
            <a:r>
              <a:rPr sz="800" spc="-5" dirty="0">
                <a:latin typeface="Arial MT"/>
                <a:cs typeface="Arial MT"/>
              </a:rPr>
              <a:t> </a:t>
            </a:r>
            <a:r>
              <a:rPr sz="800" spc="5" dirty="0">
                <a:latin typeface="Arial MT"/>
                <a:cs typeface="Arial MT"/>
              </a:rPr>
              <a:t>recipients</a:t>
            </a:r>
            <a:r>
              <a:rPr sz="800" spc="-135" dirty="0">
                <a:latin typeface="Arial MT"/>
                <a:cs typeface="Arial MT"/>
              </a:rPr>
              <a:t> </a:t>
            </a:r>
            <a:r>
              <a:rPr sz="800" spc="20" dirty="0">
                <a:latin typeface="Arial MT"/>
                <a:cs typeface="Arial MT"/>
              </a:rPr>
              <a:t>they</a:t>
            </a:r>
            <a:r>
              <a:rPr sz="800" spc="-45" dirty="0">
                <a:latin typeface="Arial MT"/>
                <a:cs typeface="Arial MT"/>
              </a:rPr>
              <a:t> </a:t>
            </a:r>
            <a:r>
              <a:rPr sz="800" dirty="0">
                <a:latin typeface="Arial MT"/>
                <a:cs typeface="Arial MT"/>
              </a:rPr>
              <a:t>are</a:t>
            </a:r>
            <a:r>
              <a:rPr sz="800" spc="-10" dirty="0">
                <a:latin typeface="Arial MT"/>
                <a:cs typeface="Arial MT"/>
              </a:rPr>
              <a:t> </a:t>
            </a:r>
            <a:r>
              <a:rPr sz="800" spc="15" dirty="0">
                <a:latin typeface="Arial MT"/>
                <a:cs typeface="Arial MT"/>
              </a:rPr>
              <a:t>directed</a:t>
            </a:r>
            <a:r>
              <a:rPr sz="800" spc="-10" dirty="0">
                <a:latin typeface="Arial MT"/>
                <a:cs typeface="Arial MT"/>
              </a:rPr>
              <a:t> </a:t>
            </a:r>
            <a:r>
              <a:rPr sz="800" spc="5" dirty="0">
                <a:latin typeface="Arial MT"/>
                <a:cs typeface="Arial MT"/>
              </a:rPr>
              <a:t>to</a:t>
            </a:r>
            <a:r>
              <a:rPr sz="800" spc="-5" dirty="0">
                <a:latin typeface="Arial MT"/>
                <a:cs typeface="Arial MT"/>
              </a:rPr>
              <a:t> </a:t>
            </a:r>
            <a:r>
              <a:rPr sz="800" dirty="0">
                <a:latin typeface="Arial MT"/>
                <a:cs typeface="Arial MT"/>
              </a:rPr>
              <a:t>are</a:t>
            </a:r>
            <a:r>
              <a:rPr sz="800" spc="-10" dirty="0">
                <a:latin typeface="Arial MT"/>
                <a:cs typeface="Arial MT"/>
              </a:rPr>
              <a:t> </a:t>
            </a:r>
            <a:r>
              <a:rPr sz="800" spc="30" dirty="0">
                <a:latin typeface="Arial MT"/>
                <a:cs typeface="Arial MT"/>
              </a:rPr>
              <a:t>all</a:t>
            </a:r>
            <a:r>
              <a:rPr sz="800" spc="-70" dirty="0">
                <a:latin typeface="Arial MT"/>
                <a:cs typeface="Arial MT"/>
              </a:rPr>
              <a:t> </a:t>
            </a:r>
            <a:r>
              <a:rPr sz="800" dirty="0">
                <a:latin typeface="Arial MT"/>
                <a:cs typeface="Arial MT"/>
              </a:rPr>
              <a:t>financiallysophisticated,</a:t>
            </a:r>
            <a:r>
              <a:rPr sz="800" spc="-35" dirty="0">
                <a:latin typeface="Arial MT"/>
                <a:cs typeface="Arial MT"/>
              </a:rPr>
              <a:t> </a:t>
            </a:r>
            <a:r>
              <a:rPr sz="800" spc="10" dirty="0">
                <a:latin typeface="Arial MT"/>
                <a:cs typeface="Arial MT"/>
              </a:rPr>
              <a:t>capable</a:t>
            </a:r>
            <a:r>
              <a:rPr sz="800" spc="-100" dirty="0">
                <a:latin typeface="Arial MT"/>
                <a:cs typeface="Arial MT"/>
              </a:rPr>
              <a:t> </a:t>
            </a:r>
            <a:r>
              <a:rPr sz="800" spc="15" dirty="0">
                <a:latin typeface="Arial MT"/>
                <a:cs typeface="Arial MT"/>
              </a:rPr>
              <a:t>of</a:t>
            </a:r>
            <a:r>
              <a:rPr sz="800" spc="-35" dirty="0">
                <a:latin typeface="Arial MT"/>
                <a:cs typeface="Arial MT"/>
              </a:rPr>
              <a:t> </a:t>
            </a:r>
            <a:r>
              <a:rPr sz="800" spc="10" dirty="0">
                <a:latin typeface="Arial MT"/>
                <a:cs typeface="Arial MT"/>
              </a:rPr>
              <a:t>evaluating</a:t>
            </a:r>
            <a:r>
              <a:rPr sz="800" spc="-100" dirty="0">
                <a:latin typeface="Arial MT"/>
                <a:cs typeface="Arial MT"/>
              </a:rPr>
              <a:t> </a:t>
            </a:r>
            <a:r>
              <a:rPr sz="800" spc="5" dirty="0">
                <a:latin typeface="Arial MT"/>
                <a:cs typeface="Arial MT"/>
              </a:rPr>
              <a:t>investment</a:t>
            </a:r>
            <a:r>
              <a:rPr sz="800" spc="-35" dirty="0">
                <a:latin typeface="Arial MT"/>
                <a:cs typeface="Arial MT"/>
              </a:rPr>
              <a:t> </a:t>
            </a:r>
            <a:r>
              <a:rPr sz="800" spc="-30" dirty="0">
                <a:latin typeface="Arial MT"/>
                <a:cs typeface="Arial MT"/>
              </a:rPr>
              <a:t>risks</a:t>
            </a:r>
            <a:r>
              <a:rPr sz="800" spc="-50" dirty="0">
                <a:latin typeface="Arial MT"/>
                <a:cs typeface="Arial MT"/>
              </a:rPr>
              <a:t> </a:t>
            </a:r>
            <a:r>
              <a:rPr sz="800" spc="15" dirty="0">
                <a:latin typeface="Arial MT"/>
                <a:cs typeface="Arial MT"/>
              </a:rPr>
              <a:t>independently,</a:t>
            </a:r>
            <a:r>
              <a:rPr sz="800" spc="-35" dirty="0">
                <a:latin typeface="Arial MT"/>
                <a:cs typeface="Arial MT"/>
              </a:rPr>
              <a:t> </a:t>
            </a:r>
            <a:r>
              <a:rPr sz="800" spc="-5" dirty="0">
                <a:latin typeface="Arial MT"/>
                <a:cs typeface="Arial MT"/>
              </a:rPr>
              <a:t>both</a:t>
            </a:r>
            <a:r>
              <a:rPr sz="800" spc="-15" dirty="0">
                <a:latin typeface="Arial MT"/>
                <a:cs typeface="Arial MT"/>
              </a:rPr>
              <a:t> </a:t>
            </a:r>
            <a:r>
              <a:rPr sz="800" spc="25" dirty="0">
                <a:latin typeface="Arial MT"/>
                <a:cs typeface="Arial MT"/>
              </a:rPr>
              <a:t>in</a:t>
            </a:r>
            <a:r>
              <a:rPr sz="800" spc="-15" dirty="0">
                <a:latin typeface="Arial MT"/>
                <a:cs typeface="Arial MT"/>
              </a:rPr>
              <a:t> </a:t>
            </a:r>
            <a:r>
              <a:rPr sz="800" spc="5" dirty="0">
                <a:latin typeface="Arial MT"/>
                <a:cs typeface="Arial MT"/>
              </a:rPr>
              <a:t>general</a:t>
            </a:r>
            <a:endParaRPr sz="800">
              <a:latin typeface="Arial MT"/>
              <a:cs typeface="Arial MT"/>
            </a:endParaRPr>
          </a:p>
          <a:p>
            <a:pPr marL="12700">
              <a:lnSpc>
                <a:spcPct val="100000"/>
              </a:lnSpc>
            </a:pPr>
            <a:r>
              <a:rPr sz="800" spc="20" dirty="0">
                <a:latin typeface="Arial MT"/>
                <a:cs typeface="Arial MT"/>
              </a:rPr>
              <a:t>and</a:t>
            </a:r>
            <a:r>
              <a:rPr sz="800" spc="-15" dirty="0">
                <a:latin typeface="Arial MT"/>
                <a:cs typeface="Arial MT"/>
              </a:rPr>
              <a:t> </a:t>
            </a:r>
            <a:r>
              <a:rPr sz="800" spc="10" dirty="0">
                <a:latin typeface="Arial MT"/>
                <a:cs typeface="Arial MT"/>
              </a:rPr>
              <a:t>with</a:t>
            </a:r>
            <a:r>
              <a:rPr sz="800" spc="-15" dirty="0">
                <a:latin typeface="Arial MT"/>
                <a:cs typeface="Arial MT"/>
              </a:rPr>
              <a:t> </a:t>
            </a:r>
            <a:r>
              <a:rPr sz="800" spc="10" dirty="0">
                <a:latin typeface="Arial MT"/>
                <a:cs typeface="Arial MT"/>
              </a:rPr>
              <a:t>regard</a:t>
            </a:r>
            <a:r>
              <a:rPr sz="800" spc="-15" dirty="0">
                <a:latin typeface="Arial MT"/>
                <a:cs typeface="Arial MT"/>
              </a:rPr>
              <a:t> </a:t>
            </a:r>
            <a:r>
              <a:rPr sz="800" spc="5" dirty="0">
                <a:latin typeface="Arial MT"/>
                <a:cs typeface="Arial MT"/>
              </a:rPr>
              <a:t>to</a:t>
            </a:r>
            <a:r>
              <a:rPr sz="800" spc="-15" dirty="0">
                <a:latin typeface="Arial MT"/>
                <a:cs typeface="Arial MT"/>
              </a:rPr>
              <a:t> </a:t>
            </a:r>
            <a:r>
              <a:rPr sz="800" spc="15" dirty="0">
                <a:latin typeface="Arial MT"/>
                <a:cs typeface="Arial MT"/>
              </a:rPr>
              <a:t>particular</a:t>
            </a:r>
            <a:r>
              <a:rPr sz="800" spc="-75" dirty="0">
                <a:latin typeface="Arial MT"/>
                <a:cs typeface="Arial MT"/>
              </a:rPr>
              <a:t> </a:t>
            </a:r>
            <a:r>
              <a:rPr sz="800" spc="10" dirty="0">
                <a:latin typeface="Arial MT"/>
                <a:cs typeface="Arial MT"/>
              </a:rPr>
              <a:t>transactions</a:t>
            </a:r>
            <a:r>
              <a:rPr sz="800" spc="-135" dirty="0">
                <a:latin typeface="Arial MT"/>
                <a:cs typeface="Arial MT"/>
              </a:rPr>
              <a:t> </a:t>
            </a:r>
            <a:r>
              <a:rPr sz="800" spc="20" dirty="0">
                <a:latin typeface="Arial MT"/>
                <a:cs typeface="Arial MT"/>
              </a:rPr>
              <a:t>and</a:t>
            </a:r>
            <a:r>
              <a:rPr sz="800" spc="-15" dirty="0">
                <a:latin typeface="Arial MT"/>
                <a:cs typeface="Arial MT"/>
              </a:rPr>
              <a:t> </a:t>
            </a:r>
            <a:r>
              <a:rPr sz="800" spc="10" dirty="0">
                <a:latin typeface="Arial MT"/>
                <a:cs typeface="Arial MT"/>
              </a:rPr>
              <a:t>investment</a:t>
            </a:r>
            <a:r>
              <a:rPr sz="800" spc="-35" dirty="0">
                <a:latin typeface="Arial MT"/>
                <a:cs typeface="Arial MT"/>
              </a:rPr>
              <a:t> </a:t>
            </a:r>
            <a:r>
              <a:rPr sz="800" spc="-5" dirty="0">
                <a:latin typeface="Arial MT"/>
                <a:cs typeface="Arial MT"/>
              </a:rPr>
              <a:t>strategies.</a:t>
            </a:r>
            <a:r>
              <a:rPr sz="800" spc="220" dirty="0">
                <a:latin typeface="Arial MT"/>
                <a:cs typeface="Arial MT"/>
              </a:rPr>
              <a:t> </a:t>
            </a:r>
            <a:r>
              <a:rPr sz="800" spc="5" dirty="0">
                <a:latin typeface="Arial MT"/>
                <a:cs typeface="Arial MT"/>
              </a:rPr>
              <a:t>If</a:t>
            </a:r>
            <a:r>
              <a:rPr sz="800" spc="-35" dirty="0">
                <a:latin typeface="Arial MT"/>
                <a:cs typeface="Arial MT"/>
              </a:rPr>
              <a:t> </a:t>
            </a:r>
            <a:r>
              <a:rPr sz="800" spc="25" dirty="0">
                <a:latin typeface="Arial MT"/>
                <a:cs typeface="Arial MT"/>
              </a:rPr>
              <a:t>this</a:t>
            </a:r>
            <a:r>
              <a:rPr sz="800" spc="-135" dirty="0">
                <a:latin typeface="Arial MT"/>
                <a:cs typeface="Arial MT"/>
              </a:rPr>
              <a:t> </a:t>
            </a:r>
            <a:r>
              <a:rPr sz="800" spc="30" dirty="0">
                <a:latin typeface="Arial MT"/>
                <a:cs typeface="Arial MT"/>
              </a:rPr>
              <a:t>is</a:t>
            </a:r>
            <a:r>
              <a:rPr sz="800" spc="-50" dirty="0">
                <a:latin typeface="Arial MT"/>
                <a:cs typeface="Arial MT"/>
              </a:rPr>
              <a:t> </a:t>
            </a:r>
            <a:r>
              <a:rPr sz="800" spc="20" dirty="0">
                <a:latin typeface="Arial MT"/>
                <a:cs typeface="Arial MT"/>
              </a:rPr>
              <a:t>not</a:t>
            </a:r>
            <a:r>
              <a:rPr sz="800" spc="-40" dirty="0">
                <a:latin typeface="Arial MT"/>
                <a:cs typeface="Arial MT"/>
              </a:rPr>
              <a:t> </a:t>
            </a:r>
            <a:r>
              <a:rPr sz="800" spc="15" dirty="0">
                <a:latin typeface="Arial MT"/>
                <a:cs typeface="Arial MT"/>
              </a:rPr>
              <a:t>the</a:t>
            </a:r>
            <a:r>
              <a:rPr sz="800" spc="-10" dirty="0">
                <a:latin typeface="Arial MT"/>
                <a:cs typeface="Arial MT"/>
              </a:rPr>
              <a:t> </a:t>
            </a:r>
            <a:r>
              <a:rPr sz="800" spc="-5" dirty="0">
                <a:latin typeface="Arial MT"/>
                <a:cs typeface="Arial MT"/>
              </a:rPr>
              <a:t>case,</a:t>
            </a:r>
            <a:r>
              <a:rPr sz="800" spc="-35" dirty="0">
                <a:latin typeface="Arial MT"/>
                <a:cs typeface="Arial MT"/>
              </a:rPr>
              <a:t> </a:t>
            </a:r>
            <a:r>
              <a:rPr sz="800" spc="-10" dirty="0">
                <a:latin typeface="Arial MT"/>
                <a:cs typeface="Arial MT"/>
              </a:rPr>
              <a:t>we</a:t>
            </a:r>
            <a:r>
              <a:rPr sz="800" spc="65" dirty="0">
                <a:latin typeface="Arial MT"/>
                <a:cs typeface="Arial MT"/>
              </a:rPr>
              <a:t> </a:t>
            </a:r>
            <a:r>
              <a:rPr sz="800" spc="-15" dirty="0">
                <a:latin typeface="Arial MT"/>
                <a:cs typeface="Arial MT"/>
              </a:rPr>
              <a:t>ask</a:t>
            </a:r>
            <a:r>
              <a:rPr sz="800" spc="30" dirty="0">
                <a:latin typeface="Arial MT"/>
                <a:cs typeface="Arial MT"/>
              </a:rPr>
              <a:t> </a:t>
            </a:r>
            <a:r>
              <a:rPr sz="800" spc="20" dirty="0">
                <a:latin typeface="Arial MT"/>
                <a:cs typeface="Arial MT"/>
              </a:rPr>
              <a:t>that</a:t>
            </a:r>
            <a:r>
              <a:rPr sz="800" spc="-35" dirty="0">
                <a:latin typeface="Arial MT"/>
                <a:cs typeface="Arial MT"/>
              </a:rPr>
              <a:t> </a:t>
            </a:r>
            <a:r>
              <a:rPr sz="800" spc="10" dirty="0">
                <a:latin typeface="Arial MT"/>
                <a:cs typeface="Arial MT"/>
              </a:rPr>
              <a:t>you</a:t>
            </a:r>
            <a:r>
              <a:rPr sz="800" spc="-15" dirty="0">
                <a:latin typeface="Arial MT"/>
                <a:cs typeface="Arial MT"/>
              </a:rPr>
              <a:t> </a:t>
            </a:r>
            <a:r>
              <a:rPr sz="800" spc="20" dirty="0">
                <a:latin typeface="Arial MT"/>
                <a:cs typeface="Arial MT"/>
              </a:rPr>
              <a:t>inform</a:t>
            </a:r>
            <a:r>
              <a:rPr sz="800" spc="5" dirty="0">
                <a:latin typeface="Arial MT"/>
                <a:cs typeface="Arial MT"/>
              </a:rPr>
              <a:t> </a:t>
            </a:r>
            <a:r>
              <a:rPr sz="800" spc="15" dirty="0">
                <a:latin typeface="Arial MT"/>
                <a:cs typeface="Arial MT"/>
              </a:rPr>
              <a:t>us</a:t>
            </a:r>
            <a:r>
              <a:rPr sz="800" spc="-135" dirty="0">
                <a:latin typeface="Arial MT"/>
                <a:cs typeface="Arial MT"/>
              </a:rPr>
              <a:t> </a:t>
            </a:r>
            <a:r>
              <a:rPr sz="800" dirty="0">
                <a:latin typeface="Arial MT"/>
                <a:cs typeface="Arial MT"/>
              </a:rPr>
              <a:t>immediately.</a:t>
            </a:r>
            <a:r>
              <a:rPr sz="800" spc="215" dirty="0">
                <a:latin typeface="Arial MT"/>
                <a:cs typeface="Arial MT"/>
              </a:rPr>
              <a:t> </a:t>
            </a:r>
            <a:r>
              <a:rPr sz="800" spc="20" dirty="0">
                <a:latin typeface="Arial MT"/>
                <a:cs typeface="Arial MT"/>
              </a:rPr>
              <a:t>You</a:t>
            </a:r>
            <a:r>
              <a:rPr sz="800" spc="-20" dirty="0">
                <a:latin typeface="Arial MT"/>
                <a:cs typeface="Arial MT"/>
              </a:rPr>
              <a:t> </a:t>
            </a:r>
            <a:r>
              <a:rPr sz="800" spc="10" dirty="0">
                <a:latin typeface="Arial MT"/>
                <a:cs typeface="Arial MT"/>
              </a:rPr>
              <a:t>should</a:t>
            </a:r>
            <a:r>
              <a:rPr sz="800" spc="-105" dirty="0">
                <a:latin typeface="Arial MT"/>
                <a:cs typeface="Arial MT"/>
              </a:rPr>
              <a:t> </a:t>
            </a:r>
            <a:r>
              <a:rPr sz="800" spc="10" dirty="0">
                <a:latin typeface="Arial MT"/>
                <a:cs typeface="Arial MT"/>
              </a:rPr>
              <a:t>consult</a:t>
            </a:r>
            <a:r>
              <a:rPr sz="800" spc="-40" dirty="0">
                <a:latin typeface="Arial MT"/>
                <a:cs typeface="Arial MT"/>
              </a:rPr>
              <a:t> </a:t>
            </a:r>
            <a:r>
              <a:rPr sz="800" spc="15" dirty="0">
                <a:latin typeface="Arial MT"/>
                <a:cs typeface="Arial MT"/>
              </a:rPr>
              <a:t>your</a:t>
            </a:r>
            <a:r>
              <a:rPr sz="800" spc="-85" dirty="0">
                <a:latin typeface="Arial MT"/>
                <a:cs typeface="Arial MT"/>
              </a:rPr>
              <a:t> </a:t>
            </a:r>
            <a:r>
              <a:rPr sz="800" spc="5" dirty="0">
                <a:latin typeface="Arial MT"/>
                <a:cs typeface="Arial MT"/>
              </a:rPr>
              <a:t>own</a:t>
            </a:r>
            <a:r>
              <a:rPr sz="800" spc="-15" dirty="0">
                <a:latin typeface="Arial MT"/>
                <a:cs typeface="Arial MT"/>
              </a:rPr>
              <a:t> </a:t>
            </a:r>
            <a:r>
              <a:rPr sz="800" spc="5" dirty="0">
                <a:latin typeface="Arial MT"/>
                <a:cs typeface="Arial MT"/>
              </a:rPr>
              <a:t>separate</a:t>
            </a:r>
            <a:r>
              <a:rPr sz="800" spc="-20" dirty="0">
                <a:latin typeface="Arial MT"/>
                <a:cs typeface="Arial MT"/>
              </a:rPr>
              <a:t> </a:t>
            </a:r>
            <a:r>
              <a:rPr sz="800" spc="5" dirty="0">
                <a:latin typeface="Arial MT"/>
                <a:cs typeface="Arial MT"/>
              </a:rPr>
              <a:t>advisors</a:t>
            </a:r>
            <a:r>
              <a:rPr sz="800" spc="-140" dirty="0">
                <a:latin typeface="Arial MT"/>
                <a:cs typeface="Arial MT"/>
              </a:rPr>
              <a:t> </a:t>
            </a:r>
            <a:r>
              <a:rPr sz="800" spc="15" dirty="0">
                <a:latin typeface="Arial MT"/>
                <a:cs typeface="Arial MT"/>
              </a:rPr>
              <a:t>before</a:t>
            </a:r>
            <a:r>
              <a:rPr sz="800" spc="-20" dirty="0">
                <a:latin typeface="Arial MT"/>
                <a:cs typeface="Arial MT"/>
              </a:rPr>
              <a:t> </a:t>
            </a:r>
            <a:r>
              <a:rPr sz="800" spc="15" dirty="0">
                <a:latin typeface="Arial MT"/>
                <a:cs typeface="Arial MT"/>
              </a:rPr>
              <a:t>making</a:t>
            </a:r>
            <a:r>
              <a:rPr sz="800" spc="-20" dirty="0">
                <a:latin typeface="Arial MT"/>
                <a:cs typeface="Arial MT"/>
              </a:rPr>
              <a:t> </a:t>
            </a:r>
            <a:r>
              <a:rPr sz="800" spc="20" dirty="0">
                <a:latin typeface="Arial MT"/>
                <a:cs typeface="Arial MT"/>
              </a:rPr>
              <a:t>any</a:t>
            </a:r>
            <a:endParaRPr sz="800">
              <a:latin typeface="Arial MT"/>
              <a:cs typeface="Arial MT"/>
            </a:endParaRPr>
          </a:p>
          <a:p>
            <a:pPr marL="12700">
              <a:lnSpc>
                <a:spcPct val="100000"/>
              </a:lnSpc>
            </a:pPr>
            <a:r>
              <a:rPr sz="800" spc="55" dirty="0">
                <a:latin typeface="Arial MT"/>
                <a:cs typeface="Arial MT"/>
              </a:rPr>
              <a:t>i</a:t>
            </a:r>
            <a:r>
              <a:rPr sz="800" spc="30" dirty="0">
                <a:latin typeface="Arial MT"/>
                <a:cs typeface="Arial MT"/>
              </a:rPr>
              <a:t>n</a:t>
            </a:r>
            <a:r>
              <a:rPr sz="800" dirty="0">
                <a:latin typeface="Arial MT"/>
                <a:cs typeface="Arial MT"/>
              </a:rPr>
              <a:t>v</a:t>
            </a:r>
            <a:r>
              <a:rPr sz="800" spc="30" dirty="0">
                <a:latin typeface="Arial MT"/>
                <a:cs typeface="Arial MT"/>
              </a:rPr>
              <a:t>e</a:t>
            </a:r>
            <a:r>
              <a:rPr sz="800" spc="-80" dirty="0">
                <a:latin typeface="Arial MT"/>
                <a:cs typeface="Arial MT"/>
              </a:rPr>
              <a:t>s</a:t>
            </a:r>
            <a:r>
              <a:rPr sz="800" spc="15" dirty="0">
                <a:latin typeface="Arial MT"/>
                <a:cs typeface="Arial MT"/>
              </a:rPr>
              <a:t>t</a:t>
            </a:r>
            <a:r>
              <a:rPr sz="800" spc="55" dirty="0">
                <a:latin typeface="Arial MT"/>
                <a:cs typeface="Arial MT"/>
              </a:rPr>
              <a:t>m</a:t>
            </a:r>
            <a:r>
              <a:rPr sz="800" spc="30" dirty="0">
                <a:latin typeface="Arial MT"/>
                <a:cs typeface="Arial MT"/>
              </a:rPr>
              <a:t>en</a:t>
            </a:r>
            <a:r>
              <a:rPr sz="800" dirty="0">
                <a:latin typeface="Arial MT"/>
                <a:cs typeface="Arial MT"/>
              </a:rPr>
              <a:t>t</a:t>
            </a:r>
            <a:r>
              <a:rPr sz="800" spc="-45" dirty="0">
                <a:latin typeface="Arial MT"/>
                <a:cs typeface="Arial MT"/>
              </a:rPr>
              <a:t> </a:t>
            </a:r>
            <a:r>
              <a:rPr sz="800" spc="30" dirty="0">
                <a:latin typeface="Arial MT"/>
                <a:cs typeface="Arial MT"/>
              </a:rPr>
              <a:t>de</a:t>
            </a:r>
            <a:r>
              <a:rPr sz="800" dirty="0">
                <a:latin typeface="Arial MT"/>
                <a:cs typeface="Arial MT"/>
              </a:rPr>
              <a:t>c</a:t>
            </a:r>
            <a:r>
              <a:rPr sz="800" spc="55" dirty="0">
                <a:latin typeface="Arial MT"/>
                <a:cs typeface="Arial MT"/>
              </a:rPr>
              <a:t>i</a:t>
            </a:r>
            <a:r>
              <a:rPr sz="800" spc="-80" dirty="0">
                <a:latin typeface="Arial MT"/>
                <a:cs typeface="Arial MT"/>
              </a:rPr>
              <a:t>s</a:t>
            </a:r>
            <a:r>
              <a:rPr sz="800" spc="55" dirty="0">
                <a:latin typeface="Arial MT"/>
                <a:cs typeface="Arial MT"/>
              </a:rPr>
              <a:t>i</a:t>
            </a:r>
            <a:r>
              <a:rPr sz="800" spc="30" dirty="0">
                <a:latin typeface="Arial MT"/>
                <a:cs typeface="Arial MT"/>
              </a:rPr>
              <a:t>o</a:t>
            </a:r>
            <a:r>
              <a:rPr sz="800" spc="-50" dirty="0">
                <a:latin typeface="Arial MT"/>
                <a:cs typeface="Arial MT"/>
              </a:rPr>
              <a:t>n</a:t>
            </a:r>
            <a:r>
              <a:rPr sz="800" spc="-80" dirty="0">
                <a:latin typeface="Arial MT"/>
                <a:cs typeface="Arial MT"/>
              </a:rPr>
              <a:t>s</a:t>
            </a:r>
            <a:r>
              <a:rPr sz="800" dirty="0">
                <a:latin typeface="Arial MT"/>
                <a:cs typeface="Arial MT"/>
              </a:rPr>
              <a:t>.</a:t>
            </a:r>
            <a:endParaRPr sz="800">
              <a:latin typeface="Arial MT"/>
              <a:cs typeface="Arial MT"/>
            </a:endParaRPr>
          </a:p>
          <a:p>
            <a:pPr marL="12700" marR="24130">
              <a:lnSpc>
                <a:spcPct val="100000"/>
              </a:lnSpc>
              <a:spcBef>
                <a:spcPts val="645"/>
              </a:spcBef>
            </a:pPr>
            <a:r>
              <a:rPr sz="800" spc="10" dirty="0">
                <a:latin typeface="Arial MT"/>
                <a:cs typeface="Arial MT"/>
              </a:rPr>
              <a:t>These</a:t>
            </a:r>
            <a:r>
              <a:rPr sz="800" spc="-15" dirty="0">
                <a:latin typeface="Arial MT"/>
                <a:cs typeface="Arial MT"/>
              </a:rPr>
              <a:t> </a:t>
            </a:r>
            <a:r>
              <a:rPr sz="800" spc="20" dirty="0">
                <a:latin typeface="Arial MT"/>
                <a:cs typeface="Arial MT"/>
              </a:rPr>
              <a:t>materials</a:t>
            </a:r>
            <a:r>
              <a:rPr sz="800" spc="-135" dirty="0">
                <a:latin typeface="Arial MT"/>
                <a:cs typeface="Arial MT"/>
              </a:rPr>
              <a:t> </a:t>
            </a:r>
            <a:r>
              <a:rPr sz="800" dirty="0">
                <a:latin typeface="Arial MT"/>
                <a:cs typeface="Arial MT"/>
              </a:rPr>
              <a:t>are</a:t>
            </a:r>
            <a:r>
              <a:rPr sz="800" spc="-15" dirty="0">
                <a:latin typeface="Arial MT"/>
                <a:cs typeface="Arial MT"/>
              </a:rPr>
              <a:t> </a:t>
            </a:r>
            <a:r>
              <a:rPr sz="800" dirty="0">
                <a:latin typeface="Arial MT"/>
                <a:cs typeface="Arial MT"/>
              </a:rPr>
              <a:t>also</a:t>
            </a:r>
            <a:r>
              <a:rPr sz="800" spc="-15" dirty="0">
                <a:latin typeface="Arial MT"/>
                <a:cs typeface="Arial MT"/>
              </a:rPr>
              <a:t> </a:t>
            </a:r>
            <a:r>
              <a:rPr sz="800" spc="30" dirty="0">
                <a:latin typeface="Arial MT"/>
                <a:cs typeface="Arial MT"/>
              </a:rPr>
              <a:t>being</a:t>
            </a:r>
            <a:r>
              <a:rPr sz="800" spc="-15" dirty="0">
                <a:latin typeface="Arial MT"/>
                <a:cs typeface="Arial MT"/>
              </a:rPr>
              <a:t> </a:t>
            </a:r>
            <a:r>
              <a:rPr sz="800" spc="10" dirty="0">
                <a:latin typeface="Arial MT"/>
                <a:cs typeface="Arial MT"/>
              </a:rPr>
              <a:t>provided</a:t>
            </a:r>
            <a:r>
              <a:rPr sz="800" spc="-15" dirty="0">
                <a:latin typeface="Arial MT"/>
                <a:cs typeface="Arial MT"/>
              </a:rPr>
              <a:t> </a:t>
            </a:r>
            <a:r>
              <a:rPr sz="800" spc="15" dirty="0">
                <a:latin typeface="Arial MT"/>
                <a:cs typeface="Arial MT"/>
              </a:rPr>
              <a:t>on</a:t>
            </a:r>
            <a:r>
              <a:rPr sz="800" spc="-10" dirty="0">
                <a:latin typeface="Arial MT"/>
                <a:cs typeface="Arial MT"/>
              </a:rPr>
              <a:t> </a:t>
            </a:r>
            <a:r>
              <a:rPr sz="800" spc="15" dirty="0">
                <a:latin typeface="Arial MT"/>
                <a:cs typeface="Arial MT"/>
              </a:rPr>
              <a:t>the</a:t>
            </a:r>
            <a:r>
              <a:rPr sz="800" spc="-15" dirty="0">
                <a:latin typeface="Arial MT"/>
                <a:cs typeface="Arial MT"/>
              </a:rPr>
              <a:t> </a:t>
            </a:r>
            <a:r>
              <a:rPr sz="800" spc="-5" dirty="0">
                <a:latin typeface="Arial MT"/>
                <a:cs typeface="Arial MT"/>
              </a:rPr>
              <a:t>express</a:t>
            </a:r>
            <a:r>
              <a:rPr sz="800" spc="-135" dirty="0">
                <a:latin typeface="Arial MT"/>
                <a:cs typeface="Arial MT"/>
              </a:rPr>
              <a:t> </a:t>
            </a:r>
            <a:r>
              <a:rPr sz="800" spc="5" dirty="0">
                <a:latin typeface="Arial MT"/>
                <a:cs typeface="Arial MT"/>
              </a:rPr>
              <a:t>basis</a:t>
            </a:r>
            <a:r>
              <a:rPr sz="800" spc="-50" dirty="0">
                <a:latin typeface="Arial MT"/>
                <a:cs typeface="Arial MT"/>
              </a:rPr>
              <a:t> </a:t>
            </a:r>
            <a:r>
              <a:rPr sz="800" spc="20" dirty="0">
                <a:latin typeface="Arial MT"/>
                <a:cs typeface="Arial MT"/>
              </a:rPr>
              <a:t>that</a:t>
            </a:r>
            <a:r>
              <a:rPr sz="800" spc="-35" dirty="0">
                <a:latin typeface="Arial MT"/>
                <a:cs typeface="Arial MT"/>
              </a:rPr>
              <a:t> </a:t>
            </a:r>
            <a:r>
              <a:rPr sz="800" spc="20" dirty="0">
                <a:latin typeface="Arial MT"/>
                <a:cs typeface="Arial MT"/>
              </a:rPr>
              <a:t>they</a:t>
            </a:r>
            <a:r>
              <a:rPr sz="800" spc="-55" dirty="0">
                <a:latin typeface="Arial MT"/>
                <a:cs typeface="Arial MT"/>
              </a:rPr>
              <a:t> </a:t>
            </a:r>
            <a:r>
              <a:rPr sz="800" spc="20" dirty="0">
                <a:latin typeface="Arial MT"/>
                <a:cs typeface="Arial MT"/>
              </a:rPr>
              <a:t>and</a:t>
            </a:r>
            <a:r>
              <a:rPr sz="800" spc="-10" dirty="0">
                <a:latin typeface="Arial MT"/>
                <a:cs typeface="Arial MT"/>
              </a:rPr>
              <a:t> </a:t>
            </a:r>
            <a:r>
              <a:rPr sz="800" spc="20" dirty="0">
                <a:latin typeface="Arial MT"/>
                <a:cs typeface="Arial MT"/>
              </a:rPr>
              <a:t>any</a:t>
            </a:r>
            <a:r>
              <a:rPr sz="800" spc="-55" dirty="0">
                <a:latin typeface="Arial MT"/>
                <a:cs typeface="Arial MT"/>
              </a:rPr>
              <a:t> </a:t>
            </a:r>
            <a:r>
              <a:rPr sz="800" spc="20" dirty="0">
                <a:latin typeface="Arial MT"/>
                <a:cs typeface="Arial MT"/>
              </a:rPr>
              <a:t>related</a:t>
            </a:r>
            <a:r>
              <a:rPr sz="800" spc="-10" dirty="0">
                <a:latin typeface="Arial MT"/>
                <a:cs typeface="Arial MT"/>
              </a:rPr>
              <a:t> </a:t>
            </a:r>
            <a:r>
              <a:rPr sz="800" dirty="0">
                <a:latin typeface="Arial MT"/>
                <a:cs typeface="Arial MT"/>
              </a:rPr>
              <a:t>communications</a:t>
            </a:r>
            <a:r>
              <a:rPr sz="800" spc="-140" dirty="0">
                <a:latin typeface="Arial MT"/>
                <a:cs typeface="Arial MT"/>
              </a:rPr>
              <a:t> </a:t>
            </a:r>
            <a:r>
              <a:rPr sz="800" spc="20" dirty="0">
                <a:latin typeface="Arial MT"/>
                <a:cs typeface="Arial MT"/>
              </a:rPr>
              <a:t>will</a:t>
            </a:r>
            <a:r>
              <a:rPr sz="800" spc="15" dirty="0">
                <a:latin typeface="Arial MT"/>
                <a:cs typeface="Arial MT"/>
              </a:rPr>
              <a:t> </a:t>
            </a:r>
            <a:r>
              <a:rPr sz="800" spc="20" dirty="0">
                <a:latin typeface="Arial MT"/>
                <a:cs typeface="Arial MT"/>
              </a:rPr>
              <a:t>not</a:t>
            </a:r>
            <a:r>
              <a:rPr sz="800" spc="-35" dirty="0">
                <a:latin typeface="Arial MT"/>
                <a:cs typeface="Arial MT"/>
              </a:rPr>
              <a:t> </a:t>
            </a:r>
            <a:r>
              <a:rPr sz="800" spc="-5" dirty="0">
                <a:latin typeface="Arial MT"/>
                <a:cs typeface="Arial MT"/>
              </a:rPr>
              <a:t>cause</a:t>
            </a:r>
            <a:r>
              <a:rPr sz="800" spc="-15" dirty="0">
                <a:latin typeface="Arial MT"/>
                <a:cs typeface="Arial MT"/>
              </a:rPr>
              <a:t> </a:t>
            </a:r>
            <a:r>
              <a:rPr sz="800" spc="15" dirty="0">
                <a:latin typeface="Arial MT"/>
                <a:cs typeface="Arial MT"/>
              </a:rPr>
              <a:t>PIMCO</a:t>
            </a:r>
            <a:r>
              <a:rPr sz="800" spc="-35" dirty="0">
                <a:latin typeface="Arial MT"/>
                <a:cs typeface="Arial MT"/>
              </a:rPr>
              <a:t> </a:t>
            </a:r>
            <a:r>
              <a:rPr sz="800" spc="-60" dirty="0">
                <a:latin typeface="Arial MT"/>
                <a:cs typeface="Arial MT"/>
              </a:rPr>
              <a:t>(or</a:t>
            </a:r>
            <a:r>
              <a:rPr sz="800" spc="-80" dirty="0">
                <a:latin typeface="Arial MT"/>
                <a:cs typeface="Arial MT"/>
              </a:rPr>
              <a:t> </a:t>
            </a:r>
            <a:r>
              <a:rPr sz="800" spc="20" dirty="0">
                <a:latin typeface="Arial MT"/>
                <a:cs typeface="Arial MT"/>
              </a:rPr>
              <a:t>any</a:t>
            </a:r>
            <a:r>
              <a:rPr sz="800" spc="-60" dirty="0">
                <a:latin typeface="Arial MT"/>
                <a:cs typeface="Arial MT"/>
              </a:rPr>
              <a:t> </a:t>
            </a:r>
            <a:r>
              <a:rPr sz="800" spc="15" dirty="0">
                <a:latin typeface="Arial MT"/>
                <a:cs typeface="Arial MT"/>
              </a:rPr>
              <a:t>affiliate)</a:t>
            </a:r>
            <a:r>
              <a:rPr sz="800" spc="-80" dirty="0">
                <a:latin typeface="Arial MT"/>
                <a:cs typeface="Arial MT"/>
              </a:rPr>
              <a:t> </a:t>
            </a:r>
            <a:r>
              <a:rPr sz="800" spc="5" dirty="0">
                <a:latin typeface="Arial MT"/>
                <a:cs typeface="Arial MT"/>
              </a:rPr>
              <a:t>to</a:t>
            </a:r>
            <a:r>
              <a:rPr sz="800" spc="-20" dirty="0">
                <a:latin typeface="Arial MT"/>
                <a:cs typeface="Arial MT"/>
              </a:rPr>
              <a:t> </a:t>
            </a:r>
            <a:r>
              <a:rPr sz="800" spc="10" dirty="0">
                <a:latin typeface="Arial MT"/>
                <a:cs typeface="Arial MT"/>
              </a:rPr>
              <a:t>become</a:t>
            </a:r>
            <a:r>
              <a:rPr sz="800" spc="-20" dirty="0">
                <a:latin typeface="Arial MT"/>
                <a:cs typeface="Arial MT"/>
              </a:rPr>
              <a:t> </a:t>
            </a:r>
            <a:r>
              <a:rPr sz="800" spc="10" dirty="0">
                <a:latin typeface="Arial MT"/>
                <a:cs typeface="Arial MT"/>
              </a:rPr>
              <a:t>an</a:t>
            </a:r>
            <a:r>
              <a:rPr sz="800" spc="-20" dirty="0">
                <a:latin typeface="Arial MT"/>
                <a:cs typeface="Arial MT"/>
              </a:rPr>
              <a:t> </a:t>
            </a:r>
            <a:r>
              <a:rPr sz="800" spc="5" dirty="0">
                <a:latin typeface="Arial MT"/>
                <a:cs typeface="Arial MT"/>
              </a:rPr>
              <a:t>investment</a:t>
            </a:r>
            <a:r>
              <a:rPr sz="800" spc="-120" dirty="0">
                <a:latin typeface="Arial MT"/>
                <a:cs typeface="Arial MT"/>
              </a:rPr>
              <a:t> </a:t>
            </a:r>
            <a:r>
              <a:rPr sz="800" spc="15" dirty="0">
                <a:latin typeface="Arial MT"/>
                <a:cs typeface="Arial MT"/>
              </a:rPr>
              <a:t>advice</a:t>
            </a:r>
            <a:r>
              <a:rPr sz="800" spc="-100" dirty="0">
                <a:latin typeface="Arial MT"/>
                <a:cs typeface="Arial MT"/>
              </a:rPr>
              <a:t> </a:t>
            </a:r>
            <a:r>
              <a:rPr sz="800" dirty="0">
                <a:latin typeface="Arial MT"/>
                <a:cs typeface="Arial MT"/>
              </a:rPr>
              <a:t>fiduciary</a:t>
            </a:r>
            <a:r>
              <a:rPr sz="800" spc="-60" dirty="0">
                <a:latin typeface="Arial MT"/>
                <a:cs typeface="Arial MT"/>
              </a:rPr>
              <a:t> </a:t>
            </a:r>
            <a:r>
              <a:rPr sz="800" spc="20" dirty="0">
                <a:latin typeface="Arial MT"/>
                <a:cs typeface="Arial MT"/>
              </a:rPr>
              <a:t>under</a:t>
            </a:r>
            <a:r>
              <a:rPr sz="800" spc="-80" dirty="0">
                <a:latin typeface="Arial MT"/>
                <a:cs typeface="Arial MT"/>
              </a:rPr>
              <a:t> </a:t>
            </a:r>
            <a:r>
              <a:rPr sz="800" spc="5" dirty="0">
                <a:latin typeface="Arial MT"/>
                <a:cs typeface="Arial MT"/>
              </a:rPr>
              <a:t>ERISA</a:t>
            </a:r>
            <a:r>
              <a:rPr sz="800" spc="-25" dirty="0">
                <a:latin typeface="Arial MT"/>
                <a:cs typeface="Arial MT"/>
              </a:rPr>
              <a:t> </a:t>
            </a:r>
            <a:r>
              <a:rPr sz="800" spc="10" dirty="0">
                <a:latin typeface="Arial MT"/>
                <a:cs typeface="Arial MT"/>
              </a:rPr>
              <a:t>or</a:t>
            </a:r>
            <a:r>
              <a:rPr sz="800" spc="-85" dirty="0">
                <a:latin typeface="Arial MT"/>
                <a:cs typeface="Arial MT"/>
              </a:rPr>
              <a:t> </a:t>
            </a:r>
            <a:r>
              <a:rPr sz="800" spc="15" dirty="0">
                <a:latin typeface="Arial MT"/>
                <a:cs typeface="Arial MT"/>
              </a:rPr>
              <a:t>the </a:t>
            </a:r>
            <a:r>
              <a:rPr sz="800" spc="20" dirty="0">
                <a:latin typeface="Arial MT"/>
                <a:cs typeface="Arial MT"/>
              </a:rPr>
              <a:t> </a:t>
            </a:r>
            <a:r>
              <a:rPr sz="800" spc="15" dirty="0">
                <a:latin typeface="Arial MT"/>
                <a:cs typeface="Arial MT"/>
              </a:rPr>
              <a:t>Internal</a:t>
            </a:r>
            <a:r>
              <a:rPr sz="800" spc="10" dirty="0">
                <a:latin typeface="Arial MT"/>
                <a:cs typeface="Arial MT"/>
              </a:rPr>
              <a:t> </a:t>
            </a:r>
            <a:r>
              <a:rPr sz="800" spc="15" dirty="0">
                <a:latin typeface="Arial MT"/>
                <a:cs typeface="Arial MT"/>
              </a:rPr>
              <a:t>Revenue</a:t>
            </a:r>
            <a:r>
              <a:rPr sz="800" spc="-10" dirty="0">
                <a:latin typeface="Arial MT"/>
                <a:cs typeface="Arial MT"/>
              </a:rPr>
              <a:t> </a:t>
            </a:r>
            <a:r>
              <a:rPr sz="800" spc="10" dirty="0">
                <a:latin typeface="Arial MT"/>
                <a:cs typeface="Arial MT"/>
              </a:rPr>
              <a:t>Code</a:t>
            </a:r>
            <a:r>
              <a:rPr sz="800" spc="-15" dirty="0">
                <a:latin typeface="Arial MT"/>
                <a:cs typeface="Arial MT"/>
              </a:rPr>
              <a:t> </a:t>
            </a:r>
            <a:r>
              <a:rPr sz="800" spc="10" dirty="0">
                <a:latin typeface="Arial MT"/>
                <a:cs typeface="Arial MT"/>
              </a:rPr>
              <a:t>with</a:t>
            </a:r>
            <a:r>
              <a:rPr sz="800" spc="-95" dirty="0">
                <a:latin typeface="Arial MT"/>
                <a:cs typeface="Arial MT"/>
              </a:rPr>
              <a:t> </a:t>
            </a:r>
            <a:r>
              <a:rPr sz="800" dirty="0">
                <a:latin typeface="Arial MT"/>
                <a:cs typeface="Arial MT"/>
              </a:rPr>
              <a:t>respect</a:t>
            </a:r>
            <a:r>
              <a:rPr sz="800" spc="-35" dirty="0">
                <a:latin typeface="Arial MT"/>
                <a:cs typeface="Arial MT"/>
              </a:rPr>
              <a:t> </a:t>
            </a:r>
            <a:r>
              <a:rPr sz="800" spc="5" dirty="0">
                <a:latin typeface="Arial MT"/>
                <a:cs typeface="Arial MT"/>
              </a:rPr>
              <a:t>to</a:t>
            </a:r>
            <a:r>
              <a:rPr sz="800" spc="-15" dirty="0">
                <a:latin typeface="Arial MT"/>
                <a:cs typeface="Arial MT"/>
              </a:rPr>
              <a:t> </a:t>
            </a:r>
            <a:r>
              <a:rPr sz="800" spc="20" dirty="0">
                <a:latin typeface="Arial MT"/>
                <a:cs typeface="Arial MT"/>
              </a:rPr>
              <a:t>any</a:t>
            </a:r>
            <a:r>
              <a:rPr sz="800" spc="-50" dirty="0">
                <a:latin typeface="Arial MT"/>
                <a:cs typeface="Arial MT"/>
              </a:rPr>
              <a:t> </a:t>
            </a:r>
            <a:r>
              <a:rPr sz="800" spc="15" dirty="0">
                <a:latin typeface="Arial MT"/>
                <a:cs typeface="Arial MT"/>
              </a:rPr>
              <a:t>recipient</a:t>
            </a:r>
            <a:r>
              <a:rPr sz="800" spc="-30" dirty="0">
                <a:latin typeface="Arial MT"/>
                <a:cs typeface="Arial MT"/>
              </a:rPr>
              <a:t> </a:t>
            </a:r>
            <a:r>
              <a:rPr sz="800" spc="15" dirty="0">
                <a:latin typeface="Arial MT"/>
                <a:cs typeface="Arial MT"/>
              </a:rPr>
              <a:t>or</a:t>
            </a:r>
            <a:r>
              <a:rPr sz="800" spc="-80" dirty="0">
                <a:latin typeface="Arial MT"/>
                <a:cs typeface="Arial MT"/>
              </a:rPr>
              <a:t> </a:t>
            </a:r>
            <a:r>
              <a:rPr sz="800" spc="20" dirty="0">
                <a:latin typeface="Arial MT"/>
                <a:cs typeface="Arial MT"/>
              </a:rPr>
              <a:t>any</a:t>
            </a:r>
            <a:r>
              <a:rPr sz="800" spc="-50" dirty="0">
                <a:latin typeface="Arial MT"/>
                <a:cs typeface="Arial MT"/>
              </a:rPr>
              <a:t> </a:t>
            </a:r>
            <a:r>
              <a:rPr sz="800" spc="20" dirty="0">
                <a:latin typeface="Arial MT"/>
                <a:cs typeface="Arial MT"/>
              </a:rPr>
              <a:t>employee</a:t>
            </a:r>
            <a:r>
              <a:rPr sz="800" spc="-95" dirty="0">
                <a:latin typeface="Arial MT"/>
                <a:cs typeface="Arial MT"/>
              </a:rPr>
              <a:t> </a:t>
            </a:r>
            <a:r>
              <a:rPr sz="800" spc="20" dirty="0">
                <a:latin typeface="Arial MT"/>
                <a:cs typeface="Arial MT"/>
              </a:rPr>
              <a:t>benefit</a:t>
            </a:r>
            <a:r>
              <a:rPr sz="800" spc="-120" dirty="0">
                <a:latin typeface="Arial MT"/>
                <a:cs typeface="Arial MT"/>
              </a:rPr>
              <a:t> </a:t>
            </a:r>
            <a:r>
              <a:rPr sz="800" spc="30" dirty="0">
                <a:latin typeface="Arial MT"/>
                <a:cs typeface="Arial MT"/>
              </a:rPr>
              <a:t>plan</a:t>
            </a:r>
            <a:r>
              <a:rPr sz="800" spc="-95" dirty="0">
                <a:latin typeface="Arial MT"/>
                <a:cs typeface="Arial MT"/>
              </a:rPr>
              <a:t> </a:t>
            </a:r>
            <a:r>
              <a:rPr sz="800" spc="15" dirty="0">
                <a:latin typeface="Arial MT"/>
                <a:cs typeface="Arial MT"/>
              </a:rPr>
              <a:t>or</a:t>
            </a:r>
            <a:r>
              <a:rPr sz="800" spc="-80" dirty="0">
                <a:latin typeface="Arial MT"/>
                <a:cs typeface="Arial MT"/>
              </a:rPr>
              <a:t> </a:t>
            </a:r>
            <a:r>
              <a:rPr sz="800" spc="-5" dirty="0">
                <a:latin typeface="Arial MT"/>
                <a:cs typeface="Arial MT"/>
              </a:rPr>
              <a:t>IRA</a:t>
            </a:r>
            <a:r>
              <a:rPr sz="800" spc="-20" dirty="0">
                <a:latin typeface="Arial MT"/>
                <a:cs typeface="Arial MT"/>
              </a:rPr>
              <a:t> </a:t>
            </a:r>
            <a:r>
              <a:rPr sz="800" spc="10" dirty="0">
                <a:latin typeface="Arial MT"/>
                <a:cs typeface="Arial MT"/>
              </a:rPr>
              <a:t>because:</a:t>
            </a:r>
            <a:r>
              <a:rPr sz="800" spc="-35" dirty="0">
                <a:latin typeface="Arial MT"/>
                <a:cs typeface="Arial MT"/>
              </a:rPr>
              <a:t> </a:t>
            </a:r>
            <a:r>
              <a:rPr sz="800" spc="-40" dirty="0">
                <a:latin typeface="Arial MT"/>
                <a:cs typeface="Arial MT"/>
              </a:rPr>
              <a:t>(i)</a:t>
            </a:r>
            <a:r>
              <a:rPr sz="800" spc="-80" dirty="0">
                <a:latin typeface="Arial MT"/>
                <a:cs typeface="Arial MT"/>
              </a:rPr>
              <a:t> </a:t>
            </a:r>
            <a:r>
              <a:rPr sz="800" spc="15" dirty="0">
                <a:latin typeface="Arial MT"/>
                <a:cs typeface="Arial MT"/>
              </a:rPr>
              <a:t>the</a:t>
            </a:r>
            <a:r>
              <a:rPr sz="800" spc="-20" dirty="0">
                <a:latin typeface="Arial MT"/>
                <a:cs typeface="Arial MT"/>
              </a:rPr>
              <a:t> </a:t>
            </a:r>
            <a:r>
              <a:rPr sz="800" spc="15" dirty="0">
                <a:latin typeface="Arial MT"/>
                <a:cs typeface="Arial MT"/>
              </a:rPr>
              <a:t>recipients</a:t>
            </a:r>
            <a:r>
              <a:rPr sz="800" spc="-140" dirty="0">
                <a:latin typeface="Arial MT"/>
                <a:cs typeface="Arial MT"/>
              </a:rPr>
              <a:t> </a:t>
            </a:r>
            <a:r>
              <a:rPr sz="800" dirty="0">
                <a:latin typeface="Arial MT"/>
                <a:cs typeface="Arial MT"/>
              </a:rPr>
              <a:t>are</a:t>
            </a:r>
            <a:r>
              <a:rPr sz="800" spc="-20" dirty="0">
                <a:latin typeface="Arial MT"/>
                <a:cs typeface="Arial MT"/>
              </a:rPr>
              <a:t> </a:t>
            </a:r>
            <a:r>
              <a:rPr sz="800" spc="30" dirty="0">
                <a:latin typeface="Arial MT"/>
                <a:cs typeface="Arial MT"/>
              </a:rPr>
              <a:t>all</a:t>
            </a:r>
            <a:r>
              <a:rPr sz="800" spc="10" dirty="0">
                <a:latin typeface="Arial MT"/>
                <a:cs typeface="Arial MT"/>
              </a:rPr>
              <a:t> </a:t>
            </a:r>
            <a:r>
              <a:rPr sz="800" spc="5" dirty="0">
                <a:latin typeface="Arial MT"/>
                <a:cs typeface="Arial MT"/>
              </a:rPr>
              <a:t>independent</a:t>
            </a:r>
            <a:r>
              <a:rPr sz="800" spc="-40" dirty="0">
                <a:latin typeface="Arial MT"/>
                <a:cs typeface="Arial MT"/>
              </a:rPr>
              <a:t> </a:t>
            </a:r>
            <a:r>
              <a:rPr sz="800" spc="15" dirty="0">
                <a:latin typeface="Arial MT"/>
                <a:cs typeface="Arial MT"/>
              </a:rPr>
              <a:t>of</a:t>
            </a:r>
            <a:r>
              <a:rPr sz="800" spc="-40" dirty="0">
                <a:latin typeface="Arial MT"/>
                <a:cs typeface="Arial MT"/>
              </a:rPr>
              <a:t> </a:t>
            </a:r>
            <a:r>
              <a:rPr sz="800" spc="10" dirty="0">
                <a:latin typeface="Arial MT"/>
                <a:cs typeface="Arial MT"/>
              </a:rPr>
              <a:t>PIMCO</a:t>
            </a:r>
            <a:r>
              <a:rPr sz="800" spc="-35" dirty="0">
                <a:latin typeface="Arial MT"/>
                <a:cs typeface="Arial MT"/>
              </a:rPr>
              <a:t> </a:t>
            </a:r>
            <a:r>
              <a:rPr sz="800" spc="20" dirty="0">
                <a:latin typeface="Arial MT"/>
                <a:cs typeface="Arial MT"/>
              </a:rPr>
              <a:t>and</a:t>
            </a:r>
            <a:r>
              <a:rPr sz="800" spc="-20" dirty="0">
                <a:latin typeface="Arial MT"/>
                <a:cs typeface="Arial MT"/>
              </a:rPr>
              <a:t> </a:t>
            </a:r>
            <a:r>
              <a:rPr sz="800" spc="-5" dirty="0">
                <a:latin typeface="Arial MT"/>
                <a:cs typeface="Arial MT"/>
              </a:rPr>
              <a:t>its</a:t>
            </a:r>
            <a:r>
              <a:rPr sz="800" spc="-140" dirty="0">
                <a:latin typeface="Arial MT"/>
                <a:cs typeface="Arial MT"/>
              </a:rPr>
              <a:t> </a:t>
            </a:r>
            <a:r>
              <a:rPr sz="800" spc="5" dirty="0">
                <a:latin typeface="Arial MT"/>
                <a:cs typeface="Arial MT"/>
              </a:rPr>
              <a:t>affiliates,</a:t>
            </a:r>
            <a:r>
              <a:rPr sz="800" spc="-40" dirty="0">
                <a:latin typeface="Arial MT"/>
                <a:cs typeface="Arial MT"/>
              </a:rPr>
              <a:t> </a:t>
            </a:r>
            <a:r>
              <a:rPr sz="800" spc="20" dirty="0">
                <a:latin typeface="Arial MT"/>
                <a:cs typeface="Arial MT"/>
              </a:rPr>
              <a:t>and</a:t>
            </a:r>
            <a:r>
              <a:rPr sz="800" spc="-15" dirty="0">
                <a:latin typeface="Arial MT"/>
                <a:cs typeface="Arial MT"/>
              </a:rPr>
              <a:t> </a:t>
            </a:r>
            <a:r>
              <a:rPr sz="800" spc="20" dirty="0">
                <a:latin typeface="Arial MT"/>
                <a:cs typeface="Arial MT"/>
              </a:rPr>
              <a:t>(ii)</a:t>
            </a:r>
            <a:r>
              <a:rPr sz="800" spc="-85" dirty="0">
                <a:latin typeface="Arial MT"/>
                <a:cs typeface="Arial MT"/>
              </a:rPr>
              <a:t> </a:t>
            </a:r>
            <a:r>
              <a:rPr sz="800" spc="20" dirty="0">
                <a:latin typeface="Arial MT"/>
                <a:cs typeface="Arial MT"/>
              </a:rPr>
              <a:t>upon</a:t>
            </a:r>
            <a:r>
              <a:rPr sz="800" spc="-15" dirty="0">
                <a:latin typeface="Arial MT"/>
                <a:cs typeface="Arial MT"/>
              </a:rPr>
              <a:t> </a:t>
            </a:r>
            <a:r>
              <a:rPr sz="800" dirty="0">
                <a:latin typeface="Arial MT"/>
                <a:cs typeface="Arial MT"/>
              </a:rPr>
              <a:t>review</a:t>
            </a:r>
            <a:r>
              <a:rPr sz="800" spc="-80" dirty="0">
                <a:latin typeface="Arial MT"/>
                <a:cs typeface="Arial MT"/>
              </a:rPr>
              <a:t> </a:t>
            </a:r>
            <a:r>
              <a:rPr sz="800" spc="15" dirty="0">
                <a:latin typeface="Arial MT"/>
                <a:cs typeface="Arial MT"/>
              </a:rPr>
              <a:t>of</a:t>
            </a:r>
            <a:r>
              <a:rPr sz="800" spc="-35" dirty="0">
                <a:latin typeface="Arial MT"/>
                <a:cs typeface="Arial MT"/>
              </a:rPr>
              <a:t> </a:t>
            </a:r>
            <a:r>
              <a:rPr sz="800" spc="30" dirty="0">
                <a:latin typeface="Arial MT"/>
                <a:cs typeface="Arial MT"/>
              </a:rPr>
              <a:t>all</a:t>
            </a:r>
            <a:r>
              <a:rPr sz="800" spc="-80" dirty="0">
                <a:latin typeface="Arial MT"/>
                <a:cs typeface="Arial MT"/>
              </a:rPr>
              <a:t> </a:t>
            </a:r>
            <a:r>
              <a:rPr sz="800" spc="5" dirty="0">
                <a:latin typeface="Arial MT"/>
                <a:cs typeface="Arial MT"/>
              </a:rPr>
              <a:t>relevant</a:t>
            </a:r>
            <a:r>
              <a:rPr sz="800" spc="-40" dirty="0">
                <a:latin typeface="Arial MT"/>
                <a:cs typeface="Arial MT"/>
              </a:rPr>
              <a:t> </a:t>
            </a:r>
            <a:r>
              <a:rPr sz="800" spc="10" dirty="0">
                <a:latin typeface="Arial MT"/>
                <a:cs typeface="Arial MT"/>
              </a:rPr>
              <a:t>facts</a:t>
            </a:r>
            <a:r>
              <a:rPr sz="800" spc="-140" dirty="0">
                <a:latin typeface="Arial MT"/>
                <a:cs typeface="Arial MT"/>
              </a:rPr>
              <a:t> </a:t>
            </a:r>
            <a:r>
              <a:rPr sz="800" spc="20" dirty="0">
                <a:latin typeface="Arial MT"/>
                <a:cs typeface="Arial MT"/>
              </a:rPr>
              <a:t>and </a:t>
            </a:r>
            <a:r>
              <a:rPr sz="800" spc="25" dirty="0">
                <a:latin typeface="Arial MT"/>
                <a:cs typeface="Arial MT"/>
              </a:rPr>
              <a:t> </a:t>
            </a:r>
            <a:r>
              <a:rPr sz="800" spc="5" dirty="0">
                <a:latin typeface="Arial MT"/>
                <a:cs typeface="Arial MT"/>
              </a:rPr>
              <a:t>circumstances,</a:t>
            </a:r>
            <a:r>
              <a:rPr sz="800" spc="-35" dirty="0">
                <a:latin typeface="Arial MT"/>
                <a:cs typeface="Arial MT"/>
              </a:rPr>
              <a:t> </a:t>
            </a:r>
            <a:r>
              <a:rPr sz="800" spc="15" dirty="0">
                <a:latin typeface="Arial MT"/>
                <a:cs typeface="Arial MT"/>
              </a:rPr>
              <a:t>the</a:t>
            </a:r>
            <a:r>
              <a:rPr sz="800" spc="-10" dirty="0">
                <a:latin typeface="Arial MT"/>
                <a:cs typeface="Arial MT"/>
              </a:rPr>
              <a:t> </a:t>
            </a:r>
            <a:r>
              <a:rPr sz="800" spc="20" dirty="0">
                <a:latin typeface="Arial MT"/>
                <a:cs typeface="Arial MT"/>
              </a:rPr>
              <a:t>recipients</a:t>
            </a:r>
            <a:r>
              <a:rPr sz="800" spc="-135" dirty="0">
                <a:latin typeface="Arial MT"/>
                <a:cs typeface="Arial MT"/>
              </a:rPr>
              <a:t> </a:t>
            </a:r>
            <a:r>
              <a:rPr sz="800" spc="15" dirty="0">
                <a:latin typeface="Arial MT"/>
                <a:cs typeface="Arial MT"/>
              </a:rPr>
              <a:t>have</a:t>
            </a:r>
            <a:r>
              <a:rPr sz="800" spc="-10" dirty="0">
                <a:latin typeface="Arial MT"/>
                <a:cs typeface="Arial MT"/>
              </a:rPr>
              <a:t> </a:t>
            </a:r>
            <a:r>
              <a:rPr sz="800" spc="5" dirty="0">
                <a:latin typeface="Arial MT"/>
                <a:cs typeface="Arial MT"/>
              </a:rPr>
              <a:t>concluded</a:t>
            </a:r>
            <a:r>
              <a:rPr sz="800" spc="-10" dirty="0">
                <a:latin typeface="Arial MT"/>
                <a:cs typeface="Arial MT"/>
              </a:rPr>
              <a:t> </a:t>
            </a:r>
            <a:r>
              <a:rPr sz="800" spc="20" dirty="0">
                <a:latin typeface="Arial MT"/>
                <a:cs typeface="Arial MT"/>
              </a:rPr>
              <a:t>that</a:t>
            </a:r>
            <a:r>
              <a:rPr sz="800" spc="-30" dirty="0">
                <a:latin typeface="Arial MT"/>
                <a:cs typeface="Arial MT"/>
              </a:rPr>
              <a:t> </a:t>
            </a:r>
            <a:r>
              <a:rPr sz="800" spc="20" dirty="0">
                <a:latin typeface="Arial MT"/>
                <a:cs typeface="Arial MT"/>
              </a:rPr>
              <a:t>they</a:t>
            </a:r>
            <a:r>
              <a:rPr sz="800" spc="-50" dirty="0">
                <a:latin typeface="Arial MT"/>
                <a:cs typeface="Arial MT"/>
              </a:rPr>
              <a:t> </a:t>
            </a:r>
            <a:r>
              <a:rPr sz="800" spc="15" dirty="0">
                <a:latin typeface="Arial MT"/>
                <a:cs typeface="Arial MT"/>
              </a:rPr>
              <a:t>have</a:t>
            </a:r>
            <a:r>
              <a:rPr sz="800" spc="-95" dirty="0">
                <a:latin typeface="Arial MT"/>
                <a:cs typeface="Arial MT"/>
              </a:rPr>
              <a:t> </a:t>
            </a:r>
            <a:r>
              <a:rPr sz="800" spc="15" dirty="0">
                <a:latin typeface="Arial MT"/>
                <a:cs typeface="Arial MT"/>
              </a:rPr>
              <a:t>no</a:t>
            </a:r>
            <a:r>
              <a:rPr sz="800" spc="-10" dirty="0">
                <a:latin typeface="Arial MT"/>
                <a:cs typeface="Arial MT"/>
              </a:rPr>
              <a:t> </a:t>
            </a:r>
            <a:r>
              <a:rPr sz="800" spc="10" dirty="0">
                <a:latin typeface="Arial MT"/>
                <a:cs typeface="Arial MT"/>
              </a:rPr>
              <a:t>financial</a:t>
            </a:r>
            <a:r>
              <a:rPr sz="800" spc="-70" dirty="0">
                <a:latin typeface="Arial MT"/>
                <a:cs typeface="Arial MT"/>
              </a:rPr>
              <a:t> </a:t>
            </a:r>
            <a:r>
              <a:rPr sz="800" dirty="0">
                <a:latin typeface="Arial MT"/>
                <a:cs typeface="Arial MT"/>
              </a:rPr>
              <a:t>interest,</a:t>
            </a:r>
            <a:r>
              <a:rPr sz="800" spc="-30" dirty="0">
                <a:latin typeface="Arial MT"/>
                <a:cs typeface="Arial MT"/>
              </a:rPr>
              <a:t> </a:t>
            </a:r>
            <a:r>
              <a:rPr sz="800" spc="5" dirty="0">
                <a:latin typeface="Arial MT"/>
                <a:cs typeface="Arial MT"/>
              </a:rPr>
              <a:t>ownership</a:t>
            </a:r>
            <a:r>
              <a:rPr sz="800" spc="-10" dirty="0">
                <a:latin typeface="Arial MT"/>
                <a:cs typeface="Arial MT"/>
              </a:rPr>
              <a:t> </a:t>
            </a:r>
            <a:r>
              <a:rPr sz="800" dirty="0">
                <a:latin typeface="Arial MT"/>
                <a:cs typeface="Arial MT"/>
              </a:rPr>
              <a:t>interest,</a:t>
            </a:r>
            <a:r>
              <a:rPr sz="800" spc="-35" dirty="0">
                <a:latin typeface="Arial MT"/>
                <a:cs typeface="Arial MT"/>
              </a:rPr>
              <a:t> </a:t>
            </a:r>
            <a:r>
              <a:rPr sz="800" spc="15" dirty="0">
                <a:latin typeface="Arial MT"/>
                <a:cs typeface="Arial MT"/>
              </a:rPr>
              <a:t>or</a:t>
            </a:r>
            <a:r>
              <a:rPr sz="800" spc="-75" dirty="0">
                <a:latin typeface="Arial MT"/>
                <a:cs typeface="Arial MT"/>
              </a:rPr>
              <a:t> </a:t>
            </a:r>
            <a:r>
              <a:rPr sz="800" spc="20" dirty="0">
                <a:latin typeface="Arial MT"/>
                <a:cs typeface="Arial MT"/>
              </a:rPr>
              <a:t>other</a:t>
            </a:r>
            <a:r>
              <a:rPr sz="800" spc="-75" dirty="0">
                <a:latin typeface="Arial MT"/>
                <a:cs typeface="Arial MT"/>
              </a:rPr>
              <a:t> </a:t>
            </a:r>
            <a:r>
              <a:rPr sz="800" spc="5" dirty="0">
                <a:latin typeface="Arial MT"/>
                <a:cs typeface="Arial MT"/>
              </a:rPr>
              <a:t>relationship,agreement</a:t>
            </a:r>
            <a:r>
              <a:rPr sz="800" spc="-30" dirty="0">
                <a:latin typeface="Arial MT"/>
                <a:cs typeface="Arial MT"/>
              </a:rPr>
              <a:t> </a:t>
            </a:r>
            <a:r>
              <a:rPr sz="800" spc="15" dirty="0">
                <a:latin typeface="Arial MT"/>
                <a:cs typeface="Arial MT"/>
              </a:rPr>
              <a:t>or</a:t>
            </a:r>
            <a:r>
              <a:rPr sz="800" spc="-80" dirty="0">
                <a:latin typeface="Arial MT"/>
                <a:cs typeface="Arial MT"/>
              </a:rPr>
              <a:t> </a:t>
            </a:r>
            <a:r>
              <a:rPr sz="800" spc="10" dirty="0">
                <a:latin typeface="Arial MT"/>
                <a:cs typeface="Arial MT"/>
              </a:rPr>
              <a:t>understanding</a:t>
            </a:r>
            <a:r>
              <a:rPr sz="800" spc="-15" dirty="0">
                <a:latin typeface="Arial MT"/>
                <a:cs typeface="Arial MT"/>
              </a:rPr>
              <a:t> </a:t>
            </a:r>
            <a:r>
              <a:rPr sz="800" spc="10" dirty="0">
                <a:latin typeface="Arial MT"/>
                <a:cs typeface="Arial MT"/>
              </a:rPr>
              <a:t>with</a:t>
            </a:r>
            <a:r>
              <a:rPr sz="800" spc="-95" dirty="0">
                <a:latin typeface="Arial MT"/>
                <a:cs typeface="Arial MT"/>
              </a:rPr>
              <a:t> </a:t>
            </a:r>
            <a:r>
              <a:rPr sz="800" spc="15" dirty="0">
                <a:latin typeface="Arial MT"/>
                <a:cs typeface="Arial MT"/>
              </a:rPr>
              <a:t>PIMCO</a:t>
            </a:r>
            <a:r>
              <a:rPr sz="800" spc="-35" dirty="0">
                <a:latin typeface="Arial MT"/>
                <a:cs typeface="Arial MT"/>
              </a:rPr>
              <a:t> </a:t>
            </a:r>
            <a:r>
              <a:rPr sz="800" spc="15" dirty="0">
                <a:latin typeface="Arial MT"/>
                <a:cs typeface="Arial MT"/>
              </a:rPr>
              <a:t>or</a:t>
            </a:r>
            <a:r>
              <a:rPr sz="800" spc="-80" dirty="0">
                <a:latin typeface="Arial MT"/>
                <a:cs typeface="Arial MT"/>
              </a:rPr>
              <a:t> </a:t>
            </a:r>
            <a:r>
              <a:rPr sz="800" spc="20" dirty="0">
                <a:latin typeface="Arial MT"/>
                <a:cs typeface="Arial MT"/>
              </a:rPr>
              <a:t>any</a:t>
            </a:r>
            <a:r>
              <a:rPr sz="800" spc="-55" dirty="0">
                <a:latin typeface="Arial MT"/>
                <a:cs typeface="Arial MT"/>
              </a:rPr>
              <a:t> </a:t>
            </a:r>
            <a:r>
              <a:rPr sz="800" spc="15" dirty="0">
                <a:latin typeface="Arial MT"/>
                <a:cs typeface="Arial MT"/>
              </a:rPr>
              <a:t>affiliate</a:t>
            </a:r>
            <a:r>
              <a:rPr sz="800" spc="-95" dirty="0">
                <a:latin typeface="Arial MT"/>
                <a:cs typeface="Arial MT"/>
              </a:rPr>
              <a:t> </a:t>
            </a:r>
            <a:r>
              <a:rPr sz="800" spc="20" dirty="0">
                <a:latin typeface="Arial MT"/>
                <a:cs typeface="Arial MT"/>
              </a:rPr>
              <a:t>that</a:t>
            </a:r>
            <a:r>
              <a:rPr sz="800" spc="-30" dirty="0">
                <a:latin typeface="Arial MT"/>
                <a:cs typeface="Arial MT"/>
              </a:rPr>
              <a:t> </a:t>
            </a:r>
            <a:r>
              <a:rPr sz="800" spc="5" dirty="0">
                <a:latin typeface="Arial MT"/>
                <a:cs typeface="Arial MT"/>
              </a:rPr>
              <a:t>would</a:t>
            </a:r>
            <a:r>
              <a:rPr sz="800" spc="-15" dirty="0">
                <a:latin typeface="Arial MT"/>
                <a:cs typeface="Arial MT"/>
              </a:rPr>
              <a:t> </a:t>
            </a:r>
            <a:r>
              <a:rPr sz="800" spc="10" dirty="0">
                <a:latin typeface="Arial MT"/>
                <a:cs typeface="Arial MT"/>
              </a:rPr>
              <a:t>limit</a:t>
            </a:r>
            <a:r>
              <a:rPr sz="800" spc="-35" dirty="0">
                <a:latin typeface="Arial MT"/>
                <a:cs typeface="Arial MT"/>
              </a:rPr>
              <a:t> </a:t>
            </a:r>
            <a:r>
              <a:rPr sz="800" spc="20" dirty="0">
                <a:latin typeface="Arial MT"/>
                <a:cs typeface="Arial MT"/>
              </a:rPr>
              <a:t>any</a:t>
            </a:r>
            <a:r>
              <a:rPr sz="800" spc="-50" dirty="0">
                <a:latin typeface="Arial MT"/>
                <a:cs typeface="Arial MT"/>
              </a:rPr>
              <a:t> </a:t>
            </a:r>
            <a:r>
              <a:rPr sz="800" spc="5" dirty="0">
                <a:latin typeface="Arial MT"/>
                <a:cs typeface="Arial MT"/>
              </a:rPr>
              <a:t>fiduciary </a:t>
            </a:r>
            <a:r>
              <a:rPr sz="800" spc="10" dirty="0">
                <a:latin typeface="Arial MT"/>
                <a:cs typeface="Arial MT"/>
              </a:rPr>
              <a:t> </a:t>
            </a:r>
            <a:r>
              <a:rPr sz="800" spc="15" dirty="0">
                <a:latin typeface="Arial MT"/>
                <a:cs typeface="Arial MT"/>
              </a:rPr>
              <a:t>responsibility</a:t>
            </a:r>
            <a:r>
              <a:rPr sz="800" spc="-55" dirty="0">
                <a:latin typeface="Arial MT"/>
                <a:cs typeface="Arial MT"/>
              </a:rPr>
              <a:t> </a:t>
            </a:r>
            <a:r>
              <a:rPr sz="800" spc="20" dirty="0">
                <a:latin typeface="Arial MT"/>
                <a:cs typeface="Arial MT"/>
              </a:rPr>
              <a:t>that</a:t>
            </a:r>
            <a:r>
              <a:rPr sz="800" spc="-40" dirty="0">
                <a:latin typeface="Arial MT"/>
                <a:cs typeface="Arial MT"/>
              </a:rPr>
              <a:t> </a:t>
            </a:r>
            <a:r>
              <a:rPr sz="800" spc="20" dirty="0">
                <a:latin typeface="Arial MT"/>
                <a:cs typeface="Arial MT"/>
              </a:rPr>
              <a:t>any</a:t>
            </a:r>
            <a:r>
              <a:rPr sz="800" spc="-55" dirty="0">
                <a:latin typeface="Arial MT"/>
                <a:cs typeface="Arial MT"/>
              </a:rPr>
              <a:t> </a:t>
            </a:r>
            <a:r>
              <a:rPr sz="800" spc="5" dirty="0">
                <a:latin typeface="Arial MT"/>
                <a:cs typeface="Arial MT"/>
              </a:rPr>
              <a:t>recipient</a:t>
            </a:r>
            <a:r>
              <a:rPr sz="800" spc="-120" dirty="0">
                <a:latin typeface="Arial MT"/>
                <a:cs typeface="Arial MT"/>
              </a:rPr>
              <a:t> </a:t>
            </a:r>
            <a:r>
              <a:rPr sz="800" spc="25" dirty="0">
                <a:latin typeface="Arial MT"/>
                <a:cs typeface="Arial MT"/>
              </a:rPr>
              <a:t>may</a:t>
            </a:r>
            <a:r>
              <a:rPr sz="800" spc="-55" dirty="0">
                <a:latin typeface="Arial MT"/>
                <a:cs typeface="Arial MT"/>
              </a:rPr>
              <a:t> </a:t>
            </a:r>
            <a:r>
              <a:rPr sz="800" spc="15" dirty="0">
                <a:latin typeface="Arial MT"/>
                <a:cs typeface="Arial MT"/>
              </a:rPr>
              <a:t>have</a:t>
            </a:r>
            <a:r>
              <a:rPr sz="800" spc="-20" dirty="0">
                <a:latin typeface="Arial MT"/>
                <a:cs typeface="Arial MT"/>
              </a:rPr>
              <a:t> </a:t>
            </a:r>
            <a:r>
              <a:rPr sz="800" spc="10" dirty="0">
                <a:latin typeface="Arial MT"/>
                <a:cs typeface="Arial MT"/>
              </a:rPr>
              <a:t>with</a:t>
            </a:r>
            <a:r>
              <a:rPr sz="800" spc="-20" dirty="0">
                <a:latin typeface="Arial MT"/>
                <a:cs typeface="Arial MT"/>
              </a:rPr>
              <a:t> </a:t>
            </a:r>
            <a:r>
              <a:rPr sz="800" dirty="0">
                <a:latin typeface="Arial MT"/>
                <a:cs typeface="Arial MT"/>
              </a:rPr>
              <a:t>respect</a:t>
            </a:r>
            <a:r>
              <a:rPr sz="800" spc="-35" dirty="0">
                <a:latin typeface="Arial MT"/>
                <a:cs typeface="Arial MT"/>
              </a:rPr>
              <a:t> </a:t>
            </a:r>
            <a:r>
              <a:rPr sz="800" spc="5" dirty="0">
                <a:latin typeface="Arial MT"/>
                <a:cs typeface="Arial MT"/>
              </a:rPr>
              <a:t>to</a:t>
            </a:r>
            <a:r>
              <a:rPr sz="800" spc="-20" dirty="0">
                <a:latin typeface="Arial MT"/>
                <a:cs typeface="Arial MT"/>
              </a:rPr>
              <a:t> </a:t>
            </a:r>
            <a:r>
              <a:rPr sz="800" spc="20" dirty="0">
                <a:latin typeface="Arial MT"/>
                <a:cs typeface="Arial MT"/>
              </a:rPr>
              <a:t>any</a:t>
            </a:r>
            <a:r>
              <a:rPr sz="800" spc="-55" dirty="0">
                <a:latin typeface="Arial MT"/>
                <a:cs typeface="Arial MT"/>
              </a:rPr>
              <a:t> </a:t>
            </a:r>
            <a:r>
              <a:rPr sz="800" spc="30" dirty="0">
                <a:latin typeface="Arial MT"/>
                <a:cs typeface="Arial MT"/>
              </a:rPr>
              <a:t>Plan</a:t>
            </a:r>
            <a:r>
              <a:rPr sz="800" spc="-20" dirty="0">
                <a:latin typeface="Arial MT"/>
                <a:cs typeface="Arial MT"/>
              </a:rPr>
              <a:t> </a:t>
            </a:r>
            <a:r>
              <a:rPr sz="800" spc="15" dirty="0">
                <a:latin typeface="Arial MT"/>
                <a:cs typeface="Arial MT"/>
              </a:rPr>
              <a:t>on</a:t>
            </a:r>
            <a:r>
              <a:rPr sz="800" spc="-15" dirty="0">
                <a:latin typeface="Arial MT"/>
                <a:cs typeface="Arial MT"/>
              </a:rPr>
              <a:t> </a:t>
            </a:r>
            <a:r>
              <a:rPr sz="800" spc="5" dirty="0">
                <a:latin typeface="Arial MT"/>
                <a:cs typeface="Arial MT"/>
              </a:rPr>
              <a:t>behalf</a:t>
            </a:r>
            <a:r>
              <a:rPr sz="800" spc="-40" dirty="0">
                <a:latin typeface="Arial MT"/>
                <a:cs typeface="Arial MT"/>
              </a:rPr>
              <a:t> </a:t>
            </a:r>
            <a:r>
              <a:rPr sz="800" spc="15" dirty="0">
                <a:latin typeface="Arial MT"/>
                <a:cs typeface="Arial MT"/>
              </a:rPr>
              <a:t>of</a:t>
            </a:r>
            <a:r>
              <a:rPr sz="800" spc="-40" dirty="0">
                <a:latin typeface="Arial MT"/>
                <a:cs typeface="Arial MT"/>
              </a:rPr>
              <a:t> </a:t>
            </a:r>
            <a:r>
              <a:rPr sz="800" spc="15" dirty="0">
                <a:latin typeface="Arial MT"/>
                <a:cs typeface="Arial MT"/>
              </a:rPr>
              <a:t>which</a:t>
            </a:r>
            <a:r>
              <a:rPr sz="800" spc="-15" dirty="0">
                <a:latin typeface="Arial MT"/>
                <a:cs typeface="Arial MT"/>
              </a:rPr>
              <a:t> </a:t>
            </a:r>
            <a:r>
              <a:rPr sz="800" spc="5" dirty="0">
                <a:latin typeface="Arial MT"/>
                <a:cs typeface="Arial MT"/>
              </a:rPr>
              <a:t>this</a:t>
            </a:r>
            <a:r>
              <a:rPr sz="800" spc="-140" dirty="0">
                <a:latin typeface="Arial MT"/>
                <a:cs typeface="Arial MT"/>
              </a:rPr>
              <a:t> </a:t>
            </a:r>
            <a:r>
              <a:rPr sz="800" spc="15" dirty="0">
                <a:latin typeface="Arial MT"/>
                <a:cs typeface="Arial MT"/>
              </a:rPr>
              <a:t>information</a:t>
            </a:r>
            <a:r>
              <a:rPr sz="800" spc="-20" dirty="0">
                <a:latin typeface="Arial MT"/>
                <a:cs typeface="Arial MT"/>
              </a:rPr>
              <a:t> </a:t>
            </a:r>
            <a:r>
              <a:rPr sz="800" dirty="0">
                <a:latin typeface="Arial MT"/>
                <a:cs typeface="Arial MT"/>
              </a:rPr>
              <a:t>may</a:t>
            </a:r>
            <a:r>
              <a:rPr sz="800" spc="-50" dirty="0">
                <a:latin typeface="Arial MT"/>
                <a:cs typeface="Arial MT"/>
              </a:rPr>
              <a:t> </a:t>
            </a:r>
            <a:r>
              <a:rPr sz="800" spc="15" dirty="0">
                <a:latin typeface="Arial MT"/>
                <a:cs typeface="Arial MT"/>
              </a:rPr>
              <a:t>be</a:t>
            </a:r>
            <a:r>
              <a:rPr sz="800" spc="-20" dirty="0">
                <a:latin typeface="Arial MT"/>
                <a:cs typeface="Arial MT"/>
              </a:rPr>
              <a:t> </a:t>
            </a:r>
            <a:r>
              <a:rPr sz="800" spc="5" dirty="0">
                <a:latin typeface="Arial MT"/>
                <a:cs typeface="Arial MT"/>
              </a:rPr>
              <a:t>utilized.</a:t>
            </a:r>
            <a:r>
              <a:rPr sz="800" spc="210" dirty="0">
                <a:latin typeface="Arial MT"/>
                <a:cs typeface="Arial MT"/>
              </a:rPr>
              <a:t> </a:t>
            </a:r>
            <a:r>
              <a:rPr sz="800" spc="15" dirty="0">
                <a:latin typeface="Arial MT"/>
                <a:cs typeface="Arial MT"/>
              </a:rPr>
              <a:t>Ifthis</a:t>
            </a:r>
            <a:r>
              <a:rPr sz="800" spc="-140" dirty="0">
                <a:latin typeface="Arial MT"/>
                <a:cs typeface="Arial MT"/>
              </a:rPr>
              <a:t> </a:t>
            </a:r>
            <a:r>
              <a:rPr sz="800" spc="30" dirty="0">
                <a:latin typeface="Arial MT"/>
                <a:cs typeface="Arial MT"/>
              </a:rPr>
              <a:t>is</a:t>
            </a:r>
            <a:r>
              <a:rPr sz="800" spc="-145" dirty="0">
                <a:latin typeface="Arial MT"/>
                <a:cs typeface="Arial MT"/>
              </a:rPr>
              <a:t> </a:t>
            </a:r>
            <a:r>
              <a:rPr sz="800" spc="20" dirty="0">
                <a:latin typeface="Arial MT"/>
                <a:cs typeface="Arial MT"/>
              </a:rPr>
              <a:t>not</a:t>
            </a:r>
            <a:r>
              <a:rPr sz="800" spc="-40" dirty="0">
                <a:latin typeface="Arial MT"/>
                <a:cs typeface="Arial MT"/>
              </a:rPr>
              <a:t> </a:t>
            </a:r>
            <a:r>
              <a:rPr sz="800" spc="15" dirty="0">
                <a:latin typeface="Arial MT"/>
                <a:cs typeface="Arial MT"/>
              </a:rPr>
              <a:t>the</a:t>
            </a:r>
            <a:r>
              <a:rPr sz="800" spc="-25" dirty="0">
                <a:latin typeface="Arial MT"/>
                <a:cs typeface="Arial MT"/>
              </a:rPr>
              <a:t> </a:t>
            </a:r>
            <a:r>
              <a:rPr sz="800" spc="-5" dirty="0">
                <a:latin typeface="Arial MT"/>
                <a:cs typeface="Arial MT"/>
              </a:rPr>
              <a:t>case,</a:t>
            </a:r>
            <a:r>
              <a:rPr sz="800" spc="-45" dirty="0">
                <a:latin typeface="Arial MT"/>
                <a:cs typeface="Arial MT"/>
              </a:rPr>
              <a:t> </a:t>
            </a:r>
            <a:r>
              <a:rPr sz="800" spc="15" dirty="0">
                <a:latin typeface="Arial MT"/>
                <a:cs typeface="Arial MT"/>
              </a:rPr>
              <a:t>or</a:t>
            </a:r>
            <a:r>
              <a:rPr sz="800" spc="-10" dirty="0">
                <a:latin typeface="Arial MT"/>
                <a:cs typeface="Arial MT"/>
              </a:rPr>
              <a:t> </a:t>
            </a:r>
            <a:r>
              <a:rPr sz="800" spc="30" dirty="0">
                <a:latin typeface="Arial MT"/>
                <a:cs typeface="Arial MT"/>
              </a:rPr>
              <a:t>if</a:t>
            </a:r>
            <a:r>
              <a:rPr sz="800" spc="-40" dirty="0">
                <a:latin typeface="Arial MT"/>
                <a:cs typeface="Arial MT"/>
              </a:rPr>
              <a:t> </a:t>
            </a:r>
            <a:r>
              <a:rPr sz="800" spc="10" dirty="0">
                <a:latin typeface="Arial MT"/>
                <a:cs typeface="Arial MT"/>
              </a:rPr>
              <a:t>there</a:t>
            </a:r>
            <a:r>
              <a:rPr sz="800" spc="-25" dirty="0">
                <a:latin typeface="Arial MT"/>
                <a:cs typeface="Arial MT"/>
              </a:rPr>
              <a:t> </a:t>
            </a:r>
            <a:r>
              <a:rPr sz="800" spc="30" dirty="0">
                <a:latin typeface="Arial MT"/>
                <a:cs typeface="Arial MT"/>
              </a:rPr>
              <a:t>is</a:t>
            </a:r>
            <a:r>
              <a:rPr sz="800" spc="-60" dirty="0">
                <a:latin typeface="Arial MT"/>
                <a:cs typeface="Arial MT"/>
              </a:rPr>
              <a:t> </a:t>
            </a:r>
            <a:r>
              <a:rPr sz="800" spc="20" dirty="0">
                <a:latin typeface="Arial MT"/>
                <a:cs typeface="Arial MT"/>
              </a:rPr>
              <a:t>any</a:t>
            </a:r>
            <a:r>
              <a:rPr sz="800" spc="-60" dirty="0">
                <a:latin typeface="Arial MT"/>
                <a:cs typeface="Arial MT"/>
              </a:rPr>
              <a:t> </a:t>
            </a:r>
            <a:r>
              <a:rPr sz="800" spc="20" dirty="0">
                <a:latin typeface="Arial MT"/>
                <a:cs typeface="Arial MT"/>
              </a:rPr>
              <a:t>relationship</a:t>
            </a:r>
            <a:r>
              <a:rPr sz="800" spc="-105" dirty="0">
                <a:latin typeface="Arial MT"/>
                <a:cs typeface="Arial MT"/>
              </a:rPr>
              <a:t> </a:t>
            </a:r>
            <a:r>
              <a:rPr sz="800" spc="10" dirty="0">
                <a:latin typeface="Arial MT"/>
                <a:cs typeface="Arial MT"/>
              </a:rPr>
              <a:t>with</a:t>
            </a:r>
            <a:r>
              <a:rPr sz="800" spc="-25" dirty="0">
                <a:latin typeface="Arial MT"/>
                <a:cs typeface="Arial MT"/>
              </a:rPr>
              <a:t> </a:t>
            </a:r>
            <a:r>
              <a:rPr sz="800" spc="20" dirty="0">
                <a:latin typeface="Arial MT"/>
                <a:cs typeface="Arial MT"/>
              </a:rPr>
              <a:t>any</a:t>
            </a:r>
            <a:r>
              <a:rPr sz="800" spc="-60" dirty="0">
                <a:latin typeface="Arial MT"/>
                <a:cs typeface="Arial MT"/>
              </a:rPr>
              <a:t> </a:t>
            </a:r>
            <a:r>
              <a:rPr sz="800" spc="5" dirty="0">
                <a:latin typeface="Arial MT"/>
                <a:cs typeface="Arial MT"/>
              </a:rPr>
              <a:t>recipient</a:t>
            </a:r>
            <a:r>
              <a:rPr sz="800" spc="-45" dirty="0">
                <a:latin typeface="Arial MT"/>
                <a:cs typeface="Arial MT"/>
              </a:rPr>
              <a:t> </a:t>
            </a:r>
            <a:r>
              <a:rPr sz="800" spc="15" dirty="0">
                <a:latin typeface="Arial MT"/>
                <a:cs typeface="Arial MT"/>
              </a:rPr>
              <a:t>of</a:t>
            </a:r>
            <a:r>
              <a:rPr sz="800" spc="-40" dirty="0">
                <a:latin typeface="Arial MT"/>
                <a:cs typeface="Arial MT"/>
              </a:rPr>
              <a:t> </a:t>
            </a:r>
            <a:r>
              <a:rPr sz="800" spc="15" dirty="0">
                <a:latin typeface="Arial MT"/>
                <a:cs typeface="Arial MT"/>
              </a:rPr>
              <a:t>which</a:t>
            </a:r>
            <a:r>
              <a:rPr sz="800" spc="-110" dirty="0">
                <a:latin typeface="Arial MT"/>
                <a:cs typeface="Arial MT"/>
              </a:rPr>
              <a:t> </a:t>
            </a:r>
            <a:r>
              <a:rPr sz="800" spc="10" dirty="0">
                <a:latin typeface="Arial MT"/>
                <a:cs typeface="Arial MT"/>
              </a:rPr>
              <a:t>you</a:t>
            </a:r>
            <a:r>
              <a:rPr sz="800" spc="-20" dirty="0">
                <a:latin typeface="Arial MT"/>
                <a:cs typeface="Arial MT"/>
              </a:rPr>
              <a:t> </a:t>
            </a:r>
            <a:r>
              <a:rPr sz="800" dirty="0">
                <a:latin typeface="Arial MT"/>
                <a:cs typeface="Arial MT"/>
              </a:rPr>
              <a:t>are </a:t>
            </a:r>
            <a:r>
              <a:rPr sz="800" spc="5" dirty="0">
                <a:latin typeface="Arial MT"/>
                <a:cs typeface="Arial MT"/>
              </a:rPr>
              <a:t> aware</a:t>
            </a:r>
            <a:r>
              <a:rPr sz="800" spc="-25" dirty="0">
                <a:latin typeface="Arial MT"/>
                <a:cs typeface="Arial MT"/>
              </a:rPr>
              <a:t> </a:t>
            </a:r>
            <a:r>
              <a:rPr sz="800" spc="20" dirty="0">
                <a:latin typeface="Arial MT"/>
                <a:cs typeface="Arial MT"/>
              </a:rPr>
              <a:t>that</a:t>
            </a:r>
            <a:r>
              <a:rPr sz="800" spc="-45" dirty="0">
                <a:latin typeface="Arial MT"/>
                <a:cs typeface="Arial MT"/>
              </a:rPr>
              <a:t> </a:t>
            </a:r>
            <a:r>
              <a:rPr sz="800" spc="20" dirty="0">
                <a:latin typeface="Arial MT"/>
                <a:cs typeface="Arial MT"/>
              </a:rPr>
              <a:t>would</a:t>
            </a:r>
            <a:r>
              <a:rPr sz="800" spc="-25" dirty="0">
                <a:latin typeface="Arial MT"/>
                <a:cs typeface="Arial MT"/>
              </a:rPr>
              <a:t> </a:t>
            </a:r>
            <a:r>
              <a:rPr sz="800" spc="20" dirty="0">
                <a:latin typeface="Arial MT"/>
                <a:cs typeface="Arial MT"/>
              </a:rPr>
              <a:t>call</a:t>
            </a:r>
            <a:r>
              <a:rPr sz="800" dirty="0">
                <a:latin typeface="Arial MT"/>
                <a:cs typeface="Arial MT"/>
              </a:rPr>
              <a:t> </a:t>
            </a:r>
            <a:r>
              <a:rPr sz="800" spc="5" dirty="0">
                <a:latin typeface="Arial MT"/>
                <a:cs typeface="Arial MT"/>
              </a:rPr>
              <a:t>into</a:t>
            </a:r>
            <a:r>
              <a:rPr sz="800" spc="-20" dirty="0">
                <a:latin typeface="Arial MT"/>
                <a:cs typeface="Arial MT"/>
              </a:rPr>
              <a:t> </a:t>
            </a:r>
            <a:r>
              <a:rPr sz="800" spc="5" dirty="0">
                <a:latin typeface="Arial MT"/>
                <a:cs typeface="Arial MT"/>
              </a:rPr>
              <a:t>question</a:t>
            </a:r>
            <a:r>
              <a:rPr sz="800" spc="-25" dirty="0">
                <a:latin typeface="Arial MT"/>
                <a:cs typeface="Arial MT"/>
              </a:rPr>
              <a:t> </a:t>
            </a:r>
            <a:r>
              <a:rPr sz="800" spc="15" dirty="0">
                <a:latin typeface="Arial MT"/>
                <a:cs typeface="Arial MT"/>
              </a:rPr>
              <a:t>the</a:t>
            </a:r>
            <a:r>
              <a:rPr sz="800" spc="-25" dirty="0">
                <a:latin typeface="Arial MT"/>
                <a:cs typeface="Arial MT"/>
              </a:rPr>
              <a:t> </a:t>
            </a:r>
            <a:r>
              <a:rPr sz="800" spc="5" dirty="0">
                <a:latin typeface="Arial MT"/>
                <a:cs typeface="Arial MT"/>
              </a:rPr>
              <a:t>recipient’s</a:t>
            </a:r>
            <a:r>
              <a:rPr sz="800" spc="-140" dirty="0">
                <a:latin typeface="Arial MT"/>
                <a:cs typeface="Arial MT"/>
              </a:rPr>
              <a:t> </a:t>
            </a:r>
            <a:r>
              <a:rPr sz="800" spc="15" dirty="0">
                <a:latin typeface="Arial MT"/>
                <a:cs typeface="Arial MT"/>
              </a:rPr>
              <a:t>ability</a:t>
            </a:r>
            <a:r>
              <a:rPr sz="800" spc="-55" dirty="0">
                <a:latin typeface="Arial MT"/>
                <a:cs typeface="Arial MT"/>
              </a:rPr>
              <a:t> </a:t>
            </a:r>
            <a:r>
              <a:rPr sz="800" spc="5" dirty="0">
                <a:latin typeface="Arial MT"/>
                <a:cs typeface="Arial MT"/>
              </a:rPr>
              <a:t>to</a:t>
            </a:r>
            <a:r>
              <a:rPr sz="800" spc="-25" dirty="0">
                <a:latin typeface="Arial MT"/>
                <a:cs typeface="Arial MT"/>
              </a:rPr>
              <a:t> </a:t>
            </a:r>
            <a:r>
              <a:rPr sz="800" spc="10" dirty="0">
                <a:latin typeface="Arial MT"/>
                <a:cs typeface="Arial MT"/>
              </a:rPr>
              <a:t>independently</a:t>
            </a:r>
            <a:r>
              <a:rPr sz="800" spc="-60" dirty="0">
                <a:latin typeface="Arial MT"/>
                <a:cs typeface="Arial MT"/>
              </a:rPr>
              <a:t> </a:t>
            </a:r>
            <a:r>
              <a:rPr sz="800" spc="10" dirty="0">
                <a:latin typeface="Arial MT"/>
                <a:cs typeface="Arial MT"/>
              </a:rPr>
              <a:t>fulfill</a:t>
            </a:r>
            <a:r>
              <a:rPr sz="800" spc="-80" dirty="0">
                <a:latin typeface="Arial MT"/>
                <a:cs typeface="Arial MT"/>
              </a:rPr>
              <a:t> </a:t>
            </a:r>
            <a:r>
              <a:rPr sz="800" spc="25" dirty="0">
                <a:latin typeface="Arial MT"/>
                <a:cs typeface="Arial MT"/>
              </a:rPr>
              <a:t>its</a:t>
            </a:r>
            <a:r>
              <a:rPr sz="800" spc="-140" dirty="0">
                <a:latin typeface="Arial MT"/>
                <a:cs typeface="Arial MT"/>
              </a:rPr>
              <a:t> </a:t>
            </a:r>
            <a:r>
              <a:rPr sz="800" spc="5" dirty="0">
                <a:latin typeface="Arial MT"/>
                <a:cs typeface="Arial MT"/>
              </a:rPr>
              <a:t>responsibilities</a:t>
            </a:r>
            <a:r>
              <a:rPr sz="800" spc="-140" dirty="0">
                <a:latin typeface="Arial MT"/>
                <a:cs typeface="Arial MT"/>
              </a:rPr>
              <a:t> </a:t>
            </a:r>
            <a:r>
              <a:rPr sz="800" spc="5" dirty="0">
                <a:latin typeface="Arial MT"/>
                <a:cs typeface="Arial MT"/>
              </a:rPr>
              <a:t>to</a:t>
            </a:r>
            <a:r>
              <a:rPr sz="800" spc="-20" dirty="0">
                <a:latin typeface="Arial MT"/>
                <a:cs typeface="Arial MT"/>
              </a:rPr>
              <a:t> </a:t>
            </a:r>
            <a:r>
              <a:rPr sz="800" spc="20" dirty="0">
                <a:latin typeface="Arial MT"/>
                <a:cs typeface="Arial MT"/>
              </a:rPr>
              <a:t>any</a:t>
            </a:r>
            <a:r>
              <a:rPr sz="800" spc="-60" dirty="0">
                <a:latin typeface="Arial MT"/>
                <a:cs typeface="Arial MT"/>
              </a:rPr>
              <a:t> </a:t>
            </a:r>
            <a:r>
              <a:rPr sz="800" spc="-15" dirty="0">
                <a:latin typeface="Arial MT"/>
                <a:cs typeface="Arial MT"/>
              </a:rPr>
              <a:t>such</a:t>
            </a:r>
            <a:r>
              <a:rPr sz="800" spc="-25" dirty="0">
                <a:latin typeface="Arial MT"/>
                <a:cs typeface="Arial MT"/>
              </a:rPr>
              <a:t> </a:t>
            </a:r>
            <a:r>
              <a:rPr sz="800" spc="30" dirty="0">
                <a:latin typeface="Arial MT"/>
                <a:cs typeface="Arial MT"/>
              </a:rPr>
              <a:t>Plan,</a:t>
            </a:r>
            <a:r>
              <a:rPr sz="800" spc="-45" dirty="0">
                <a:latin typeface="Arial MT"/>
                <a:cs typeface="Arial MT"/>
              </a:rPr>
              <a:t> </a:t>
            </a:r>
            <a:r>
              <a:rPr sz="800" spc="-110" dirty="0">
                <a:latin typeface="Arial MT"/>
                <a:cs typeface="Arial MT"/>
              </a:rPr>
              <a:t>we</a:t>
            </a:r>
            <a:r>
              <a:rPr sz="800" spc="-30" dirty="0">
                <a:latin typeface="Arial MT"/>
                <a:cs typeface="Arial MT"/>
              </a:rPr>
              <a:t> </a:t>
            </a:r>
            <a:r>
              <a:rPr sz="800" spc="-15" dirty="0">
                <a:latin typeface="Arial MT"/>
                <a:cs typeface="Arial MT"/>
              </a:rPr>
              <a:t>ask</a:t>
            </a:r>
            <a:r>
              <a:rPr sz="800" spc="20" dirty="0">
                <a:latin typeface="Arial MT"/>
                <a:cs typeface="Arial MT"/>
              </a:rPr>
              <a:t> </a:t>
            </a:r>
            <a:r>
              <a:rPr sz="800" spc="15" dirty="0">
                <a:latin typeface="Arial MT"/>
                <a:cs typeface="Arial MT"/>
              </a:rPr>
              <a:t>that</a:t>
            </a:r>
            <a:r>
              <a:rPr sz="800" spc="-50" dirty="0">
                <a:latin typeface="Arial MT"/>
                <a:cs typeface="Arial MT"/>
              </a:rPr>
              <a:t> </a:t>
            </a:r>
            <a:r>
              <a:rPr sz="800" spc="5" dirty="0">
                <a:latin typeface="Arial MT"/>
                <a:cs typeface="Arial MT"/>
              </a:rPr>
              <a:t>you</a:t>
            </a:r>
            <a:r>
              <a:rPr sz="800" spc="-30" dirty="0">
                <a:latin typeface="Arial MT"/>
                <a:cs typeface="Arial MT"/>
              </a:rPr>
              <a:t> </a:t>
            </a:r>
            <a:r>
              <a:rPr sz="800" spc="30" dirty="0">
                <a:latin typeface="Arial MT"/>
                <a:cs typeface="Arial MT"/>
              </a:rPr>
              <a:t>let</a:t>
            </a:r>
            <a:r>
              <a:rPr sz="800" spc="-50" dirty="0">
                <a:latin typeface="Arial MT"/>
                <a:cs typeface="Arial MT"/>
              </a:rPr>
              <a:t> </a:t>
            </a:r>
            <a:r>
              <a:rPr sz="800" spc="10" dirty="0">
                <a:latin typeface="Arial MT"/>
                <a:cs typeface="Arial MT"/>
              </a:rPr>
              <a:t>us</a:t>
            </a:r>
            <a:r>
              <a:rPr sz="800" spc="-60" dirty="0">
                <a:latin typeface="Arial MT"/>
                <a:cs typeface="Arial MT"/>
              </a:rPr>
              <a:t> </a:t>
            </a:r>
            <a:r>
              <a:rPr sz="800" spc="-10" dirty="0">
                <a:latin typeface="Arial MT"/>
                <a:cs typeface="Arial MT"/>
              </a:rPr>
              <a:t>know</a:t>
            </a:r>
            <a:r>
              <a:rPr sz="800" spc="-5" dirty="0">
                <a:latin typeface="Arial MT"/>
                <a:cs typeface="Arial MT"/>
              </a:rPr>
              <a:t> </a:t>
            </a:r>
            <a:r>
              <a:rPr sz="800" spc="20" dirty="0">
                <a:latin typeface="Arial MT"/>
                <a:cs typeface="Arial MT"/>
              </a:rPr>
              <a:t>immediately.</a:t>
            </a:r>
            <a:endParaRPr sz="800">
              <a:latin typeface="Arial MT"/>
              <a:cs typeface="Arial MT"/>
            </a:endParaRPr>
          </a:p>
          <a:p>
            <a:pPr marL="12700">
              <a:lnSpc>
                <a:spcPct val="100000"/>
              </a:lnSpc>
              <a:spcBef>
                <a:spcPts val="565"/>
              </a:spcBef>
            </a:pPr>
            <a:r>
              <a:rPr sz="800" spc="35" dirty="0">
                <a:latin typeface="Arial MT"/>
                <a:cs typeface="Arial MT"/>
              </a:rPr>
              <a:t>The</a:t>
            </a:r>
            <a:r>
              <a:rPr sz="800" spc="-15" dirty="0">
                <a:latin typeface="Arial MT"/>
                <a:cs typeface="Arial MT"/>
              </a:rPr>
              <a:t> </a:t>
            </a:r>
            <a:r>
              <a:rPr sz="800" spc="15" dirty="0">
                <a:latin typeface="Arial MT"/>
                <a:cs typeface="Arial MT"/>
              </a:rPr>
              <a:t>information</a:t>
            </a:r>
            <a:r>
              <a:rPr sz="800" spc="-15" dirty="0">
                <a:latin typeface="Arial MT"/>
                <a:cs typeface="Arial MT"/>
              </a:rPr>
              <a:t> </a:t>
            </a:r>
            <a:r>
              <a:rPr sz="800" spc="10" dirty="0">
                <a:latin typeface="Arial MT"/>
                <a:cs typeface="Arial MT"/>
              </a:rPr>
              <a:t>provided</a:t>
            </a:r>
            <a:r>
              <a:rPr sz="800" spc="-100" dirty="0">
                <a:latin typeface="Arial MT"/>
                <a:cs typeface="Arial MT"/>
              </a:rPr>
              <a:t> </a:t>
            </a:r>
            <a:r>
              <a:rPr sz="800" spc="10" dirty="0">
                <a:latin typeface="Arial MT"/>
                <a:cs typeface="Arial MT"/>
              </a:rPr>
              <a:t>herein</a:t>
            </a:r>
            <a:r>
              <a:rPr sz="800" spc="-15" dirty="0">
                <a:latin typeface="Arial MT"/>
                <a:cs typeface="Arial MT"/>
              </a:rPr>
              <a:t> </a:t>
            </a:r>
            <a:r>
              <a:rPr sz="800" spc="30" dirty="0">
                <a:latin typeface="Arial MT"/>
                <a:cs typeface="Arial MT"/>
              </a:rPr>
              <a:t>is</a:t>
            </a:r>
            <a:r>
              <a:rPr sz="800" spc="-135" dirty="0">
                <a:latin typeface="Arial MT"/>
                <a:cs typeface="Arial MT"/>
              </a:rPr>
              <a:t> </a:t>
            </a:r>
            <a:r>
              <a:rPr sz="800" spc="20" dirty="0">
                <a:latin typeface="Arial MT"/>
                <a:cs typeface="Arial MT"/>
              </a:rPr>
              <a:t>intended</a:t>
            </a:r>
            <a:r>
              <a:rPr sz="800" spc="-15" dirty="0">
                <a:latin typeface="Arial MT"/>
                <a:cs typeface="Arial MT"/>
              </a:rPr>
              <a:t> </a:t>
            </a:r>
            <a:r>
              <a:rPr sz="800" spc="5" dirty="0">
                <a:latin typeface="Arial MT"/>
                <a:cs typeface="Arial MT"/>
              </a:rPr>
              <a:t>to</a:t>
            </a:r>
            <a:r>
              <a:rPr sz="800" spc="-10" dirty="0">
                <a:latin typeface="Arial MT"/>
                <a:cs typeface="Arial MT"/>
              </a:rPr>
              <a:t> </a:t>
            </a:r>
            <a:r>
              <a:rPr sz="800" spc="15" dirty="0">
                <a:latin typeface="Arial MT"/>
                <a:cs typeface="Arial MT"/>
              </a:rPr>
              <a:t>be</a:t>
            </a:r>
            <a:r>
              <a:rPr sz="800" spc="-15" dirty="0">
                <a:latin typeface="Arial MT"/>
                <a:cs typeface="Arial MT"/>
              </a:rPr>
              <a:t> </a:t>
            </a:r>
            <a:r>
              <a:rPr sz="800" spc="-5" dirty="0">
                <a:latin typeface="Arial MT"/>
                <a:cs typeface="Arial MT"/>
              </a:rPr>
              <a:t>used</a:t>
            </a:r>
            <a:r>
              <a:rPr sz="800" spc="-15" dirty="0">
                <a:latin typeface="Arial MT"/>
                <a:cs typeface="Arial MT"/>
              </a:rPr>
              <a:t> </a:t>
            </a:r>
            <a:r>
              <a:rPr sz="800" spc="15" dirty="0">
                <a:latin typeface="Arial MT"/>
                <a:cs typeface="Arial MT"/>
              </a:rPr>
              <a:t>solely</a:t>
            </a:r>
            <a:r>
              <a:rPr sz="800" spc="-50" dirty="0">
                <a:latin typeface="Arial MT"/>
                <a:cs typeface="Arial MT"/>
              </a:rPr>
              <a:t> </a:t>
            </a:r>
            <a:r>
              <a:rPr sz="800" spc="15" dirty="0">
                <a:latin typeface="Arial MT"/>
                <a:cs typeface="Arial MT"/>
              </a:rPr>
              <a:t>by</a:t>
            </a:r>
            <a:r>
              <a:rPr sz="800" spc="-55" dirty="0">
                <a:latin typeface="Arial MT"/>
                <a:cs typeface="Arial MT"/>
              </a:rPr>
              <a:t> </a:t>
            </a:r>
            <a:r>
              <a:rPr sz="800" spc="15" dirty="0">
                <a:latin typeface="Arial MT"/>
                <a:cs typeface="Arial MT"/>
              </a:rPr>
              <a:t>the</a:t>
            </a:r>
            <a:r>
              <a:rPr sz="800" spc="-10" dirty="0">
                <a:latin typeface="Arial MT"/>
                <a:cs typeface="Arial MT"/>
              </a:rPr>
              <a:t> </a:t>
            </a:r>
            <a:r>
              <a:rPr sz="800" spc="5" dirty="0">
                <a:latin typeface="Arial MT"/>
                <a:cs typeface="Arial MT"/>
              </a:rPr>
              <a:t>recipient</a:t>
            </a:r>
            <a:r>
              <a:rPr sz="800" spc="-35" dirty="0">
                <a:latin typeface="Arial MT"/>
                <a:cs typeface="Arial MT"/>
              </a:rPr>
              <a:t> </a:t>
            </a:r>
            <a:r>
              <a:rPr sz="800" spc="30" dirty="0">
                <a:latin typeface="Arial MT"/>
                <a:cs typeface="Arial MT"/>
              </a:rPr>
              <a:t>in</a:t>
            </a:r>
            <a:r>
              <a:rPr sz="800" spc="-15" dirty="0">
                <a:latin typeface="Arial MT"/>
                <a:cs typeface="Arial MT"/>
              </a:rPr>
              <a:t> </a:t>
            </a:r>
            <a:r>
              <a:rPr sz="800" dirty="0">
                <a:latin typeface="Arial MT"/>
                <a:cs typeface="Arial MT"/>
              </a:rPr>
              <a:t>considering</a:t>
            </a:r>
            <a:r>
              <a:rPr sz="800" spc="-15" dirty="0">
                <a:latin typeface="Arial MT"/>
                <a:cs typeface="Arial MT"/>
              </a:rPr>
              <a:t> </a:t>
            </a:r>
            <a:r>
              <a:rPr sz="800" spc="15" dirty="0">
                <a:latin typeface="Arial MT"/>
                <a:cs typeface="Arial MT"/>
              </a:rPr>
              <a:t>the</a:t>
            </a:r>
            <a:r>
              <a:rPr sz="800" spc="-15" dirty="0">
                <a:latin typeface="Arial MT"/>
                <a:cs typeface="Arial MT"/>
              </a:rPr>
              <a:t> </a:t>
            </a:r>
            <a:r>
              <a:rPr sz="800" spc="5" dirty="0">
                <a:latin typeface="Arial MT"/>
                <a:cs typeface="Arial MT"/>
              </a:rPr>
              <a:t>products</a:t>
            </a:r>
            <a:r>
              <a:rPr sz="800" spc="-135" dirty="0">
                <a:latin typeface="Arial MT"/>
                <a:cs typeface="Arial MT"/>
              </a:rPr>
              <a:t> </a:t>
            </a:r>
            <a:r>
              <a:rPr sz="800" spc="15" dirty="0">
                <a:latin typeface="Arial MT"/>
                <a:cs typeface="Arial MT"/>
              </a:rPr>
              <a:t>or</a:t>
            </a:r>
            <a:r>
              <a:rPr sz="800" spc="-75" dirty="0">
                <a:latin typeface="Arial MT"/>
                <a:cs typeface="Arial MT"/>
              </a:rPr>
              <a:t> </a:t>
            </a:r>
            <a:r>
              <a:rPr sz="800" dirty="0">
                <a:latin typeface="Arial MT"/>
                <a:cs typeface="Arial MT"/>
              </a:rPr>
              <a:t>services</a:t>
            </a:r>
            <a:r>
              <a:rPr sz="800" spc="-55" dirty="0">
                <a:latin typeface="Arial MT"/>
                <a:cs typeface="Arial MT"/>
              </a:rPr>
              <a:t> </a:t>
            </a:r>
            <a:r>
              <a:rPr sz="800" spc="-15" dirty="0">
                <a:latin typeface="Arial MT"/>
                <a:cs typeface="Arial MT"/>
              </a:rPr>
              <a:t>described</a:t>
            </a:r>
            <a:r>
              <a:rPr sz="800" spc="-20" dirty="0">
                <a:latin typeface="Arial MT"/>
                <a:cs typeface="Arial MT"/>
              </a:rPr>
              <a:t> </a:t>
            </a:r>
            <a:r>
              <a:rPr sz="800" spc="20" dirty="0">
                <a:latin typeface="Arial MT"/>
                <a:cs typeface="Arial MT"/>
              </a:rPr>
              <a:t>herein</a:t>
            </a:r>
            <a:r>
              <a:rPr sz="800" spc="-15" dirty="0">
                <a:latin typeface="Arial MT"/>
                <a:cs typeface="Arial MT"/>
              </a:rPr>
              <a:t> </a:t>
            </a:r>
            <a:r>
              <a:rPr sz="800" spc="20" dirty="0">
                <a:latin typeface="Arial MT"/>
                <a:cs typeface="Arial MT"/>
              </a:rPr>
              <a:t>and</a:t>
            </a:r>
            <a:r>
              <a:rPr sz="800" spc="-20" dirty="0">
                <a:latin typeface="Arial MT"/>
                <a:cs typeface="Arial MT"/>
              </a:rPr>
              <a:t> </a:t>
            </a:r>
            <a:r>
              <a:rPr sz="800" spc="25" dirty="0">
                <a:latin typeface="Arial MT"/>
                <a:cs typeface="Arial MT"/>
              </a:rPr>
              <a:t>may</a:t>
            </a:r>
            <a:r>
              <a:rPr sz="800" spc="-60" dirty="0">
                <a:latin typeface="Arial MT"/>
                <a:cs typeface="Arial MT"/>
              </a:rPr>
              <a:t> </a:t>
            </a:r>
            <a:r>
              <a:rPr sz="800" spc="20" dirty="0">
                <a:latin typeface="Arial MT"/>
                <a:cs typeface="Arial MT"/>
              </a:rPr>
              <a:t>not</a:t>
            </a:r>
            <a:r>
              <a:rPr sz="800" spc="-40" dirty="0">
                <a:latin typeface="Arial MT"/>
                <a:cs typeface="Arial MT"/>
              </a:rPr>
              <a:t> </a:t>
            </a:r>
            <a:r>
              <a:rPr sz="800" spc="15" dirty="0">
                <a:latin typeface="Arial MT"/>
                <a:cs typeface="Arial MT"/>
              </a:rPr>
              <a:t>be</a:t>
            </a:r>
            <a:r>
              <a:rPr sz="800" spc="-20" dirty="0">
                <a:latin typeface="Arial MT"/>
                <a:cs typeface="Arial MT"/>
              </a:rPr>
              <a:t> </a:t>
            </a:r>
            <a:r>
              <a:rPr sz="800" spc="-5" dirty="0">
                <a:latin typeface="Arial MT"/>
                <a:cs typeface="Arial MT"/>
              </a:rPr>
              <a:t>used</a:t>
            </a:r>
            <a:r>
              <a:rPr sz="800" spc="-20" dirty="0">
                <a:latin typeface="Arial MT"/>
                <a:cs typeface="Arial MT"/>
              </a:rPr>
              <a:t> </a:t>
            </a:r>
            <a:r>
              <a:rPr sz="800" spc="15" dirty="0">
                <a:latin typeface="Arial MT"/>
                <a:cs typeface="Arial MT"/>
              </a:rPr>
              <a:t>for</a:t>
            </a:r>
            <a:r>
              <a:rPr sz="800" spc="-80" dirty="0">
                <a:latin typeface="Arial MT"/>
                <a:cs typeface="Arial MT"/>
              </a:rPr>
              <a:t> </a:t>
            </a:r>
            <a:r>
              <a:rPr sz="800" spc="20" dirty="0">
                <a:latin typeface="Arial MT"/>
                <a:cs typeface="Arial MT"/>
              </a:rPr>
              <a:t>any</a:t>
            </a:r>
            <a:r>
              <a:rPr sz="800" spc="-55" dirty="0">
                <a:latin typeface="Arial MT"/>
                <a:cs typeface="Arial MT"/>
              </a:rPr>
              <a:t> </a:t>
            </a:r>
            <a:r>
              <a:rPr sz="800" spc="20" dirty="0">
                <a:latin typeface="Arial MT"/>
                <a:cs typeface="Arial MT"/>
              </a:rPr>
              <a:t>other</a:t>
            </a:r>
            <a:r>
              <a:rPr sz="800" spc="-85" dirty="0">
                <a:latin typeface="Arial MT"/>
                <a:cs typeface="Arial MT"/>
              </a:rPr>
              <a:t> </a:t>
            </a:r>
            <a:r>
              <a:rPr sz="800" dirty="0">
                <a:latin typeface="Arial MT"/>
                <a:cs typeface="Arial MT"/>
              </a:rPr>
              <a:t>reason,</a:t>
            </a:r>
            <a:r>
              <a:rPr sz="800" spc="-40" dirty="0">
                <a:latin typeface="Arial MT"/>
                <a:cs typeface="Arial MT"/>
              </a:rPr>
              <a:t> </a:t>
            </a:r>
            <a:r>
              <a:rPr sz="800" spc="5" dirty="0">
                <a:latin typeface="Arial MT"/>
                <a:cs typeface="Arial MT"/>
              </a:rPr>
              <a:t>personal </a:t>
            </a:r>
            <a:r>
              <a:rPr sz="800" spc="15" dirty="0">
                <a:latin typeface="Arial MT"/>
                <a:cs typeface="Arial MT"/>
              </a:rPr>
              <a:t>or</a:t>
            </a:r>
            <a:r>
              <a:rPr sz="800" spc="-80" dirty="0">
                <a:latin typeface="Arial MT"/>
                <a:cs typeface="Arial MT"/>
              </a:rPr>
              <a:t> </a:t>
            </a:r>
            <a:r>
              <a:rPr sz="800" spc="5" dirty="0">
                <a:latin typeface="Arial MT"/>
                <a:cs typeface="Arial MT"/>
              </a:rPr>
              <a:t>otherwise.</a:t>
            </a:r>
            <a:endParaRPr sz="800">
              <a:latin typeface="Arial MT"/>
              <a:cs typeface="Arial MT"/>
            </a:endParaRPr>
          </a:p>
        </p:txBody>
      </p:sp>
      <p:sp>
        <p:nvSpPr>
          <p:cNvPr id="12" name="object 12"/>
          <p:cNvSpPr txBox="1"/>
          <p:nvPr/>
        </p:nvSpPr>
        <p:spPr>
          <a:xfrm>
            <a:off x="8295640" y="6750050"/>
            <a:ext cx="1212215" cy="147320"/>
          </a:xfrm>
          <a:prstGeom prst="rect">
            <a:avLst/>
          </a:prstGeom>
        </p:spPr>
        <p:txBody>
          <a:bodyPr vert="horz" wrap="square" lIns="0" tIns="12700" rIns="0" bIns="0" rtlCol="0">
            <a:spAutoFit/>
          </a:bodyPr>
          <a:lstStyle/>
          <a:p>
            <a:pPr marL="12700">
              <a:lnSpc>
                <a:spcPct val="100000"/>
              </a:lnSpc>
              <a:spcBef>
                <a:spcPts val="100"/>
              </a:spcBef>
            </a:pPr>
            <a:r>
              <a:rPr sz="800" spc="10" dirty="0">
                <a:latin typeface="Arial MT"/>
                <a:cs typeface="Arial MT"/>
              </a:rPr>
              <a:t>CMR2023-0123-2696518</a:t>
            </a:r>
            <a:endParaRPr sz="800">
              <a:latin typeface="Arial MT"/>
              <a:cs typeface="Arial MT"/>
            </a:endParaRPr>
          </a:p>
        </p:txBody>
      </p:sp>
      <p:sp>
        <p:nvSpPr>
          <p:cNvPr id="13" name="object 13"/>
          <p:cNvSpPr txBox="1"/>
          <p:nvPr/>
        </p:nvSpPr>
        <p:spPr>
          <a:xfrm>
            <a:off x="8225155" y="7568565"/>
            <a:ext cx="381000" cy="123825"/>
          </a:xfrm>
          <a:prstGeom prst="rect">
            <a:avLst/>
          </a:prstGeom>
        </p:spPr>
        <p:txBody>
          <a:bodyPr vert="horz" wrap="square" lIns="0" tIns="11430" rIns="0" bIns="0" rtlCol="0">
            <a:spAutoFit/>
          </a:bodyPr>
          <a:lstStyle/>
          <a:p>
            <a:pPr marL="12700">
              <a:lnSpc>
                <a:spcPct val="100000"/>
              </a:lnSpc>
              <a:spcBef>
                <a:spcPts val="90"/>
              </a:spcBef>
            </a:pPr>
            <a:r>
              <a:rPr sz="650" spc="5" dirty="0">
                <a:solidFill>
                  <a:srgbClr val="E2DFDF"/>
                </a:solidFill>
                <a:latin typeface="Courier New"/>
                <a:cs typeface="Courier New"/>
              </a:rPr>
              <a:t>2696518</a:t>
            </a:r>
            <a:endParaRPr sz="650">
              <a:latin typeface="Courier New"/>
              <a:cs typeface="Courier New"/>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831CA988-B422-E54A-804C-DFA719539F49}"/>
              </a:ext>
            </a:extLst>
          </p:cNvPr>
          <p:cNvSpPr txBox="1">
            <a:spLocks/>
          </p:cNvSpPr>
          <p:nvPr/>
        </p:nvSpPr>
        <p:spPr>
          <a:xfrm>
            <a:off x="6840410" y="6359939"/>
            <a:ext cx="1760220" cy="3012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z="1485"/>
              <a:pPr/>
              <a:t>34</a:t>
            </a:fld>
            <a:endParaRPr lang="en-US" sz="1485" dirty="0"/>
          </a:p>
        </p:txBody>
      </p:sp>
      <p:sp>
        <p:nvSpPr>
          <p:cNvPr id="10" name="Slide Number Placeholder 4">
            <a:extLst>
              <a:ext uri="{FF2B5EF4-FFF2-40B4-BE49-F238E27FC236}">
                <a16:creationId xmlns:a16="http://schemas.microsoft.com/office/drawing/2014/main" id="{758D01DB-327C-4B41-818E-548F202F9473}"/>
              </a:ext>
            </a:extLst>
          </p:cNvPr>
          <p:cNvSpPr txBox="1">
            <a:spLocks/>
          </p:cNvSpPr>
          <p:nvPr/>
        </p:nvSpPr>
        <p:spPr>
          <a:xfrm>
            <a:off x="6840410" y="6359939"/>
            <a:ext cx="1760220" cy="301228"/>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tx1">
                    <a:tint val="75000"/>
                  </a:schemeClr>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z="660"/>
              <a:pPr/>
              <a:t>34</a:t>
            </a:fld>
            <a:endParaRPr lang="en-US" sz="660" dirty="0"/>
          </a:p>
        </p:txBody>
      </p:sp>
      <p:sp>
        <p:nvSpPr>
          <p:cNvPr id="11" name="Title 1">
            <a:extLst>
              <a:ext uri="{FF2B5EF4-FFF2-40B4-BE49-F238E27FC236}">
                <a16:creationId xmlns:a16="http://schemas.microsoft.com/office/drawing/2014/main" id="{477F667B-DC4D-2349-93AA-E3FDB1509AEA}"/>
              </a:ext>
            </a:extLst>
          </p:cNvPr>
          <p:cNvSpPr txBox="1">
            <a:spLocks/>
          </p:cNvSpPr>
          <p:nvPr/>
        </p:nvSpPr>
        <p:spPr>
          <a:xfrm>
            <a:off x="257307" y="1563336"/>
            <a:ext cx="6108924" cy="6712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70" dirty="0">
                <a:latin typeface="Arial" panose="020B0604020202020204" pitchFamily="34" charset="0"/>
                <a:cs typeface="Arial" panose="020B0604020202020204" pitchFamily="34" charset="0"/>
              </a:rPr>
              <a:t>Important Information</a:t>
            </a:r>
          </a:p>
        </p:txBody>
      </p:sp>
      <p:sp>
        <p:nvSpPr>
          <p:cNvPr id="12" name="Rectangle 11">
            <a:extLst>
              <a:ext uri="{FF2B5EF4-FFF2-40B4-BE49-F238E27FC236}">
                <a16:creationId xmlns:a16="http://schemas.microsoft.com/office/drawing/2014/main" id="{D8D63FEA-439D-AB4A-B204-B36368EDDBA7}"/>
              </a:ext>
            </a:extLst>
          </p:cNvPr>
          <p:cNvSpPr/>
          <p:nvPr/>
        </p:nvSpPr>
        <p:spPr>
          <a:xfrm>
            <a:off x="0" y="5929993"/>
            <a:ext cx="10058400" cy="785132"/>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4" name="TextBox 13">
            <a:extLst>
              <a:ext uri="{FF2B5EF4-FFF2-40B4-BE49-F238E27FC236}">
                <a16:creationId xmlns:a16="http://schemas.microsoft.com/office/drawing/2014/main" id="{7BE3D5EE-F6FE-CF4D-B2FF-3A61DA3D3033}"/>
              </a:ext>
            </a:extLst>
          </p:cNvPr>
          <p:cNvSpPr txBox="1"/>
          <p:nvPr/>
        </p:nvSpPr>
        <p:spPr>
          <a:xfrm>
            <a:off x="9074114" y="6232947"/>
            <a:ext cx="862150" cy="244682"/>
          </a:xfrm>
          <a:prstGeom prst="rect">
            <a:avLst/>
          </a:prstGeom>
          <a:noFill/>
        </p:spPr>
        <p:txBody>
          <a:bodyPr wrap="square" rtlCol="0">
            <a:spAutoFit/>
          </a:bodyPr>
          <a:lstStyle/>
          <a:p>
            <a:pPr algn="r"/>
            <a:fld id="{D948B528-9046-0E44-97C4-80BDC1D382F9}" type="slidenum">
              <a:rPr lang="en-US" sz="990">
                <a:solidFill>
                  <a:schemeClr val="bg1"/>
                </a:solidFill>
                <a:latin typeface="Arial" panose="020B0604020202020204" pitchFamily="34" charset="0"/>
                <a:cs typeface="Arial" panose="020B0604020202020204" pitchFamily="34" charset="0"/>
              </a:rPr>
              <a:t>34</a:t>
            </a:fld>
            <a:endParaRPr lang="en-US" sz="990" dirty="0">
              <a:solidFill>
                <a:schemeClr val="bg1"/>
              </a:solidFill>
            </a:endParaRPr>
          </a:p>
        </p:txBody>
      </p:sp>
      <p:sp>
        <p:nvSpPr>
          <p:cNvPr id="19" name="Content Placeholder 2">
            <a:extLst>
              <a:ext uri="{FF2B5EF4-FFF2-40B4-BE49-F238E27FC236}">
                <a16:creationId xmlns:a16="http://schemas.microsoft.com/office/drawing/2014/main" id="{66114EBF-90A9-FA4B-AA36-DD515C9C280B}"/>
              </a:ext>
            </a:extLst>
          </p:cNvPr>
          <p:cNvSpPr>
            <a:spLocks noGrp="1"/>
          </p:cNvSpPr>
          <p:nvPr>
            <p:ph idx="1"/>
          </p:nvPr>
        </p:nvSpPr>
        <p:spPr>
          <a:xfrm>
            <a:off x="256387" y="2178111"/>
            <a:ext cx="8817727" cy="3589854"/>
          </a:xfrm>
        </p:spPr>
        <p:txBody>
          <a:bodyPr>
            <a:noAutofit/>
          </a:bodyPr>
          <a:lstStyle/>
          <a:p>
            <a:r>
              <a:rPr lang="en-US" sz="1155" dirty="0">
                <a:latin typeface="Arial" panose="020B0604020202020204" pitchFamily="34" charset="0"/>
                <a:cs typeface="Arial" panose="020B0604020202020204" pitchFamily="34" charset="0"/>
              </a:rPr>
              <a:t> </a:t>
            </a:r>
          </a:p>
          <a:p>
            <a:r>
              <a:rPr lang="en-US" sz="1155" dirty="0">
                <a:latin typeface="Arial" panose="020B0604020202020204" pitchFamily="34" charset="0"/>
                <a:cs typeface="Arial" panose="020B0604020202020204" pitchFamily="34" charset="0"/>
              </a:rPr>
              <a:t> </a:t>
            </a:r>
          </a:p>
          <a:p>
            <a:endParaRPr lang="en-US" sz="1155" dirty="0">
              <a:latin typeface="Arial" panose="020B0604020202020204" pitchFamily="34" charset="0"/>
              <a:cs typeface="Arial" panose="020B0604020202020204" pitchFamily="34" charset="0"/>
            </a:endParaRPr>
          </a:p>
          <a:p>
            <a:r>
              <a:rPr lang="en-US" sz="1155" dirty="0">
                <a:latin typeface="Arial" panose="020B0604020202020204" pitchFamily="34" charset="0"/>
                <a:cs typeface="Arial" panose="020B0604020202020204" pitchFamily="34" charset="0"/>
              </a:rPr>
              <a:t>This material is not a recommendation to buy, sell, hold or roll over any asset, adopt an investment strategy, retain a specific investment manager or use a particular account type. It does not take into account the specific investment objectives, tax and financial condition, or particular needs of any specific person. Investors should work with their financial professional to discuss their </a:t>
            </a:r>
            <a:br>
              <a:rPr lang="en-US" sz="1155" dirty="0">
                <a:latin typeface="Arial" panose="020B0604020202020204" pitchFamily="34" charset="0"/>
                <a:cs typeface="Arial" panose="020B0604020202020204" pitchFamily="34" charset="0"/>
              </a:rPr>
            </a:br>
            <a:r>
              <a:rPr lang="en-US" sz="1155" dirty="0">
                <a:latin typeface="Arial" panose="020B0604020202020204" pitchFamily="34" charset="0"/>
                <a:cs typeface="Arial" panose="020B0604020202020204" pitchFamily="34" charset="0"/>
              </a:rPr>
              <a:t>specific situation.</a:t>
            </a:r>
          </a:p>
          <a:p>
            <a:r>
              <a:rPr lang="en-US" sz="1155" dirty="0">
                <a:latin typeface="Arial" panose="020B0604020202020204" pitchFamily="34" charset="0"/>
                <a:cs typeface="Arial" panose="020B0604020202020204" pitchFamily="34" charset="0"/>
              </a:rPr>
              <a:t>This information is general in nature and is not intended to be tax, legal, accounting or other professional advice. The information provided is based on current laws, which are subject to change at any time, and has not been endorsed by any government agency. </a:t>
            </a:r>
          </a:p>
          <a:p>
            <a:r>
              <a:rPr lang="en-US" sz="1155" dirty="0">
                <a:latin typeface="Arial" panose="020B0604020202020204" pitchFamily="34" charset="0"/>
                <a:cs typeface="Arial" panose="020B0604020202020204" pitchFamily="34" charset="0"/>
              </a:rPr>
              <a:t>The Nationwide Group Retirement Series includes unregistered group fixed and variable annuities and trust programs. The unregistered group fixed and variable annuities are issued by Nationwide Life Insurance Company. Trust programs and trust services are offered by Nationwide Trust Company, FSB. Nationwide Investment Services Corporation, member FINRA. Nationwide Mutual Insurance Company and Affiliated Companies, Home Office: Columbus, OH 43215-2220.</a:t>
            </a:r>
          </a:p>
          <a:p>
            <a:r>
              <a:rPr lang="en-US" sz="1155" dirty="0">
                <a:latin typeface="Arial" panose="020B0604020202020204" pitchFamily="34" charset="0"/>
                <a:cs typeface="Arial" panose="020B0604020202020204" pitchFamily="34" charset="0"/>
              </a:rPr>
              <a:t>Nationwide, Nationwide is on your side. and the Nationwide N and Eagle are service marks of Nationwide Mutual Insurance Company. © 2019, 2020 Nationwide</a:t>
            </a:r>
          </a:p>
          <a:p>
            <a:r>
              <a:rPr lang="en-US" sz="1155" dirty="0">
                <a:latin typeface="Arial" panose="020B0604020202020204" pitchFamily="34" charset="0"/>
                <a:cs typeface="Arial" panose="020B0604020202020204" pitchFamily="34" charset="0"/>
              </a:rPr>
              <a:t>PNM-15419AO.1 (06/20)</a:t>
            </a:r>
          </a:p>
          <a:p>
            <a:endParaRPr lang="en-US" sz="1155" dirty="0">
              <a:latin typeface="Arial" panose="020B0604020202020204" pitchFamily="34" charset="0"/>
              <a:cs typeface="Arial" panose="020B0604020202020204" pitchFamily="34" charset="0"/>
            </a:endParaRPr>
          </a:p>
        </p:txBody>
      </p:sp>
      <p:sp>
        <p:nvSpPr>
          <p:cNvPr id="20" name="Text Box 5">
            <a:extLst>
              <a:ext uri="{FF2B5EF4-FFF2-40B4-BE49-F238E27FC236}">
                <a16:creationId xmlns:a16="http://schemas.microsoft.com/office/drawing/2014/main" id="{33F8367D-BC1B-6C4C-9200-E47970C9AA00}"/>
              </a:ext>
            </a:extLst>
          </p:cNvPr>
          <p:cNvSpPr txBox="1">
            <a:spLocks noChangeArrowheads="1"/>
          </p:cNvSpPr>
          <p:nvPr/>
        </p:nvSpPr>
        <p:spPr bwMode="auto">
          <a:xfrm>
            <a:off x="305008" y="2147339"/>
            <a:ext cx="8392694" cy="498598"/>
          </a:xfrm>
          <a:prstGeom prst="rect">
            <a:avLst/>
          </a:prstGeom>
          <a:noFill/>
          <a:ln w="9525">
            <a:solidFill>
              <a:schemeClr val="tx1"/>
            </a:solidFill>
            <a:miter lim="800000"/>
            <a:headEnd/>
            <a:tailEnd/>
          </a:ln>
        </p:spPr>
        <p:txBody>
          <a:bodyPr wrap="square">
            <a:spAutoFit/>
          </a:bodyPr>
          <a:lstStyle/>
          <a:p>
            <a:pPr algn="ctr"/>
            <a:r>
              <a:rPr lang="en-US" sz="1320" dirty="0">
                <a:latin typeface="Arial" panose="020B0604020202020204" pitchFamily="34" charset="0"/>
                <a:cs typeface="Arial" panose="020B0604020202020204" pitchFamily="34" charset="0"/>
              </a:rPr>
              <a:t>• Not a deposit • Not FDIC or NCUSIF insured • Not guaranteed by the institution</a:t>
            </a:r>
          </a:p>
          <a:p>
            <a:pPr algn="ctr"/>
            <a:r>
              <a:rPr lang="en-US" sz="1320" dirty="0">
                <a:latin typeface="Arial" panose="020B0604020202020204" pitchFamily="34" charset="0"/>
                <a:cs typeface="Arial" panose="020B0604020202020204" pitchFamily="34" charset="0"/>
              </a:rPr>
              <a:t>• Not insured by any federal government agency • May lose value</a:t>
            </a:r>
          </a:p>
        </p:txBody>
      </p:sp>
    </p:spTree>
    <p:extLst>
      <p:ext uri="{BB962C8B-B14F-4D97-AF65-F5344CB8AC3E}">
        <p14:creationId xmlns:p14="http://schemas.microsoft.com/office/powerpoint/2010/main" val="58655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87306" y="7341869"/>
            <a:ext cx="81915" cy="14732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00162E"/>
                </a:solidFill>
                <a:latin typeface="Arial MT"/>
                <a:cs typeface="Arial MT"/>
              </a:rPr>
              <a:t>4</a:t>
            </a:r>
            <a:endParaRPr sz="800">
              <a:latin typeface="Arial MT"/>
              <a:cs typeface="Arial MT"/>
            </a:endParaRPr>
          </a:p>
        </p:txBody>
      </p:sp>
      <p:sp>
        <p:nvSpPr>
          <p:cNvPr id="3" name="object 3"/>
          <p:cNvSpPr/>
          <p:nvPr/>
        </p:nvSpPr>
        <p:spPr>
          <a:xfrm>
            <a:off x="309879" y="7157719"/>
            <a:ext cx="9455150" cy="0"/>
          </a:xfrm>
          <a:custGeom>
            <a:avLst/>
            <a:gdLst/>
            <a:ahLst/>
            <a:cxnLst/>
            <a:rect l="l" t="t" r="r" b="b"/>
            <a:pathLst>
              <a:path w="9455150">
                <a:moveTo>
                  <a:pt x="9455150" y="0"/>
                </a:moveTo>
                <a:lnTo>
                  <a:pt x="0" y="0"/>
                </a:lnTo>
              </a:path>
            </a:pathLst>
          </a:custGeom>
          <a:ln w="30480">
            <a:solidFill>
              <a:srgbClr val="0056B8"/>
            </a:solidFill>
          </a:ln>
        </p:spPr>
        <p:txBody>
          <a:bodyPr wrap="square" lIns="0" tIns="0" rIns="0" bIns="0" rtlCol="0"/>
          <a:lstStyle/>
          <a:p>
            <a:endParaRPr/>
          </a:p>
        </p:txBody>
      </p:sp>
      <p:sp>
        <p:nvSpPr>
          <p:cNvPr id="4" name="object 4"/>
          <p:cNvSpPr/>
          <p:nvPr/>
        </p:nvSpPr>
        <p:spPr>
          <a:xfrm>
            <a:off x="309879" y="1041400"/>
            <a:ext cx="9455150" cy="0"/>
          </a:xfrm>
          <a:custGeom>
            <a:avLst/>
            <a:gdLst/>
            <a:ahLst/>
            <a:cxnLst/>
            <a:rect l="l" t="t" r="r" b="b"/>
            <a:pathLst>
              <a:path w="9455150">
                <a:moveTo>
                  <a:pt x="0" y="0"/>
                </a:moveTo>
                <a:lnTo>
                  <a:pt x="9455150" y="0"/>
                </a:lnTo>
              </a:path>
            </a:pathLst>
          </a:custGeom>
          <a:ln w="10160">
            <a:solidFill>
              <a:srgbClr val="52555A"/>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04800" y="7339576"/>
            <a:ext cx="141495" cy="135646"/>
          </a:xfrm>
          <a:prstGeom prst="rect">
            <a:avLst/>
          </a:prstGeom>
        </p:spPr>
      </p:pic>
      <p:pic>
        <p:nvPicPr>
          <p:cNvPr id="6" name="object 6"/>
          <p:cNvPicPr/>
          <p:nvPr/>
        </p:nvPicPr>
        <p:blipFill>
          <a:blip r:embed="rId3" cstate="print"/>
          <a:stretch>
            <a:fillRect/>
          </a:stretch>
        </p:blipFill>
        <p:spPr>
          <a:xfrm>
            <a:off x="557026" y="7339576"/>
            <a:ext cx="74509" cy="135646"/>
          </a:xfrm>
          <a:prstGeom prst="rect">
            <a:avLst/>
          </a:prstGeom>
        </p:spPr>
      </p:pic>
      <p:pic>
        <p:nvPicPr>
          <p:cNvPr id="7" name="object 7"/>
          <p:cNvPicPr/>
          <p:nvPr/>
        </p:nvPicPr>
        <p:blipFill>
          <a:blip r:embed="rId4" cstate="print"/>
          <a:stretch>
            <a:fillRect/>
          </a:stretch>
        </p:blipFill>
        <p:spPr>
          <a:xfrm>
            <a:off x="744316" y="7339576"/>
            <a:ext cx="231728" cy="138345"/>
          </a:xfrm>
          <a:prstGeom prst="rect">
            <a:avLst/>
          </a:prstGeom>
        </p:spPr>
      </p:pic>
      <p:pic>
        <p:nvPicPr>
          <p:cNvPr id="8" name="object 8"/>
          <p:cNvPicPr/>
          <p:nvPr/>
        </p:nvPicPr>
        <p:blipFill>
          <a:blip r:embed="rId5" cstate="print"/>
          <a:stretch>
            <a:fillRect/>
          </a:stretch>
        </p:blipFill>
        <p:spPr>
          <a:xfrm>
            <a:off x="1078577" y="7336871"/>
            <a:ext cx="159259" cy="140376"/>
          </a:xfrm>
          <a:prstGeom prst="rect">
            <a:avLst/>
          </a:prstGeom>
        </p:spPr>
      </p:pic>
      <p:pic>
        <p:nvPicPr>
          <p:cNvPr id="9" name="object 9"/>
          <p:cNvPicPr/>
          <p:nvPr/>
        </p:nvPicPr>
        <p:blipFill>
          <a:blip r:embed="rId6" cstate="print"/>
          <a:stretch>
            <a:fillRect/>
          </a:stretch>
        </p:blipFill>
        <p:spPr>
          <a:xfrm>
            <a:off x="1350617" y="7336871"/>
            <a:ext cx="185933" cy="140376"/>
          </a:xfrm>
          <a:prstGeom prst="rect">
            <a:avLst/>
          </a:prstGeom>
        </p:spPr>
      </p:pic>
      <p:sp>
        <p:nvSpPr>
          <p:cNvPr id="10" name="object 10"/>
          <p:cNvSpPr txBox="1">
            <a:spLocks noGrp="1"/>
          </p:cNvSpPr>
          <p:nvPr>
            <p:ph type="title"/>
          </p:nvPr>
        </p:nvSpPr>
        <p:spPr>
          <a:xfrm>
            <a:off x="289559" y="616013"/>
            <a:ext cx="4227830" cy="330835"/>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Arial"/>
                <a:cs typeface="Arial"/>
              </a:rPr>
              <a:t>Original</a:t>
            </a:r>
            <a:r>
              <a:rPr sz="2000" b="1" spc="10" dirty="0">
                <a:latin typeface="Arial"/>
                <a:cs typeface="Arial"/>
              </a:rPr>
              <a:t> </a:t>
            </a:r>
            <a:r>
              <a:rPr sz="2000" b="1" spc="5" dirty="0">
                <a:latin typeface="Arial"/>
                <a:cs typeface="Arial"/>
              </a:rPr>
              <a:t>Secure</a:t>
            </a:r>
            <a:r>
              <a:rPr sz="2000" b="1" spc="-150" dirty="0">
                <a:latin typeface="Arial"/>
                <a:cs typeface="Arial"/>
              </a:rPr>
              <a:t> </a:t>
            </a:r>
            <a:r>
              <a:rPr sz="2000" b="1" spc="-30" dirty="0">
                <a:latin typeface="Arial"/>
                <a:cs typeface="Arial"/>
              </a:rPr>
              <a:t>Act</a:t>
            </a:r>
            <a:r>
              <a:rPr sz="2000" b="1" spc="140" dirty="0">
                <a:latin typeface="Arial"/>
                <a:cs typeface="Arial"/>
              </a:rPr>
              <a:t> </a:t>
            </a:r>
            <a:r>
              <a:rPr sz="2000" b="1" dirty="0">
                <a:latin typeface="Arial"/>
                <a:cs typeface="Arial"/>
              </a:rPr>
              <a:t>key</a:t>
            </a:r>
            <a:r>
              <a:rPr sz="2000" b="1" spc="-70" dirty="0">
                <a:latin typeface="Arial"/>
                <a:cs typeface="Arial"/>
              </a:rPr>
              <a:t> </a:t>
            </a:r>
            <a:r>
              <a:rPr sz="2000" b="1" dirty="0">
                <a:latin typeface="Arial"/>
                <a:cs typeface="Arial"/>
              </a:rPr>
              <a:t>provisions</a:t>
            </a:r>
            <a:endParaRPr sz="2000">
              <a:latin typeface="Arial"/>
              <a:cs typeface="Arial"/>
            </a:endParaRPr>
          </a:p>
        </p:txBody>
      </p:sp>
      <p:sp>
        <p:nvSpPr>
          <p:cNvPr id="11" name="object 11"/>
          <p:cNvSpPr txBox="1"/>
          <p:nvPr/>
        </p:nvSpPr>
        <p:spPr>
          <a:xfrm>
            <a:off x="289559" y="1070673"/>
            <a:ext cx="7005320" cy="306705"/>
          </a:xfrm>
          <a:prstGeom prst="rect">
            <a:avLst/>
          </a:prstGeom>
        </p:spPr>
        <p:txBody>
          <a:bodyPr vert="horz" wrap="square" lIns="0" tIns="11430" rIns="0" bIns="0" rtlCol="0">
            <a:spAutoFit/>
          </a:bodyPr>
          <a:lstStyle/>
          <a:p>
            <a:pPr marL="12700">
              <a:lnSpc>
                <a:spcPct val="100000"/>
              </a:lnSpc>
              <a:spcBef>
                <a:spcPts val="90"/>
              </a:spcBef>
            </a:pPr>
            <a:r>
              <a:rPr sz="1850" spc="-40" dirty="0">
                <a:solidFill>
                  <a:srgbClr val="52555A"/>
                </a:solidFill>
                <a:latin typeface="Arial MT"/>
                <a:cs typeface="Arial MT"/>
              </a:rPr>
              <a:t>Summary</a:t>
            </a:r>
            <a:r>
              <a:rPr sz="1850" spc="5" dirty="0">
                <a:solidFill>
                  <a:srgbClr val="52555A"/>
                </a:solidFill>
                <a:latin typeface="Arial MT"/>
                <a:cs typeface="Arial MT"/>
              </a:rPr>
              <a:t> </a:t>
            </a:r>
            <a:r>
              <a:rPr sz="1850" dirty="0">
                <a:solidFill>
                  <a:srgbClr val="52555A"/>
                </a:solidFill>
                <a:latin typeface="Arial MT"/>
                <a:cs typeface="Arial MT"/>
              </a:rPr>
              <a:t>of</a:t>
            </a:r>
            <a:r>
              <a:rPr sz="1850" spc="-65" dirty="0">
                <a:solidFill>
                  <a:srgbClr val="52555A"/>
                </a:solidFill>
                <a:latin typeface="Arial MT"/>
                <a:cs typeface="Arial MT"/>
              </a:rPr>
              <a:t> </a:t>
            </a:r>
            <a:r>
              <a:rPr sz="1850" spc="-15" dirty="0">
                <a:solidFill>
                  <a:srgbClr val="52555A"/>
                </a:solidFill>
                <a:latin typeface="Arial MT"/>
                <a:cs typeface="Arial MT"/>
              </a:rPr>
              <a:t>key</a:t>
            </a:r>
            <a:r>
              <a:rPr sz="1850" spc="5" dirty="0">
                <a:solidFill>
                  <a:srgbClr val="52555A"/>
                </a:solidFill>
                <a:latin typeface="Arial MT"/>
                <a:cs typeface="Arial MT"/>
              </a:rPr>
              <a:t> </a:t>
            </a:r>
            <a:r>
              <a:rPr sz="1850" spc="-20" dirty="0">
                <a:solidFill>
                  <a:srgbClr val="52555A"/>
                </a:solidFill>
                <a:latin typeface="Arial MT"/>
                <a:cs typeface="Arial MT"/>
              </a:rPr>
              <a:t>proposals</a:t>
            </a:r>
            <a:r>
              <a:rPr sz="1850" spc="-155" dirty="0">
                <a:solidFill>
                  <a:srgbClr val="52555A"/>
                </a:solidFill>
                <a:latin typeface="Arial MT"/>
                <a:cs typeface="Arial MT"/>
              </a:rPr>
              <a:t> </a:t>
            </a:r>
            <a:r>
              <a:rPr sz="1850" spc="-35" dirty="0">
                <a:solidFill>
                  <a:srgbClr val="52555A"/>
                </a:solidFill>
                <a:latin typeface="Arial MT"/>
                <a:cs typeface="Arial MT"/>
              </a:rPr>
              <a:t>included</a:t>
            </a:r>
            <a:r>
              <a:rPr sz="1850" spc="60" dirty="0">
                <a:solidFill>
                  <a:srgbClr val="52555A"/>
                </a:solidFill>
                <a:latin typeface="Arial MT"/>
                <a:cs typeface="Arial MT"/>
              </a:rPr>
              <a:t> </a:t>
            </a:r>
            <a:r>
              <a:rPr sz="1850" spc="-10" dirty="0">
                <a:solidFill>
                  <a:srgbClr val="52555A"/>
                </a:solidFill>
                <a:latin typeface="Arial MT"/>
                <a:cs typeface="Arial MT"/>
              </a:rPr>
              <a:t>in</a:t>
            </a:r>
            <a:r>
              <a:rPr sz="1850" spc="-20" dirty="0">
                <a:solidFill>
                  <a:srgbClr val="52555A"/>
                </a:solidFill>
                <a:latin typeface="Arial MT"/>
                <a:cs typeface="Arial MT"/>
              </a:rPr>
              <a:t> </a:t>
            </a:r>
            <a:r>
              <a:rPr sz="1850" spc="-45" dirty="0">
                <a:solidFill>
                  <a:srgbClr val="52555A"/>
                </a:solidFill>
                <a:latin typeface="Arial MT"/>
                <a:cs typeface="Arial MT"/>
              </a:rPr>
              <a:t>omnibus</a:t>
            </a:r>
            <a:r>
              <a:rPr sz="1850" spc="80" dirty="0">
                <a:solidFill>
                  <a:srgbClr val="52555A"/>
                </a:solidFill>
                <a:latin typeface="Arial MT"/>
                <a:cs typeface="Arial MT"/>
              </a:rPr>
              <a:t> </a:t>
            </a:r>
            <a:r>
              <a:rPr sz="1850" spc="-35" dirty="0">
                <a:solidFill>
                  <a:srgbClr val="52555A"/>
                </a:solidFill>
                <a:latin typeface="Arial MT"/>
                <a:cs typeface="Arial MT"/>
              </a:rPr>
              <a:t>spending</a:t>
            </a:r>
            <a:r>
              <a:rPr sz="1850" spc="65" dirty="0">
                <a:solidFill>
                  <a:srgbClr val="52555A"/>
                </a:solidFill>
                <a:latin typeface="Arial MT"/>
                <a:cs typeface="Arial MT"/>
              </a:rPr>
              <a:t> </a:t>
            </a:r>
            <a:r>
              <a:rPr sz="1850" spc="-45" dirty="0">
                <a:solidFill>
                  <a:srgbClr val="52555A"/>
                </a:solidFill>
                <a:latin typeface="Arial MT"/>
                <a:cs typeface="Arial MT"/>
              </a:rPr>
              <a:t>bill</a:t>
            </a:r>
            <a:r>
              <a:rPr sz="1850" spc="114" dirty="0">
                <a:solidFill>
                  <a:srgbClr val="52555A"/>
                </a:solidFill>
                <a:latin typeface="Arial MT"/>
                <a:cs typeface="Arial MT"/>
              </a:rPr>
              <a:t> </a:t>
            </a:r>
            <a:r>
              <a:rPr sz="1850" dirty="0">
                <a:solidFill>
                  <a:srgbClr val="52555A"/>
                </a:solidFill>
                <a:latin typeface="Arial MT"/>
                <a:cs typeface="Arial MT"/>
              </a:rPr>
              <a:t>of</a:t>
            </a:r>
            <a:r>
              <a:rPr sz="1850" spc="-65" dirty="0">
                <a:solidFill>
                  <a:srgbClr val="52555A"/>
                </a:solidFill>
                <a:latin typeface="Arial MT"/>
                <a:cs typeface="Arial MT"/>
              </a:rPr>
              <a:t> </a:t>
            </a:r>
            <a:r>
              <a:rPr sz="1850" spc="5" dirty="0">
                <a:solidFill>
                  <a:srgbClr val="52555A"/>
                </a:solidFill>
                <a:latin typeface="Arial MT"/>
                <a:cs typeface="Arial MT"/>
              </a:rPr>
              <a:t>2019</a:t>
            </a:r>
            <a:endParaRPr sz="1850">
              <a:latin typeface="Arial MT"/>
              <a:cs typeface="Arial MT"/>
            </a:endParaRPr>
          </a:p>
        </p:txBody>
      </p:sp>
      <p:sp>
        <p:nvSpPr>
          <p:cNvPr id="12" name="object 12"/>
          <p:cNvSpPr txBox="1"/>
          <p:nvPr/>
        </p:nvSpPr>
        <p:spPr>
          <a:xfrm>
            <a:off x="289559" y="6747223"/>
            <a:ext cx="5125085" cy="290830"/>
          </a:xfrm>
          <a:prstGeom prst="rect">
            <a:avLst/>
          </a:prstGeom>
        </p:spPr>
        <p:txBody>
          <a:bodyPr vert="horz" wrap="square" lIns="0" tIns="23495" rIns="0" bIns="0" rtlCol="0">
            <a:spAutoFit/>
          </a:bodyPr>
          <a:lstStyle/>
          <a:p>
            <a:pPr marL="12700">
              <a:lnSpc>
                <a:spcPct val="100000"/>
              </a:lnSpc>
              <a:spcBef>
                <a:spcPts val="185"/>
              </a:spcBef>
            </a:pPr>
            <a:r>
              <a:rPr sz="800" spc="-60" dirty="0">
                <a:latin typeface="Arial MT"/>
                <a:cs typeface="Arial MT"/>
              </a:rPr>
              <a:t>Source:</a:t>
            </a:r>
            <a:r>
              <a:rPr sz="800" spc="-85" dirty="0">
                <a:latin typeface="Arial MT"/>
                <a:cs typeface="Arial MT"/>
              </a:rPr>
              <a:t> </a:t>
            </a:r>
            <a:r>
              <a:rPr sz="800" spc="-114" dirty="0">
                <a:latin typeface="Arial MT"/>
                <a:cs typeface="Arial MT"/>
              </a:rPr>
              <a:t>PIMCO;</a:t>
            </a:r>
            <a:r>
              <a:rPr sz="800" spc="-45" dirty="0">
                <a:latin typeface="Arial MT"/>
                <a:cs typeface="Arial MT"/>
              </a:rPr>
              <a:t> </a:t>
            </a:r>
            <a:r>
              <a:rPr sz="800" spc="-65" dirty="0">
                <a:latin typeface="Arial MT"/>
                <a:cs typeface="Arial MT"/>
              </a:rPr>
              <a:t>Setting</a:t>
            </a:r>
            <a:r>
              <a:rPr sz="800" spc="-20" dirty="0">
                <a:latin typeface="Arial MT"/>
                <a:cs typeface="Arial MT"/>
              </a:rPr>
              <a:t> </a:t>
            </a:r>
            <a:r>
              <a:rPr sz="800" spc="-75" dirty="0">
                <a:latin typeface="Arial MT"/>
                <a:cs typeface="Arial MT"/>
              </a:rPr>
              <a:t>Every</a:t>
            </a:r>
            <a:r>
              <a:rPr sz="800" spc="-65" dirty="0">
                <a:latin typeface="Arial MT"/>
                <a:cs typeface="Arial MT"/>
              </a:rPr>
              <a:t> </a:t>
            </a:r>
            <a:r>
              <a:rPr sz="800" spc="-85" dirty="0">
                <a:latin typeface="Arial MT"/>
                <a:cs typeface="Arial MT"/>
              </a:rPr>
              <a:t>Community</a:t>
            </a:r>
            <a:r>
              <a:rPr sz="800" spc="15" dirty="0">
                <a:latin typeface="Arial MT"/>
                <a:cs typeface="Arial MT"/>
              </a:rPr>
              <a:t> </a:t>
            </a:r>
            <a:r>
              <a:rPr sz="800" spc="-90" dirty="0">
                <a:latin typeface="Arial MT"/>
                <a:cs typeface="Arial MT"/>
              </a:rPr>
              <a:t>Up</a:t>
            </a:r>
            <a:r>
              <a:rPr sz="800" spc="-20" dirty="0">
                <a:latin typeface="Arial MT"/>
                <a:cs typeface="Arial MT"/>
              </a:rPr>
              <a:t> </a:t>
            </a:r>
            <a:r>
              <a:rPr sz="800" spc="-55" dirty="0">
                <a:latin typeface="Arial MT"/>
                <a:cs typeface="Arial MT"/>
              </a:rPr>
              <a:t>for</a:t>
            </a:r>
            <a:r>
              <a:rPr sz="800" spc="-40" dirty="0">
                <a:latin typeface="Arial MT"/>
                <a:cs typeface="Arial MT"/>
              </a:rPr>
              <a:t> </a:t>
            </a:r>
            <a:r>
              <a:rPr sz="800" spc="-65" dirty="0">
                <a:latin typeface="Arial MT"/>
                <a:cs typeface="Arial MT"/>
              </a:rPr>
              <a:t>Retirement</a:t>
            </a:r>
            <a:r>
              <a:rPr sz="800" spc="-80" dirty="0">
                <a:latin typeface="Arial MT"/>
                <a:cs typeface="Arial MT"/>
              </a:rPr>
              <a:t> </a:t>
            </a:r>
            <a:r>
              <a:rPr sz="800" spc="-70" dirty="0">
                <a:latin typeface="Arial MT"/>
                <a:cs typeface="Arial MT"/>
              </a:rPr>
              <a:t>Enhancement</a:t>
            </a:r>
            <a:r>
              <a:rPr sz="800" spc="-80" dirty="0">
                <a:latin typeface="Arial MT"/>
                <a:cs typeface="Arial MT"/>
              </a:rPr>
              <a:t> </a:t>
            </a:r>
            <a:r>
              <a:rPr sz="800" spc="-85" dirty="0">
                <a:latin typeface="Arial MT"/>
                <a:cs typeface="Arial MT"/>
              </a:rPr>
              <a:t>Act </a:t>
            </a:r>
            <a:r>
              <a:rPr sz="800" spc="-55" dirty="0">
                <a:latin typeface="Arial MT"/>
                <a:cs typeface="Arial MT"/>
              </a:rPr>
              <a:t>2019</a:t>
            </a:r>
            <a:endParaRPr sz="800">
              <a:latin typeface="Arial MT"/>
              <a:cs typeface="Arial MT"/>
            </a:endParaRPr>
          </a:p>
          <a:p>
            <a:pPr marL="12700">
              <a:lnSpc>
                <a:spcPct val="100000"/>
              </a:lnSpc>
              <a:spcBef>
                <a:spcPts val="80"/>
              </a:spcBef>
            </a:pPr>
            <a:r>
              <a:rPr sz="800" spc="-120" dirty="0">
                <a:latin typeface="Arial MT"/>
                <a:cs typeface="Arial MT"/>
              </a:rPr>
              <a:t>PIMCO</a:t>
            </a:r>
            <a:r>
              <a:rPr sz="800" spc="-15"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75" dirty="0">
                <a:latin typeface="Arial MT"/>
                <a:cs typeface="Arial MT"/>
              </a:rPr>
              <a:t> </a:t>
            </a:r>
            <a:r>
              <a:rPr sz="800" spc="-50" dirty="0">
                <a:latin typeface="Arial MT"/>
                <a:cs typeface="Arial MT"/>
              </a:rPr>
              <a:t>provide</a:t>
            </a:r>
            <a:r>
              <a:rPr sz="800" spc="-15" dirty="0">
                <a:latin typeface="Arial MT"/>
                <a:cs typeface="Arial MT"/>
              </a:rPr>
              <a:t> </a:t>
            </a:r>
            <a:r>
              <a:rPr sz="800" spc="-55" dirty="0">
                <a:latin typeface="Arial MT"/>
                <a:cs typeface="Arial MT"/>
              </a:rPr>
              <a:t>legal</a:t>
            </a:r>
            <a:r>
              <a:rPr sz="800" spc="-40" dirty="0">
                <a:latin typeface="Arial MT"/>
                <a:cs typeface="Arial MT"/>
              </a:rPr>
              <a:t> </a:t>
            </a:r>
            <a:r>
              <a:rPr sz="800" spc="-90" dirty="0">
                <a:latin typeface="Arial MT"/>
                <a:cs typeface="Arial MT"/>
              </a:rPr>
              <a:t>or</a:t>
            </a:r>
            <a:r>
              <a:rPr sz="800" spc="-30" dirty="0">
                <a:latin typeface="Arial MT"/>
                <a:cs typeface="Arial MT"/>
              </a:rPr>
              <a:t> </a:t>
            </a:r>
            <a:r>
              <a:rPr sz="800" spc="-60" dirty="0">
                <a:latin typeface="Arial MT"/>
                <a:cs typeface="Arial MT"/>
              </a:rPr>
              <a:t>tax</a:t>
            </a:r>
            <a:r>
              <a:rPr sz="800" spc="-65" dirty="0">
                <a:latin typeface="Arial MT"/>
                <a:cs typeface="Arial MT"/>
              </a:rPr>
              <a:t> advice.</a:t>
            </a:r>
            <a:r>
              <a:rPr sz="800" spc="-75" dirty="0">
                <a:latin typeface="Arial MT"/>
                <a:cs typeface="Arial MT"/>
              </a:rPr>
              <a:t> </a:t>
            </a:r>
            <a:r>
              <a:rPr sz="800" spc="-70" dirty="0">
                <a:latin typeface="Arial MT"/>
                <a:cs typeface="Arial MT"/>
              </a:rPr>
              <a:t>Please</a:t>
            </a:r>
            <a:r>
              <a:rPr sz="800" spc="-15" dirty="0">
                <a:latin typeface="Arial MT"/>
                <a:cs typeface="Arial MT"/>
              </a:rPr>
              <a:t> </a:t>
            </a:r>
            <a:r>
              <a:rPr sz="800" spc="-65" dirty="0">
                <a:latin typeface="Arial MT"/>
                <a:cs typeface="Arial MT"/>
              </a:rPr>
              <a:t>consult</a:t>
            </a:r>
            <a:r>
              <a:rPr sz="800" spc="-75" dirty="0">
                <a:latin typeface="Arial MT"/>
                <a:cs typeface="Arial MT"/>
              </a:rPr>
              <a:t> </a:t>
            </a:r>
            <a:r>
              <a:rPr sz="800" spc="-55" dirty="0">
                <a:latin typeface="Arial MT"/>
                <a:cs typeface="Arial MT"/>
              </a:rPr>
              <a:t>your</a:t>
            </a:r>
            <a:r>
              <a:rPr sz="800" spc="-114" dirty="0">
                <a:latin typeface="Arial MT"/>
                <a:cs typeface="Arial MT"/>
              </a:rPr>
              <a:t> </a:t>
            </a:r>
            <a:r>
              <a:rPr sz="800" spc="-60" dirty="0">
                <a:latin typeface="Arial MT"/>
                <a:cs typeface="Arial MT"/>
              </a:rPr>
              <a:t>tax</a:t>
            </a:r>
            <a:r>
              <a:rPr sz="800" spc="20" dirty="0">
                <a:latin typeface="Arial MT"/>
                <a:cs typeface="Arial MT"/>
              </a:rPr>
              <a:t> </a:t>
            </a:r>
            <a:r>
              <a:rPr sz="800" spc="-75" dirty="0">
                <a:latin typeface="Arial MT"/>
                <a:cs typeface="Arial MT"/>
              </a:rPr>
              <a:t>and/or</a:t>
            </a:r>
            <a:r>
              <a:rPr sz="800" spc="-35" dirty="0">
                <a:latin typeface="Arial MT"/>
                <a:cs typeface="Arial MT"/>
              </a:rPr>
              <a:t> </a:t>
            </a:r>
            <a:r>
              <a:rPr sz="800" spc="-55" dirty="0">
                <a:latin typeface="Arial MT"/>
                <a:cs typeface="Arial MT"/>
              </a:rPr>
              <a:t>legal</a:t>
            </a:r>
            <a:r>
              <a:rPr sz="800" spc="-35" dirty="0">
                <a:latin typeface="Arial MT"/>
                <a:cs typeface="Arial MT"/>
              </a:rPr>
              <a:t> </a:t>
            </a:r>
            <a:r>
              <a:rPr sz="800" spc="-80" dirty="0">
                <a:latin typeface="Arial MT"/>
                <a:cs typeface="Arial MT"/>
              </a:rPr>
              <a:t>counsel</a:t>
            </a:r>
            <a:r>
              <a:rPr sz="800" spc="-40" dirty="0">
                <a:latin typeface="Arial MT"/>
                <a:cs typeface="Arial MT"/>
              </a:rPr>
              <a:t> </a:t>
            </a:r>
            <a:r>
              <a:rPr sz="800" spc="-55" dirty="0">
                <a:latin typeface="Arial MT"/>
                <a:cs typeface="Arial MT"/>
              </a:rPr>
              <a:t>for</a:t>
            </a:r>
            <a:r>
              <a:rPr sz="800" spc="-30" dirty="0">
                <a:latin typeface="Arial MT"/>
                <a:cs typeface="Arial MT"/>
              </a:rPr>
              <a:t> </a:t>
            </a:r>
            <a:r>
              <a:rPr sz="800" spc="-55" dirty="0">
                <a:latin typeface="Arial MT"/>
                <a:cs typeface="Arial MT"/>
              </a:rPr>
              <a:t>specific</a:t>
            </a:r>
            <a:r>
              <a:rPr sz="800" spc="-65" dirty="0">
                <a:latin typeface="Arial MT"/>
                <a:cs typeface="Arial MT"/>
              </a:rPr>
              <a:t> </a:t>
            </a:r>
            <a:r>
              <a:rPr sz="800" spc="-60" dirty="0">
                <a:latin typeface="Arial MT"/>
                <a:cs typeface="Arial MT"/>
              </a:rPr>
              <a:t>tax</a:t>
            </a:r>
            <a:r>
              <a:rPr sz="800" spc="-65" dirty="0">
                <a:latin typeface="Arial MT"/>
                <a:cs typeface="Arial MT"/>
              </a:rPr>
              <a:t> </a:t>
            </a:r>
            <a:r>
              <a:rPr sz="800" spc="-50" dirty="0">
                <a:latin typeface="Arial MT"/>
                <a:cs typeface="Arial MT"/>
              </a:rPr>
              <a:t>or</a:t>
            </a:r>
            <a:r>
              <a:rPr sz="800" spc="-30" dirty="0">
                <a:latin typeface="Arial MT"/>
                <a:cs typeface="Arial MT"/>
              </a:rPr>
              <a:t> </a:t>
            </a:r>
            <a:r>
              <a:rPr sz="800" spc="-70" dirty="0">
                <a:latin typeface="Arial MT"/>
                <a:cs typeface="Arial MT"/>
              </a:rPr>
              <a:t>legal</a:t>
            </a:r>
            <a:r>
              <a:rPr sz="800" spc="-40" dirty="0">
                <a:latin typeface="Arial MT"/>
                <a:cs typeface="Arial MT"/>
              </a:rPr>
              <a:t> </a:t>
            </a:r>
            <a:r>
              <a:rPr sz="800" spc="-75" dirty="0">
                <a:latin typeface="Arial MT"/>
                <a:cs typeface="Arial MT"/>
              </a:rPr>
              <a:t>questionsand</a:t>
            </a:r>
            <a:r>
              <a:rPr sz="800" spc="-20" dirty="0">
                <a:latin typeface="Arial MT"/>
                <a:cs typeface="Arial MT"/>
              </a:rPr>
              <a:t> </a:t>
            </a:r>
            <a:r>
              <a:rPr sz="800" spc="-75" dirty="0">
                <a:latin typeface="Arial MT"/>
                <a:cs typeface="Arial MT"/>
              </a:rPr>
              <a:t>concerns.</a:t>
            </a:r>
            <a:endParaRPr sz="800">
              <a:latin typeface="Arial MT"/>
              <a:cs typeface="Arial MT"/>
            </a:endParaRPr>
          </a:p>
        </p:txBody>
      </p:sp>
      <p:graphicFrame>
        <p:nvGraphicFramePr>
          <p:cNvPr id="13" name="object 13"/>
          <p:cNvGraphicFramePr>
            <a:graphicFrameLocks noGrp="1"/>
          </p:cNvGraphicFramePr>
          <p:nvPr/>
        </p:nvGraphicFramePr>
        <p:xfrm>
          <a:off x="493814" y="1895601"/>
          <a:ext cx="9069070" cy="4157345"/>
        </p:xfrm>
        <a:graphic>
          <a:graphicData uri="http://schemas.openxmlformats.org/drawingml/2006/table">
            <a:tbl>
              <a:tblPr firstRow="1" bandRow="1">
                <a:tableStyleId>{2D5ABB26-0587-4C30-8999-92F81FD0307C}</a:tableStyleId>
              </a:tblPr>
              <a:tblGrid>
                <a:gridCol w="2410460">
                  <a:extLst>
                    <a:ext uri="{9D8B030D-6E8A-4147-A177-3AD203B41FA5}">
                      <a16:colId xmlns:a16="http://schemas.microsoft.com/office/drawing/2014/main" val="20000"/>
                    </a:ext>
                  </a:extLst>
                </a:gridCol>
                <a:gridCol w="6658609">
                  <a:extLst>
                    <a:ext uri="{9D8B030D-6E8A-4147-A177-3AD203B41FA5}">
                      <a16:colId xmlns:a16="http://schemas.microsoft.com/office/drawing/2014/main" val="20001"/>
                    </a:ext>
                  </a:extLst>
                </a:gridCol>
              </a:tblGrid>
              <a:tr h="335280">
                <a:tc>
                  <a:txBody>
                    <a:bodyPr/>
                    <a:lstStyle/>
                    <a:p>
                      <a:pPr marL="45720">
                        <a:lnSpc>
                          <a:spcPct val="100000"/>
                        </a:lnSpc>
                        <a:spcBef>
                          <a:spcPts val="300"/>
                        </a:spcBef>
                      </a:pPr>
                      <a:r>
                        <a:rPr sz="1600" b="1" spc="-20" dirty="0">
                          <a:solidFill>
                            <a:srgbClr val="FFFFFF"/>
                          </a:solidFill>
                          <a:latin typeface="Arial"/>
                          <a:cs typeface="Arial"/>
                        </a:rPr>
                        <a:t>Topic</a:t>
                      </a:r>
                      <a:endParaRPr sz="1600">
                        <a:latin typeface="Arial"/>
                        <a:cs typeface="Arial"/>
                      </a:endParaRPr>
                    </a:p>
                  </a:txBody>
                  <a:tcPr marL="0" marR="0" marT="38100" marB="0">
                    <a:lnR w="6350">
                      <a:solidFill>
                        <a:srgbClr val="D9D9D9"/>
                      </a:solidFill>
                      <a:prstDash val="solid"/>
                    </a:lnR>
                    <a:lnT w="12700">
                      <a:solidFill>
                        <a:srgbClr val="52555A"/>
                      </a:solidFill>
                      <a:prstDash val="solid"/>
                    </a:lnT>
                    <a:lnB w="6350">
                      <a:solidFill>
                        <a:srgbClr val="D9D9D9"/>
                      </a:solidFill>
                      <a:prstDash val="solid"/>
                    </a:lnB>
                    <a:solidFill>
                      <a:srgbClr val="005486"/>
                    </a:solidFill>
                  </a:tcPr>
                </a:tc>
                <a:tc>
                  <a:txBody>
                    <a:bodyPr/>
                    <a:lstStyle/>
                    <a:p>
                      <a:pPr marL="48260">
                        <a:lnSpc>
                          <a:spcPct val="100000"/>
                        </a:lnSpc>
                        <a:spcBef>
                          <a:spcPts val="300"/>
                        </a:spcBef>
                      </a:pPr>
                      <a:r>
                        <a:rPr sz="1600" b="1" spc="-20" dirty="0">
                          <a:solidFill>
                            <a:srgbClr val="FFFFFF"/>
                          </a:solidFill>
                          <a:latin typeface="Arial"/>
                          <a:cs typeface="Arial"/>
                        </a:rPr>
                        <a:t>Explanation</a:t>
                      </a:r>
                      <a:endParaRPr sz="1600">
                        <a:latin typeface="Arial"/>
                        <a:cs typeface="Arial"/>
                      </a:endParaRPr>
                    </a:p>
                  </a:txBody>
                  <a:tcPr marL="0" marR="0" marT="38100" marB="0">
                    <a:lnL w="6350">
                      <a:solidFill>
                        <a:srgbClr val="D9D9D9"/>
                      </a:solidFill>
                      <a:prstDash val="solid"/>
                    </a:lnL>
                    <a:lnT w="12700">
                      <a:solidFill>
                        <a:srgbClr val="52555A"/>
                      </a:solidFill>
                      <a:prstDash val="solid"/>
                    </a:lnT>
                    <a:lnB w="6350">
                      <a:solidFill>
                        <a:srgbClr val="D9D9D9"/>
                      </a:solidFill>
                      <a:prstDash val="solid"/>
                    </a:lnB>
                    <a:solidFill>
                      <a:srgbClr val="005486"/>
                    </a:solidFill>
                  </a:tcPr>
                </a:tc>
                <a:extLst>
                  <a:ext uri="{0D108BD9-81ED-4DB2-BD59-A6C34878D82A}">
                    <a16:rowId xmlns:a16="http://schemas.microsoft.com/office/drawing/2014/main" val="10000"/>
                  </a:ext>
                </a:extLst>
              </a:tr>
              <a:tr h="579119">
                <a:tc>
                  <a:txBody>
                    <a:bodyPr/>
                    <a:lstStyle/>
                    <a:p>
                      <a:pPr marL="45720" marR="1022350">
                        <a:lnSpc>
                          <a:spcPct val="100000"/>
                        </a:lnSpc>
                        <a:spcBef>
                          <a:spcPts val="305"/>
                        </a:spcBef>
                      </a:pPr>
                      <a:r>
                        <a:rPr sz="1600" spc="-25" dirty="0">
                          <a:latin typeface="Arial MT"/>
                          <a:cs typeface="Arial MT"/>
                        </a:rPr>
                        <a:t>Traditional</a:t>
                      </a:r>
                      <a:r>
                        <a:rPr sz="1600" spc="80" dirty="0">
                          <a:latin typeface="Arial MT"/>
                          <a:cs typeface="Arial MT"/>
                        </a:rPr>
                        <a:t> </a:t>
                      </a:r>
                      <a:r>
                        <a:rPr sz="1600" spc="-5" dirty="0">
                          <a:latin typeface="Arial MT"/>
                          <a:cs typeface="Arial MT"/>
                        </a:rPr>
                        <a:t>IRA </a:t>
                      </a:r>
                      <a:r>
                        <a:rPr sz="1600" spc="-430" dirty="0">
                          <a:latin typeface="Arial MT"/>
                          <a:cs typeface="Arial MT"/>
                        </a:rPr>
                        <a:t> </a:t>
                      </a:r>
                      <a:r>
                        <a:rPr sz="1600" spc="-25" dirty="0">
                          <a:latin typeface="Arial MT"/>
                          <a:cs typeface="Arial MT"/>
                        </a:rPr>
                        <a:t>contributions</a:t>
                      </a:r>
                      <a:endParaRPr sz="1600">
                        <a:latin typeface="Arial MT"/>
                        <a:cs typeface="Arial MT"/>
                      </a:endParaRPr>
                    </a:p>
                  </a:txBody>
                  <a:tcPr marL="0" marR="0" marT="38735"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indent="-285750">
                        <a:lnSpc>
                          <a:spcPct val="100000"/>
                        </a:lnSpc>
                        <a:spcBef>
                          <a:spcPts val="305"/>
                        </a:spcBef>
                        <a:buChar char="•"/>
                        <a:tabLst>
                          <a:tab pos="333375" algn="l"/>
                          <a:tab pos="334010" algn="l"/>
                        </a:tabLst>
                      </a:pPr>
                      <a:r>
                        <a:rPr sz="1600" spc="-15" dirty="0">
                          <a:latin typeface="Arial MT"/>
                          <a:cs typeface="Arial MT"/>
                        </a:rPr>
                        <a:t>Allowed</a:t>
                      </a:r>
                      <a:r>
                        <a:rPr sz="1600" spc="25" dirty="0">
                          <a:latin typeface="Arial MT"/>
                          <a:cs typeface="Arial MT"/>
                        </a:rPr>
                        <a:t> </a:t>
                      </a:r>
                      <a:r>
                        <a:rPr sz="1600" spc="-5" dirty="0">
                          <a:latin typeface="Arial MT"/>
                          <a:cs typeface="Arial MT"/>
                        </a:rPr>
                        <a:t>at</a:t>
                      </a:r>
                      <a:r>
                        <a:rPr sz="1600" spc="70" dirty="0">
                          <a:latin typeface="Arial MT"/>
                          <a:cs typeface="Arial MT"/>
                        </a:rPr>
                        <a:t> </a:t>
                      </a:r>
                      <a:r>
                        <a:rPr sz="1600" spc="-35" dirty="0">
                          <a:latin typeface="Arial MT"/>
                          <a:cs typeface="Arial MT"/>
                        </a:rPr>
                        <a:t>any</a:t>
                      </a:r>
                      <a:r>
                        <a:rPr sz="1600" spc="40" dirty="0">
                          <a:latin typeface="Arial MT"/>
                          <a:cs typeface="Arial MT"/>
                        </a:rPr>
                        <a:t> </a:t>
                      </a:r>
                      <a:r>
                        <a:rPr sz="1600" spc="-10" dirty="0">
                          <a:latin typeface="Arial MT"/>
                          <a:cs typeface="Arial MT"/>
                        </a:rPr>
                        <a:t>age</a:t>
                      </a:r>
                      <a:r>
                        <a:rPr sz="1600" spc="30" dirty="0">
                          <a:latin typeface="Arial MT"/>
                          <a:cs typeface="Arial MT"/>
                        </a:rPr>
                        <a:t> </a:t>
                      </a:r>
                      <a:r>
                        <a:rPr sz="1600" spc="-20" dirty="0">
                          <a:latin typeface="Arial MT"/>
                          <a:cs typeface="Arial MT"/>
                        </a:rPr>
                        <a:t>if</a:t>
                      </a:r>
                      <a:r>
                        <a:rPr sz="1600" spc="65" dirty="0">
                          <a:latin typeface="Arial MT"/>
                          <a:cs typeface="Arial MT"/>
                        </a:rPr>
                        <a:t> </a:t>
                      </a:r>
                      <a:r>
                        <a:rPr sz="1600" spc="5" dirty="0">
                          <a:latin typeface="Arial MT"/>
                          <a:cs typeface="Arial MT"/>
                        </a:rPr>
                        <a:t>worker</a:t>
                      </a:r>
                      <a:r>
                        <a:rPr sz="1600" spc="-20" dirty="0">
                          <a:latin typeface="Arial MT"/>
                          <a:cs typeface="Arial MT"/>
                        </a:rPr>
                        <a:t> </a:t>
                      </a:r>
                      <a:r>
                        <a:rPr sz="1600" spc="-10" dirty="0">
                          <a:latin typeface="Arial MT"/>
                          <a:cs typeface="Arial MT"/>
                        </a:rPr>
                        <a:t>or</a:t>
                      </a:r>
                      <a:r>
                        <a:rPr sz="1600" spc="-15" dirty="0">
                          <a:latin typeface="Arial MT"/>
                          <a:cs typeface="Arial MT"/>
                        </a:rPr>
                        <a:t> </a:t>
                      </a:r>
                      <a:r>
                        <a:rPr sz="1600" spc="-20" dirty="0">
                          <a:latin typeface="Arial MT"/>
                          <a:cs typeface="Arial MT"/>
                        </a:rPr>
                        <a:t>spouse</a:t>
                      </a:r>
                      <a:r>
                        <a:rPr sz="1600" spc="105" dirty="0">
                          <a:latin typeface="Arial MT"/>
                          <a:cs typeface="Arial MT"/>
                        </a:rPr>
                        <a:t> </a:t>
                      </a:r>
                      <a:r>
                        <a:rPr sz="1600" spc="-35" dirty="0">
                          <a:latin typeface="Arial MT"/>
                          <a:cs typeface="Arial MT"/>
                        </a:rPr>
                        <a:t>has</a:t>
                      </a:r>
                      <a:r>
                        <a:rPr sz="1600" spc="120" dirty="0">
                          <a:latin typeface="Arial MT"/>
                          <a:cs typeface="Arial MT"/>
                        </a:rPr>
                        <a:t> </a:t>
                      </a:r>
                      <a:r>
                        <a:rPr sz="1600" spc="-20" dirty="0">
                          <a:latin typeface="Arial MT"/>
                          <a:cs typeface="Arial MT"/>
                        </a:rPr>
                        <a:t>earned</a:t>
                      </a:r>
                      <a:r>
                        <a:rPr sz="1600" spc="110" dirty="0">
                          <a:latin typeface="Arial MT"/>
                          <a:cs typeface="Arial MT"/>
                        </a:rPr>
                        <a:t> </a:t>
                      </a:r>
                      <a:r>
                        <a:rPr sz="1600" spc="-35" dirty="0">
                          <a:latin typeface="Arial MT"/>
                          <a:cs typeface="Arial MT"/>
                        </a:rPr>
                        <a:t>income</a:t>
                      </a:r>
                      <a:endParaRPr sz="1600">
                        <a:latin typeface="Arial MT"/>
                        <a:cs typeface="Arial MT"/>
                      </a:endParaRPr>
                    </a:p>
                    <a:p>
                      <a:pPr marL="333375" indent="-285750">
                        <a:lnSpc>
                          <a:spcPct val="100000"/>
                        </a:lnSpc>
                        <a:spcBef>
                          <a:spcPts val="5"/>
                        </a:spcBef>
                        <a:buChar char="•"/>
                        <a:tabLst>
                          <a:tab pos="333375" algn="l"/>
                          <a:tab pos="334010" algn="l"/>
                        </a:tabLst>
                      </a:pPr>
                      <a:r>
                        <a:rPr sz="1600" spc="5" dirty="0">
                          <a:latin typeface="Arial MT"/>
                          <a:cs typeface="Arial MT"/>
                        </a:rPr>
                        <a:t>More</a:t>
                      </a:r>
                      <a:r>
                        <a:rPr sz="1600" spc="-55" dirty="0">
                          <a:latin typeface="Arial MT"/>
                          <a:cs typeface="Arial MT"/>
                        </a:rPr>
                        <a:t> </a:t>
                      </a:r>
                      <a:r>
                        <a:rPr sz="1600" spc="-5" dirty="0">
                          <a:latin typeface="Arial MT"/>
                          <a:cs typeface="Arial MT"/>
                        </a:rPr>
                        <a:t>forms</a:t>
                      </a:r>
                      <a:r>
                        <a:rPr sz="1600" spc="35" dirty="0">
                          <a:latin typeface="Arial MT"/>
                          <a:cs typeface="Arial MT"/>
                        </a:rPr>
                        <a:t> </a:t>
                      </a:r>
                      <a:r>
                        <a:rPr sz="1600" spc="-5" dirty="0">
                          <a:latin typeface="Arial MT"/>
                          <a:cs typeface="Arial MT"/>
                        </a:rPr>
                        <a:t>of</a:t>
                      </a:r>
                      <a:r>
                        <a:rPr sz="1600" spc="-15" dirty="0">
                          <a:latin typeface="Arial MT"/>
                          <a:cs typeface="Arial MT"/>
                        </a:rPr>
                        <a:t> </a:t>
                      </a:r>
                      <a:r>
                        <a:rPr sz="1600" spc="-35" dirty="0">
                          <a:latin typeface="Arial MT"/>
                          <a:cs typeface="Arial MT"/>
                        </a:rPr>
                        <a:t>income</a:t>
                      </a:r>
                      <a:r>
                        <a:rPr sz="1600" spc="190" dirty="0">
                          <a:latin typeface="Arial MT"/>
                          <a:cs typeface="Arial MT"/>
                        </a:rPr>
                        <a:t> </a:t>
                      </a:r>
                      <a:r>
                        <a:rPr sz="1600" spc="-10" dirty="0">
                          <a:latin typeface="Arial MT"/>
                          <a:cs typeface="Arial MT"/>
                        </a:rPr>
                        <a:t>allowed</a:t>
                      </a:r>
                      <a:r>
                        <a:rPr sz="1600" spc="25" dirty="0">
                          <a:latin typeface="Arial MT"/>
                          <a:cs typeface="Arial MT"/>
                        </a:rPr>
                        <a:t> </a:t>
                      </a:r>
                      <a:r>
                        <a:rPr sz="1600" spc="5" dirty="0">
                          <a:latin typeface="Arial MT"/>
                          <a:cs typeface="Arial MT"/>
                        </a:rPr>
                        <a:t>for</a:t>
                      </a:r>
                      <a:r>
                        <a:rPr sz="1600" spc="55" dirty="0">
                          <a:latin typeface="Arial MT"/>
                          <a:cs typeface="Arial MT"/>
                        </a:rPr>
                        <a:t> </a:t>
                      </a:r>
                      <a:r>
                        <a:rPr sz="1600" spc="-20" dirty="0">
                          <a:latin typeface="Arial MT"/>
                          <a:cs typeface="Arial MT"/>
                        </a:rPr>
                        <a:t>contribution</a:t>
                      </a:r>
                      <a:endParaRPr sz="1600">
                        <a:latin typeface="Arial MT"/>
                        <a:cs typeface="Arial MT"/>
                      </a:endParaRPr>
                    </a:p>
                  </a:txBody>
                  <a:tcPr marL="0" marR="0" marT="38735"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1"/>
                  </a:ext>
                </a:extLst>
              </a:tr>
              <a:tr h="578993">
                <a:tc>
                  <a:txBody>
                    <a:bodyPr/>
                    <a:lstStyle/>
                    <a:p>
                      <a:pPr marL="45720" marR="692150">
                        <a:lnSpc>
                          <a:spcPct val="100000"/>
                        </a:lnSpc>
                        <a:spcBef>
                          <a:spcPts val="310"/>
                        </a:spcBef>
                      </a:pPr>
                      <a:r>
                        <a:rPr sz="1600" spc="-25" dirty="0">
                          <a:latin typeface="Arial MT"/>
                          <a:cs typeface="Arial MT"/>
                        </a:rPr>
                        <a:t>Required</a:t>
                      </a:r>
                      <a:r>
                        <a:rPr sz="1600" spc="114" dirty="0">
                          <a:latin typeface="Arial MT"/>
                          <a:cs typeface="Arial MT"/>
                        </a:rPr>
                        <a:t> </a:t>
                      </a:r>
                      <a:r>
                        <a:rPr sz="1600" spc="-55" dirty="0">
                          <a:latin typeface="Arial MT"/>
                          <a:cs typeface="Arial MT"/>
                        </a:rPr>
                        <a:t>minimum </a:t>
                      </a:r>
                      <a:r>
                        <a:rPr sz="1600" spc="-425" dirty="0">
                          <a:latin typeface="Arial MT"/>
                          <a:cs typeface="Arial MT"/>
                        </a:rPr>
                        <a:t> </a:t>
                      </a:r>
                      <a:r>
                        <a:rPr sz="1600" spc="-20" dirty="0">
                          <a:latin typeface="Arial MT"/>
                          <a:cs typeface="Arial MT"/>
                        </a:rPr>
                        <a:t>distributions</a:t>
                      </a:r>
                      <a:endParaRPr sz="1600">
                        <a:latin typeface="Arial MT"/>
                        <a:cs typeface="Arial MT"/>
                      </a:endParaRPr>
                    </a:p>
                  </a:txBody>
                  <a:tcPr marL="0" marR="0" marT="39370"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indent="-285750">
                        <a:lnSpc>
                          <a:spcPct val="100000"/>
                        </a:lnSpc>
                        <a:spcBef>
                          <a:spcPts val="310"/>
                        </a:spcBef>
                        <a:buChar char="•"/>
                        <a:tabLst>
                          <a:tab pos="333375" algn="l"/>
                          <a:tab pos="334010" algn="l"/>
                        </a:tabLst>
                      </a:pPr>
                      <a:r>
                        <a:rPr sz="1600" spc="-10" dirty="0">
                          <a:latin typeface="Arial MT"/>
                          <a:cs typeface="Arial MT"/>
                        </a:rPr>
                        <a:t>Increased</a:t>
                      </a:r>
                      <a:r>
                        <a:rPr sz="1600" spc="25" dirty="0">
                          <a:latin typeface="Arial MT"/>
                          <a:cs typeface="Arial MT"/>
                        </a:rPr>
                        <a:t> </a:t>
                      </a:r>
                      <a:r>
                        <a:rPr sz="1600" spc="10" dirty="0">
                          <a:latin typeface="Arial MT"/>
                          <a:cs typeface="Arial MT"/>
                        </a:rPr>
                        <a:t>from</a:t>
                      </a:r>
                      <a:r>
                        <a:rPr sz="1600" spc="-15" dirty="0">
                          <a:latin typeface="Arial MT"/>
                          <a:cs typeface="Arial MT"/>
                        </a:rPr>
                        <a:t> </a:t>
                      </a:r>
                      <a:r>
                        <a:rPr sz="1600" dirty="0">
                          <a:latin typeface="Arial MT"/>
                          <a:cs typeface="Arial MT"/>
                        </a:rPr>
                        <a:t>70.5</a:t>
                      </a:r>
                      <a:r>
                        <a:rPr sz="1600" spc="30" dirty="0">
                          <a:latin typeface="Arial MT"/>
                          <a:cs typeface="Arial MT"/>
                        </a:rPr>
                        <a:t> </a:t>
                      </a:r>
                      <a:r>
                        <a:rPr sz="1600" spc="15" dirty="0">
                          <a:latin typeface="Arial MT"/>
                          <a:cs typeface="Arial MT"/>
                        </a:rPr>
                        <a:t>to</a:t>
                      </a:r>
                      <a:r>
                        <a:rPr sz="1600" spc="-50" dirty="0">
                          <a:latin typeface="Arial MT"/>
                          <a:cs typeface="Arial MT"/>
                        </a:rPr>
                        <a:t> </a:t>
                      </a:r>
                      <a:r>
                        <a:rPr sz="1600" spc="-5" dirty="0">
                          <a:latin typeface="Arial MT"/>
                          <a:cs typeface="Arial MT"/>
                        </a:rPr>
                        <a:t>72</a:t>
                      </a:r>
                      <a:r>
                        <a:rPr sz="1600" spc="30" dirty="0">
                          <a:latin typeface="Arial MT"/>
                          <a:cs typeface="Arial MT"/>
                        </a:rPr>
                        <a:t> </a:t>
                      </a:r>
                      <a:r>
                        <a:rPr sz="1600" spc="5" dirty="0">
                          <a:latin typeface="Arial MT"/>
                          <a:cs typeface="Arial MT"/>
                        </a:rPr>
                        <a:t>for</a:t>
                      </a:r>
                      <a:r>
                        <a:rPr sz="1600" spc="-15" dirty="0">
                          <a:latin typeface="Arial MT"/>
                          <a:cs typeface="Arial MT"/>
                        </a:rPr>
                        <a:t> those</a:t>
                      </a:r>
                      <a:r>
                        <a:rPr sz="1600" spc="30" dirty="0">
                          <a:latin typeface="Arial MT"/>
                          <a:cs typeface="Arial MT"/>
                        </a:rPr>
                        <a:t> </a:t>
                      </a:r>
                      <a:r>
                        <a:rPr sz="1600" spc="-40" dirty="0">
                          <a:latin typeface="Arial MT"/>
                          <a:cs typeface="Arial MT"/>
                        </a:rPr>
                        <a:t>turning</a:t>
                      </a:r>
                      <a:r>
                        <a:rPr sz="1600" spc="270" dirty="0">
                          <a:latin typeface="Arial MT"/>
                          <a:cs typeface="Arial MT"/>
                        </a:rPr>
                        <a:t> </a:t>
                      </a:r>
                      <a:r>
                        <a:rPr sz="1600" dirty="0">
                          <a:latin typeface="Arial MT"/>
                          <a:cs typeface="Arial MT"/>
                        </a:rPr>
                        <a:t>70.5</a:t>
                      </a:r>
                      <a:r>
                        <a:rPr sz="1600" spc="30" dirty="0">
                          <a:latin typeface="Arial MT"/>
                          <a:cs typeface="Arial MT"/>
                        </a:rPr>
                        <a:t> </a:t>
                      </a:r>
                      <a:r>
                        <a:rPr sz="1600" spc="5" dirty="0">
                          <a:latin typeface="Arial MT"/>
                          <a:cs typeface="Arial MT"/>
                        </a:rPr>
                        <a:t>after</a:t>
                      </a:r>
                      <a:r>
                        <a:rPr sz="1600" spc="-15" dirty="0">
                          <a:latin typeface="Arial MT"/>
                          <a:cs typeface="Arial MT"/>
                        </a:rPr>
                        <a:t> </a:t>
                      </a:r>
                      <a:r>
                        <a:rPr sz="1600" spc="-10" dirty="0">
                          <a:latin typeface="Arial MT"/>
                          <a:cs typeface="Arial MT"/>
                        </a:rPr>
                        <a:t>2019</a:t>
                      </a:r>
                      <a:endParaRPr sz="1600">
                        <a:latin typeface="Arial MT"/>
                        <a:cs typeface="Arial MT"/>
                      </a:endParaRPr>
                    </a:p>
                  </a:txBody>
                  <a:tcPr marL="0" marR="0" marT="39370"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2"/>
                  </a:ext>
                </a:extLst>
              </a:tr>
              <a:tr h="822959">
                <a:tc>
                  <a:txBody>
                    <a:bodyPr/>
                    <a:lstStyle/>
                    <a:p>
                      <a:pPr marL="45720">
                        <a:lnSpc>
                          <a:spcPct val="100000"/>
                        </a:lnSpc>
                        <a:spcBef>
                          <a:spcPts val="315"/>
                        </a:spcBef>
                      </a:pPr>
                      <a:r>
                        <a:rPr sz="1600" spc="5" dirty="0">
                          <a:latin typeface="Arial MT"/>
                          <a:cs typeface="Arial MT"/>
                        </a:rPr>
                        <a:t>Stretch</a:t>
                      </a:r>
                      <a:r>
                        <a:rPr sz="1600" spc="-95" dirty="0">
                          <a:latin typeface="Arial MT"/>
                          <a:cs typeface="Arial MT"/>
                        </a:rPr>
                        <a:t> </a:t>
                      </a:r>
                      <a:r>
                        <a:rPr sz="1600" spc="-5" dirty="0">
                          <a:latin typeface="Arial MT"/>
                          <a:cs typeface="Arial MT"/>
                        </a:rPr>
                        <a:t>IRA</a:t>
                      </a:r>
                      <a:endParaRPr sz="1600">
                        <a:latin typeface="Arial MT"/>
                        <a:cs typeface="Arial MT"/>
                      </a:endParaRPr>
                    </a:p>
                  </a:txBody>
                  <a:tcPr marL="0" marR="0" marT="40005"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marR="220979" indent="-285115">
                        <a:lnSpc>
                          <a:spcPct val="100000"/>
                        </a:lnSpc>
                        <a:spcBef>
                          <a:spcPts val="315"/>
                        </a:spcBef>
                        <a:buChar char="•"/>
                        <a:tabLst>
                          <a:tab pos="333375" algn="l"/>
                          <a:tab pos="334010" algn="l"/>
                        </a:tabLst>
                      </a:pPr>
                      <a:r>
                        <a:rPr sz="1600" spc="-30" dirty="0">
                          <a:latin typeface="Arial MT"/>
                          <a:cs typeface="Arial MT"/>
                        </a:rPr>
                        <a:t>Eliminated</a:t>
                      </a:r>
                      <a:r>
                        <a:rPr sz="1600" spc="265" dirty="0">
                          <a:latin typeface="Arial MT"/>
                          <a:cs typeface="Arial MT"/>
                        </a:rPr>
                        <a:t> </a:t>
                      </a:r>
                      <a:r>
                        <a:rPr sz="1600" spc="5" dirty="0">
                          <a:latin typeface="Arial MT"/>
                          <a:cs typeface="Arial MT"/>
                        </a:rPr>
                        <a:t>for</a:t>
                      </a:r>
                      <a:r>
                        <a:rPr sz="1600" spc="-20" dirty="0">
                          <a:latin typeface="Arial MT"/>
                          <a:cs typeface="Arial MT"/>
                        </a:rPr>
                        <a:t> </a:t>
                      </a:r>
                      <a:r>
                        <a:rPr sz="1600" spc="-15" dirty="0">
                          <a:latin typeface="Arial MT"/>
                          <a:cs typeface="Arial MT"/>
                        </a:rPr>
                        <a:t>most</a:t>
                      </a:r>
                      <a:r>
                        <a:rPr sz="1600" spc="65" dirty="0">
                          <a:latin typeface="Arial MT"/>
                          <a:cs typeface="Arial MT"/>
                        </a:rPr>
                        <a:t> </a:t>
                      </a:r>
                      <a:r>
                        <a:rPr sz="1600" spc="-15" dirty="0">
                          <a:latin typeface="Arial MT"/>
                          <a:cs typeface="Arial MT"/>
                        </a:rPr>
                        <a:t>beneficiaries:</a:t>
                      </a:r>
                      <a:r>
                        <a:rPr sz="1600" spc="150" dirty="0">
                          <a:latin typeface="Arial MT"/>
                          <a:cs typeface="Arial MT"/>
                        </a:rPr>
                        <a:t> </a:t>
                      </a:r>
                      <a:r>
                        <a:rPr sz="1600" spc="-15" dirty="0">
                          <a:latin typeface="Arial MT"/>
                          <a:cs typeface="Arial MT"/>
                        </a:rPr>
                        <a:t>traditional</a:t>
                      </a:r>
                      <a:r>
                        <a:rPr sz="1600" spc="75" dirty="0">
                          <a:latin typeface="Arial MT"/>
                          <a:cs typeface="Arial MT"/>
                        </a:rPr>
                        <a:t> </a:t>
                      </a:r>
                      <a:r>
                        <a:rPr sz="1600" spc="-35" dirty="0">
                          <a:latin typeface="Arial MT"/>
                          <a:cs typeface="Arial MT"/>
                        </a:rPr>
                        <a:t>and</a:t>
                      </a:r>
                      <a:r>
                        <a:rPr sz="1600" spc="105" dirty="0">
                          <a:latin typeface="Arial MT"/>
                          <a:cs typeface="Arial MT"/>
                        </a:rPr>
                        <a:t> </a:t>
                      </a:r>
                      <a:r>
                        <a:rPr sz="1600" spc="-5" dirty="0">
                          <a:latin typeface="Arial MT"/>
                          <a:cs typeface="Arial MT"/>
                        </a:rPr>
                        <a:t>Roth</a:t>
                      </a:r>
                      <a:r>
                        <a:rPr sz="1600" spc="25" dirty="0">
                          <a:latin typeface="Arial MT"/>
                          <a:cs typeface="Arial MT"/>
                        </a:rPr>
                        <a:t> </a:t>
                      </a:r>
                      <a:r>
                        <a:rPr sz="1600" spc="-10" dirty="0">
                          <a:latin typeface="Arial MT"/>
                          <a:cs typeface="Arial MT"/>
                        </a:rPr>
                        <a:t>IRAs</a:t>
                      </a:r>
                      <a:r>
                        <a:rPr sz="1600" spc="35" dirty="0">
                          <a:latin typeface="Arial MT"/>
                          <a:cs typeface="Arial MT"/>
                        </a:rPr>
                        <a:t> </a:t>
                      </a:r>
                      <a:r>
                        <a:rPr sz="1600" spc="-35" dirty="0">
                          <a:latin typeface="Arial MT"/>
                          <a:cs typeface="Arial MT"/>
                        </a:rPr>
                        <a:t>must</a:t>
                      </a:r>
                      <a:r>
                        <a:rPr sz="1600" spc="145" dirty="0">
                          <a:latin typeface="Arial MT"/>
                          <a:cs typeface="Arial MT"/>
                        </a:rPr>
                        <a:t> </a:t>
                      </a:r>
                      <a:r>
                        <a:rPr sz="1600" spc="-5" dirty="0">
                          <a:latin typeface="Arial MT"/>
                          <a:cs typeface="Arial MT"/>
                        </a:rPr>
                        <a:t>be </a:t>
                      </a:r>
                      <a:r>
                        <a:rPr sz="1600" spc="-430" dirty="0">
                          <a:latin typeface="Arial MT"/>
                          <a:cs typeface="Arial MT"/>
                        </a:rPr>
                        <a:t> </a:t>
                      </a:r>
                      <a:r>
                        <a:rPr sz="1600" spc="-25" dirty="0">
                          <a:latin typeface="Arial MT"/>
                          <a:cs typeface="Arial MT"/>
                        </a:rPr>
                        <a:t>liquidated</a:t>
                      </a:r>
                      <a:r>
                        <a:rPr sz="1600" spc="185" dirty="0">
                          <a:latin typeface="Arial MT"/>
                          <a:cs typeface="Arial MT"/>
                        </a:rPr>
                        <a:t> </a:t>
                      </a:r>
                      <a:r>
                        <a:rPr sz="1600" spc="-5" dirty="0">
                          <a:latin typeface="Arial MT"/>
                          <a:cs typeface="Arial MT"/>
                        </a:rPr>
                        <a:t>by</a:t>
                      </a:r>
                      <a:r>
                        <a:rPr sz="1600" spc="30" dirty="0">
                          <a:latin typeface="Arial MT"/>
                          <a:cs typeface="Arial MT"/>
                        </a:rPr>
                        <a:t> </a:t>
                      </a:r>
                      <a:r>
                        <a:rPr sz="1600" spc="-10" dirty="0">
                          <a:latin typeface="Arial MT"/>
                          <a:cs typeface="Arial MT"/>
                        </a:rPr>
                        <a:t>tenth</a:t>
                      </a:r>
                      <a:r>
                        <a:rPr sz="1600" spc="20" dirty="0">
                          <a:latin typeface="Arial MT"/>
                          <a:cs typeface="Arial MT"/>
                        </a:rPr>
                        <a:t> </a:t>
                      </a:r>
                      <a:r>
                        <a:rPr sz="1600" spc="-5" dirty="0">
                          <a:latin typeface="Arial MT"/>
                          <a:cs typeface="Arial MT"/>
                        </a:rPr>
                        <a:t>year</a:t>
                      </a:r>
                      <a:r>
                        <a:rPr sz="1600" spc="-20" dirty="0">
                          <a:latin typeface="Arial MT"/>
                          <a:cs typeface="Arial MT"/>
                        </a:rPr>
                        <a:t> </a:t>
                      </a:r>
                      <a:r>
                        <a:rPr sz="1600" spc="5" dirty="0">
                          <a:latin typeface="Arial MT"/>
                          <a:cs typeface="Arial MT"/>
                        </a:rPr>
                        <a:t>after</a:t>
                      </a:r>
                      <a:r>
                        <a:rPr sz="1600" spc="-20" dirty="0">
                          <a:latin typeface="Arial MT"/>
                          <a:cs typeface="Arial MT"/>
                        </a:rPr>
                        <a:t> </a:t>
                      </a:r>
                      <a:r>
                        <a:rPr sz="1600" dirty="0">
                          <a:latin typeface="Arial MT"/>
                          <a:cs typeface="Arial MT"/>
                        </a:rPr>
                        <a:t>death</a:t>
                      </a:r>
                      <a:r>
                        <a:rPr sz="1600" spc="25" dirty="0">
                          <a:latin typeface="Arial MT"/>
                          <a:cs typeface="Arial MT"/>
                        </a:rPr>
                        <a:t> </a:t>
                      </a:r>
                      <a:r>
                        <a:rPr sz="1600" spc="-5" dirty="0">
                          <a:latin typeface="Arial MT"/>
                          <a:cs typeface="Arial MT"/>
                        </a:rPr>
                        <a:t>of</a:t>
                      </a:r>
                      <a:r>
                        <a:rPr sz="1600" spc="-15" dirty="0">
                          <a:latin typeface="Arial MT"/>
                          <a:cs typeface="Arial MT"/>
                        </a:rPr>
                        <a:t> owner</a:t>
                      </a:r>
                      <a:endParaRPr sz="1600">
                        <a:latin typeface="Arial MT"/>
                        <a:cs typeface="Arial MT"/>
                      </a:endParaRPr>
                    </a:p>
                    <a:p>
                      <a:pPr marL="333375" indent="-285750">
                        <a:lnSpc>
                          <a:spcPct val="100000"/>
                        </a:lnSpc>
                        <a:spcBef>
                          <a:spcPts val="5"/>
                        </a:spcBef>
                        <a:buChar char="•"/>
                        <a:tabLst>
                          <a:tab pos="333375" algn="l"/>
                          <a:tab pos="334010" algn="l"/>
                        </a:tabLst>
                      </a:pPr>
                      <a:r>
                        <a:rPr sz="1600" spc="-20" dirty="0">
                          <a:latin typeface="Arial MT"/>
                          <a:cs typeface="Arial MT"/>
                        </a:rPr>
                        <a:t>Spouses,</a:t>
                      </a:r>
                      <a:r>
                        <a:rPr sz="1600" spc="140" dirty="0">
                          <a:latin typeface="Arial MT"/>
                          <a:cs typeface="Arial MT"/>
                        </a:rPr>
                        <a:t> </a:t>
                      </a:r>
                      <a:r>
                        <a:rPr sz="1600" spc="-40" dirty="0">
                          <a:latin typeface="Arial MT"/>
                          <a:cs typeface="Arial MT"/>
                        </a:rPr>
                        <a:t>minor</a:t>
                      </a:r>
                      <a:r>
                        <a:rPr sz="1600" spc="210" dirty="0">
                          <a:latin typeface="Arial MT"/>
                          <a:cs typeface="Arial MT"/>
                        </a:rPr>
                        <a:t> </a:t>
                      </a:r>
                      <a:r>
                        <a:rPr sz="1600" spc="-30" dirty="0">
                          <a:latin typeface="Arial MT"/>
                          <a:cs typeface="Arial MT"/>
                        </a:rPr>
                        <a:t>children,</a:t>
                      </a:r>
                      <a:r>
                        <a:rPr sz="1600" spc="220" dirty="0">
                          <a:latin typeface="Arial MT"/>
                          <a:cs typeface="Arial MT"/>
                        </a:rPr>
                        <a:t> </a:t>
                      </a:r>
                      <a:r>
                        <a:rPr sz="1600" spc="-10" dirty="0">
                          <a:latin typeface="Arial MT"/>
                          <a:cs typeface="Arial MT"/>
                        </a:rPr>
                        <a:t>others</a:t>
                      </a:r>
                      <a:r>
                        <a:rPr sz="1600" spc="25" dirty="0">
                          <a:latin typeface="Arial MT"/>
                          <a:cs typeface="Arial MT"/>
                        </a:rPr>
                        <a:t> </a:t>
                      </a:r>
                      <a:r>
                        <a:rPr sz="1600" spc="-20" dirty="0">
                          <a:latin typeface="Arial MT"/>
                          <a:cs typeface="Arial MT"/>
                        </a:rPr>
                        <a:t>exempted</a:t>
                      </a:r>
                      <a:endParaRPr sz="1600">
                        <a:latin typeface="Arial MT"/>
                        <a:cs typeface="Arial MT"/>
                      </a:endParaRPr>
                    </a:p>
                  </a:txBody>
                  <a:tcPr marL="0" marR="0" marT="40005"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3"/>
                  </a:ext>
                </a:extLst>
              </a:tr>
              <a:tr h="672846">
                <a:tc>
                  <a:txBody>
                    <a:bodyPr/>
                    <a:lstStyle/>
                    <a:p>
                      <a:pPr marL="45720">
                        <a:lnSpc>
                          <a:spcPct val="100000"/>
                        </a:lnSpc>
                        <a:spcBef>
                          <a:spcPts val="325"/>
                        </a:spcBef>
                      </a:pPr>
                      <a:r>
                        <a:rPr sz="1600" spc="-10" dirty="0">
                          <a:latin typeface="Arial MT"/>
                          <a:cs typeface="Arial MT"/>
                        </a:rPr>
                        <a:t>529</a:t>
                      </a:r>
                      <a:r>
                        <a:rPr sz="1600" spc="-20" dirty="0">
                          <a:latin typeface="Arial MT"/>
                          <a:cs typeface="Arial MT"/>
                        </a:rPr>
                        <a:t> </a:t>
                      </a:r>
                      <a:r>
                        <a:rPr sz="1600" spc="-35" dirty="0">
                          <a:latin typeface="Arial MT"/>
                          <a:cs typeface="Arial MT"/>
                        </a:rPr>
                        <a:t>plans</a:t>
                      </a:r>
                      <a:endParaRPr sz="1600">
                        <a:latin typeface="Arial MT"/>
                        <a:cs typeface="Arial MT"/>
                      </a:endParaRPr>
                    </a:p>
                  </a:txBody>
                  <a:tcPr marL="0" marR="0" marT="41275"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indent="-285750">
                        <a:lnSpc>
                          <a:spcPct val="100000"/>
                        </a:lnSpc>
                        <a:spcBef>
                          <a:spcPts val="325"/>
                        </a:spcBef>
                        <a:buChar char="•"/>
                        <a:tabLst>
                          <a:tab pos="333375" algn="l"/>
                          <a:tab pos="334010" algn="l"/>
                        </a:tabLst>
                      </a:pPr>
                      <a:r>
                        <a:rPr sz="1600" spc="-30" dirty="0">
                          <a:latin typeface="Arial MT"/>
                          <a:cs typeface="Arial MT"/>
                        </a:rPr>
                        <a:t>Student</a:t>
                      </a:r>
                      <a:r>
                        <a:rPr sz="1600" spc="215" dirty="0">
                          <a:latin typeface="Arial MT"/>
                          <a:cs typeface="Arial MT"/>
                        </a:rPr>
                        <a:t> </a:t>
                      </a:r>
                      <a:r>
                        <a:rPr sz="1600" spc="-30" dirty="0">
                          <a:latin typeface="Arial MT"/>
                          <a:cs typeface="Arial MT"/>
                        </a:rPr>
                        <a:t>loans</a:t>
                      </a:r>
                      <a:r>
                        <a:rPr sz="1600" spc="105" dirty="0">
                          <a:latin typeface="Arial MT"/>
                          <a:cs typeface="Arial MT"/>
                        </a:rPr>
                        <a:t> </a:t>
                      </a:r>
                      <a:r>
                        <a:rPr sz="1600" spc="-25" dirty="0">
                          <a:latin typeface="Arial MT"/>
                          <a:cs typeface="Arial MT"/>
                        </a:rPr>
                        <a:t>(up</a:t>
                      </a:r>
                      <a:r>
                        <a:rPr sz="1600" spc="15" dirty="0">
                          <a:latin typeface="Arial MT"/>
                          <a:cs typeface="Arial MT"/>
                        </a:rPr>
                        <a:t> to</a:t>
                      </a:r>
                      <a:r>
                        <a:rPr sz="1600" spc="20" dirty="0">
                          <a:latin typeface="Arial MT"/>
                          <a:cs typeface="Arial MT"/>
                        </a:rPr>
                        <a:t> </a:t>
                      </a:r>
                      <a:r>
                        <a:rPr sz="1600" spc="-5" dirty="0">
                          <a:latin typeface="Arial MT"/>
                          <a:cs typeface="Arial MT"/>
                        </a:rPr>
                        <a:t>$10,000</a:t>
                      </a:r>
                      <a:r>
                        <a:rPr sz="1600" spc="-60" dirty="0">
                          <a:latin typeface="Arial MT"/>
                          <a:cs typeface="Arial MT"/>
                        </a:rPr>
                        <a:t> </a:t>
                      </a:r>
                      <a:r>
                        <a:rPr sz="1600" spc="-15" dirty="0">
                          <a:latin typeface="Arial MT"/>
                          <a:cs typeface="Arial MT"/>
                        </a:rPr>
                        <a:t>lifetime)</a:t>
                      </a:r>
                      <a:endParaRPr sz="1600">
                        <a:latin typeface="Arial MT"/>
                        <a:cs typeface="Arial MT"/>
                      </a:endParaRPr>
                    </a:p>
                    <a:p>
                      <a:pPr marL="333375" indent="-285750">
                        <a:lnSpc>
                          <a:spcPct val="100000"/>
                        </a:lnSpc>
                        <a:buChar char="•"/>
                        <a:tabLst>
                          <a:tab pos="333375" algn="l"/>
                          <a:tab pos="334010" algn="l"/>
                        </a:tabLst>
                      </a:pPr>
                      <a:r>
                        <a:rPr sz="1600" spc="-10" dirty="0">
                          <a:latin typeface="Arial MT"/>
                          <a:cs typeface="Arial MT"/>
                        </a:rPr>
                        <a:t>Certain</a:t>
                      </a:r>
                      <a:r>
                        <a:rPr sz="1600" spc="25" dirty="0">
                          <a:latin typeface="Arial MT"/>
                          <a:cs typeface="Arial MT"/>
                        </a:rPr>
                        <a:t> </a:t>
                      </a:r>
                      <a:r>
                        <a:rPr sz="1600" spc="-20" dirty="0">
                          <a:latin typeface="Arial MT"/>
                          <a:cs typeface="Arial MT"/>
                        </a:rPr>
                        <a:t>apprenticeship</a:t>
                      </a:r>
                      <a:r>
                        <a:rPr sz="1600" spc="185" dirty="0">
                          <a:latin typeface="Arial MT"/>
                          <a:cs typeface="Arial MT"/>
                        </a:rPr>
                        <a:t> </a:t>
                      </a:r>
                      <a:r>
                        <a:rPr sz="1600" spc="-30" dirty="0">
                          <a:latin typeface="Arial MT"/>
                          <a:cs typeface="Arial MT"/>
                        </a:rPr>
                        <a:t>expenses</a:t>
                      </a:r>
                      <a:endParaRPr sz="1600">
                        <a:latin typeface="Arial MT"/>
                        <a:cs typeface="Arial MT"/>
                      </a:endParaRPr>
                    </a:p>
                  </a:txBody>
                  <a:tcPr marL="0" marR="0" marT="41275"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4"/>
                  </a:ext>
                </a:extLst>
              </a:tr>
              <a:tr h="579119">
                <a:tc>
                  <a:txBody>
                    <a:bodyPr/>
                    <a:lstStyle/>
                    <a:p>
                      <a:pPr marL="45720" marR="418465">
                        <a:lnSpc>
                          <a:spcPct val="100000"/>
                        </a:lnSpc>
                        <a:spcBef>
                          <a:spcPts val="330"/>
                        </a:spcBef>
                      </a:pPr>
                      <a:r>
                        <a:rPr sz="1600" spc="-15" dirty="0">
                          <a:latin typeface="Arial MT"/>
                          <a:cs typeface="Arial MT"/>
                        </a:rPr>
                        <a:t>Early </a:t>
                      </a:r>
                      <a:r>
                        <a:rPr sz="1600" spc="-5" dirty="0">
                          <a:latin typeface="Arial MT"/>
                          <a:cs typeface="Arial MT"/>
                        </a:rPr>
                        <a:t>withdrawal </a:t>
                      </a:r>
                      <a:r>
                        <a:rPr sz="1600" spc="-10" dirty="0">
                          <a:latin typeface="Arial MT"/>
                          <a:cs typeface="Arial MT"/>
                        </a:rPr>
                        <a:t>10% </a:t>
                      </a:r>
                      <a:r>
                        <a:rPr sz="1600" spc="-430" dirty="0">
                          <a:latin typeface="Arial MT"/>
                          <a:cs typeface="Arial MT"/>
                        </a:rPr>
                        <a:t> </a:t>
                      </a:r>
                      <a:r>
                        <a:rPr sz="1600" spc="-20" dirty="0">
                          <a:latin typeface="Arial MT"/>
                          <a:cs typeface="Arial MT"/>
                        </a:rPr>
                        <a:t>waiver</a:t>
                      </a:r>
                      <a:endParaRPr sz="1600">
                        <a:latin typeface="Arial MT"/>
                        <a:cs typeface="Arial MT"/>
                      </a:endParaRPr>
                    </a:p>
                  </a:txBody>
                  <a:tcPr marL="0" marR="0" marT="41910"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indent="-285750">
                        <a:lnSpc>
                          <a:spcPct val="100000"/>
                        </a:lnSpc>
                        <a:spcBef>
                          <a:spcPts val="330"/>
                        </a:spcBef>
                        <a:buChar char="•"/>
                        <a:tabLst>
                          <a:tab pos="333375" algn="l"/>
                          <a:tab pos="334010" algn="l"/>
                        </a:tabLst>
                      </a:pPr>
                      <a:r>
                        <a:rPr sz="1600" spc="-60" dirty="0">
                          <a:latin typeface="Arial MT"/>
                          <a:cs typeface="Arial MT"/>
                        </a:rPr>
                        <a:t>Up</a:t>
                      </a:r>
                      <a:r>
                        <a:rPr sz="1600" spc="105" dirty="0">
                          <a:latin typeface="Arial MT"/>
                          <a:cs typeface="Arial MT"/>
                        </a:rPr>
                        <a:t> </a:t>
                      </a:r>
                      <a:r>
                        <a:rPr sz="1600" spc="15" dirty="0">
                          <a:latin typeface="Arial MT"/>
                          <a:cs typeface="Arial MT"/>
                        </a:rPr>
                        <a:t>to</a:t>
                      </a:r>
                      <a:r>
                        <a:rPr sz="1600" spc="-55" dirty="0">
                          <a:latin typeface="Arial MT"/>
                          <a:cs typeface="Arial MT"/>
                        </a:rPr>
                        <a:t> </a:t>
                      </a:r>
                      <a:r>
                        <a:rPr sz="1600" spc="-5" dirty="0">
                          <a:latin typeface="Arial MT"/>
                          <a:cs typeface="Arial MT"/>
                        </a:rPr>
                        <a:t>$5,000</a:t>
                      </a:r>
                      <a:r>
                        <a:rPr sz="1600" spc="30" dirty="0">
                          <a:latin typeface="Arial MT"/>
                          <a:cs typeface="Arial MT"/>
                        </a:rPr>
                        <a:t> </a:t>
                      </a:r>
                      <a:r>
                        <a:rPr sz="1600" spc="-10" dirty="0">
                          <a:latin typeface="Arial MT"/>
                          <a:cs typeface="Arial MT"/>
                        </a:rPr>
                        <a:t>per</a:t>
                      </a:r>
                      <a:r>
                        <a:rPr sz="1600" spc="55" dirty="0">
                          <a:latin typeface="Arial MT"/>
                          <a:cs typeface="Arial MT"/>
                        </a:rPr>
                        <a:t> </a:t>
                      </a:r>
                      <a:r>
                        <a:rPr sz="1600" spc="-20" dirty="0">
                          <a:latin typeface="Arial MT"/>
                          <a:cs typeface="Arial MT"/>
                        </a:rPr>
                        <a:t>parent</a:t>
                      </a:r>
                      <a:r>
                        <a:rPr sz="1600" spc="65" dirty="0">
                          <a:latin typeface="Arial MT"/>
                          <a:cs typeface="Arial MT"/>
                        </a:rPr>
                        <a:t> </a:t>
                      </a:r>
                      <a:r>
                        <a:rPr sz="1600" spc="-20" dirty="0">
                          <a:latin typeface="Arial MT"/>
                          <a:cs typeface="Arial MT"/>
                        </a:rPr>
                        <a:t>in</a:t>
                      </a:r>
                      <a:r>
                        <a:rPr sz="1600" spc="30" dirty="0">
                          <a:latin typeface="Arial MT"/>
                          <a:cs typeface="Arial MT"/>
                        </a:rPr>
                        <a:t> </a:t>
                      </a:r>
                      <a:r>
                        <a:rPr sz="1600" spc="-5" dirty="0">
                          <a:latin typeface="Arial MT"/>
                          <a:cs typeface="Arial MT"/>
                        </a:rPr>
                        <a:t>year</a:t>
                      </a:r>
                      <a:r>
                        <a:rPr sz="1600" spc="55" dirty="0">
                          <a:latin typeface="Arial MT"/>
                          <a:cs typeface="Arial MT"/>
                        </a:rPr>
                        <a:t> </a:t>
                      </a:r>
                      <a:r>
                        <a:rPr sz="1600" spc="-5" dirty="0">
                          <a:latin typeface="Arial MT"/>
                          <a:cs typeface="Arial MT"/>
                        </a:rPr>
                        <a:t>of</a:t>
                      </a:r>
                      <a:r>
                        <a:rPr sz="1600" spc="-10" dirty="0">
                          <a:latin typeface="Arial MT"/>
                          <a:cs typeface="Arial MT"/>
                        </a:rPr>
                        <a:t> birth/adoption</a:t>
                      </a:r>
                      <a:endParaRPr sz="1600">
                        <a:latin typeface="Arial MT"/>
                        <a:cs typeface="Arial MT"/>
                      </a:endParaRPr>
                    </a:p>
                    <a:p>
                      <a:pPr marL="333375" indent="-285750">
                        <a:lnSpc>
                          <a:spcPct val="100000"/>
                        </a:lnSpc>
                        <a:spcBef>
                          <a:spcPts val="5"/>
                        </a:spcBef>
                        <a:buChar char="•"/>
                        <a:tabLst>
                          <a:tab pos="333375" algn="l"/>
                          <a:tab pos="334010" algn="l"/>
                        </a:tabLst>
                      </a:pPr>
                      <a:r>
                        <a:rPr sz="1600" spc="-20" dirty="0">
                          <a:latin typeface="Arial MT"/>
                          <a:cs typeface="Arial MT"/>
                        </a:rPr>
                        <a:t>Employer</a:t>
                      </a:r>
                      <a:r>
                        <a:rPr sz="1600" spc="120" dirty="0">
                          <a:latin typeface="Arial MT"/>
                          <a:cs typeface="Arial MT"/>
                        </a:rPr>
                        <a:t> </a:t>
                      </a:r>
                      <a:r>
                        <a:rPr sz="1600" spc="-15" dirty="0">
                          <a:latin typeface="Arial MT"/>
                          <a:cs typeface="Arial MT"/>
                        </a:rPr>
                        <a:t>plan</a:t>
                      </a:r>
                      <a:r>
                        <a:rPr sz="1600" spc="15" dirty="0">
                          <a:latin typeface="Arial MT"/>
                          <a:cs typeface="Arial MT"/>
                        </a:rPr>
                        <a:t> </a:t>
                      </a:r>
                      <a:r>
                        <a:rPr sz="1600" spc="-35" dirty="0">
                          <a:latin typeface="Arial MT"/>
                          <a:cs typeface="Arial MT"/>
                        </a:rPr>
                        <a:t>and</a:t>
                      </a:r>
                      <a:r>
                        <a:rPr sz="1600" spc="95" dirty="0">
                          <a:latin typeface="Arial MT"/>
                          <a:cs typeface="Arial MT"/>
                        </a:rPr>
                        <a:t> </a:t>
                      </a:r>
                      <a:r>
                        <a:rPr sz="1600" spc="-5" dirty="0">
                          <a:latin typeface="Arial MT"/>
                          <a:cs typeface="Arial MT"/>
                        </a:rPr>
                        <a:t>IRA</a:t>
                      </a:r>
                      <a:r>
                        <a:rPr sz="1600" spc="-80" dirty="0">
                          <a:latin typeface="Arial MT"/>
                          <a:cs typeface="Arial MT"/>
                        </a:rPr>
                        <a:t> </a:t>
                      </a:r>
                      <a:r>
                        <a:rPr sz="1600" spc="-25" dirty="0">
                          <a:latin typeface="Arial MT"/>
                          <a:cs typeface="Arial MT"/>
                        </a:rPr>
                        <a:t>eligible</a:t>
                      </a:r>
                      <a:endParaRPr sz="1600">
                        <a:latin typeface="Arial MT"/>
                        <a:cs typeface="Arial MT"/>
                      </a:endParaRPr>
                    </a:p>
                  </a:txBody>
                  <a:tcPr marL="0" marR="0" marT="41910"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5"/>
                  </a:ext>
                </a:extLst>
              </a:tr>
              <a:tr h="579120">
                <a:tc>
                  <a:txBody>
                    <a:bodyPr/>
                    <a:lstStyle/>
                    <a:p>
                      <a:pPr marL="45720">
                        <a:lnSpc>
                          <a:spcPct val="100000"/>
                        </a:lnSpc>
                        <a:spcBef>
                          <a:spcPts val="335"/>
                        </a:spcBef>
                      </a:pPr>
                      <a:r>
                        <a:rPr sz="1600" spc="-25" dirty="0">
                          <a:latin typeface="Arial MT"/>
                          <a:cs typeface="Arial MT"/>
                        </a:rPr>
                        <a:t>Kiddie</a:t>
                      </a:r>
                      <a:r>
                        <a:rPr sz="1600" spc="75" dirty="0">
                          <a:latin typeface="Arial MT"/>
                          <a:cs typeface="Arial MT"/>
                        </a:rPr>
                        <a:t> </a:t>
                      </a:r>
                      <a:r>
                        <a:rPr sz="1600" spc="5" dirty="0">
                          <a:latin typeface="Arial MT"/>
                          <a:cs typeface="Arial MT"/>
                        </a:rPr>
                        <a:t>tax</a:t>
                      </a:r>
                      <a:r>
                        <a:rPr sz="1600" spc="-70" dirty="0">
                          <a:latin typeface="Arial MT"/>
                          <a:cs typeface="Arial MT"/>
                        </a:rPr>
                        <a:t> </a:t>
                      </a:r>
                      <a:r>
                        <a:rPr sz="1600" spc="-25" dirty="0">
                          <a:latin typeface="Arial MT"/>
                          <a:cs typeface="Arial MT"/>
                        </a:rPr>
                        <a:t>rules</a:t>
                      </a:r>
                      <a:endParaRPr sz="1600">
                        <a:latin typeface="Arial MT"/>
                        <a:cs typeface="Arial MT"/>
                      </a:endParaRPr>
                    </a:p>
                  </a:txBody>
                  <a:tcPr marL="0" marR="0" marT="42545" marB="0">
                    <a:lnR w="6350">
                      <a:solidFill>
                        <a:srgbClr val="D9D9D9"/>
                      </a:solidFill>
                      <a:prstDash val="solid"/>
                    </a:lnR>
                    <a:lnT w="6350">
                      <a:solidFill>
                        <a:srgbClr val="D9D9D9"/>
                      </a:solidFill>
                      <a:prstDash val="solid"/>
                    </a:lnT>
                    <a:lnB w="6350">
                      <a:solidFill>
                        <a:srgbClr val="D9D9D9"/>
                      </a:solidFill>
                      <a:prstDash val="solid"/>
                    </a:lnB>
                  </a:tcPr>
                </a:tc>
                <a:tc>
                  <a:txBody>
                    <a:bodyPr/>
                    <a:lstStyle/>
                    <a:p>
                      <a:pPr marL="333375" marR="308610" indent="-285115">
                        <a:lnSpc>
                          <a:spcPct val="100000"/>
                        </a:lnSpc>
                        <a:spcBef>
                          <a:spcPts val="335"/>
                        </a:spcBef>
                        <a:buChar char="•"/>
                        <a:tabLst>
                          <a:tab pos="333375" algn="l"/>
                          <a:tab pos="334010" algn="l"/>
                        </a:tabLst>
                      </a:pPr>
                      <a:r>
                        <a:rPr sz="1600" spc="-15" dirty="0">
                          <a:latin typeface="Arial MT"/>
                          <a:cs typeface="Arial MT"/>
                        </a:rPr>
                        <a:t>Return</a:t>
                      </a:r>
                      <a:r>
                        <a:rPr sz="1600" spc="100" dirty="0">
                          <a:latin typeface="Arial MT"/>
                          <a:cs typeface="Arial MT"/>
                        </a:rPr>
                        <a:t> </a:t>
                      </a:r>
                      <a:r>
                        <a:rPr sz="1600" spc="15" dirty="0">
                          <a:latin typeface="Arial MT"/>
                          <a:cs typeface="Arial MT"/>
                        </a:rPr>
                        <a:t>to</a:t>
                      </a:r>
                      <a:r>
                        <a:rPr sz="1600" spc="-55" dirty="0">
                          <a:latin typeface="Arial MT"/>
                          <a:cs typeface="Arial MT"/>
                        </a:rPr>
                        <a:t> </a:t>
                      </a:r>
                      <a:r>
                        <a:rPr sz="1600" spc="-5" dirty="0">
                          <a:latin typeface="Arial MT"/>
                          <a:cs typeface="Arial MT"/>
                        </a:rPr>
                        <a:t>pre-TCJA</a:t>
                      </a:r>
                      <a:r>
                        <a:rPr sz="1600" spc="-75" dirty="0">
                          <a:latin typeface="Arial MT"/>
                          <a:cs typeface="Arial MT"/>
                        </a:rPr>
                        <a:t> </a:t>
                      </a:r>
                      <a:r>
                        <a:rPr sz="1600" spc="-20" dirty="0">
                          <a:latin typeface="Arial MT"/>
                          <a:cs typeface="Arial MT"/>
                        </a:rPr>
                        <a:t>rules:</a:t>
                      </a:r>
                      <a:r>
                        <a:rPr sz="1600" spc="65" dirty="0">
                          <a:latin typeface="Arial MT"/>
                          <a:cs typeface="Arial MT"/>
                        </a:rPr>
                        <a:t> </a:t>
                      </a:r>
                      <a:r>
                        <a:rPr sz="1600" spc="-35" dirty="0">
                          <a:latin typeface="Arial MT"/>
                          <a:cs typeface="Arial MT"/>
                        </a:rPr>
                        <a:t>unearned</a:t>
                      </a:r>
                      <a:r>
                        <a:rPr sz="1600" spc="260" dirty="0">
                          <a:latin typeface="Arial MT"/>
                          <a:cs typeface="Arial MT"/>
                        </a:rPr>
                        <a:t> </a:t>
                      </a:r>
                      <a:r>
                        <a:rPr sz="1600" spc="-35" dirty="0">
                          <a:latin typeface="Arial MT"/>
                          <a:cs typeface="Arial MT"/>
                        </a:rPr>
                        <a:t>income</a:t>
                      </a:r>
                      <a:r>
                        <a:rPr sz="1600" spc="185" dirty="0">
                          <a:latin typeface="Arial MT"/>
                          <a:cs typeface="Arial MT"/>
                        </a:rPr>
                        <a:t> </a:t>
                      </a:r>
                      <a:r>
                        <a:rPr sz="1600" spc="-25" dirty="0">
                          <a:latin typeface="Arial MT"/>
                          <a:cs typeface="Arial MT"/>
                        </a:rPr>
                        <a:t>above</a:t>
                      </a:r>
                      <a:r>
                        <a:rPr sz="1600" spc="105" dirty="0">
                          <a:latin typeface="Arial MT"/>
                          <a:cs typeface="Arial MT"/>
                        </a:rPr>
                        <a:t> </a:t>
                      </a:r>
                      <a:r>
                        <a:rPr sz="1600" spc="-5" dirty="0">
                          <a:latin typeface="Arial MT"/>
                          <a:cs typeface="Arial MT"/>
                        </a:rPr>
                        <a:t>$2,200</a:t>
                      </a:r>
                      <a:r>
                        <a:rPr sz="1600" spc="20" dirty="0">
                          <a:latin typeface="Arial MT"/>
                          <a:cs typeface="Arial MT"/>
                        </a:rPr>
                        <a:t> </a:t>
                      </a:r>
                      <a:r>
                        <a:rPr sz="1600" spc="-15" dirty="0">
                          <a:latin typeface="Arial MT"/>
                          <a:cs typeface="Arial MT"/>
                        </a:rPr>
                        <a:t>taxed</a:t>
                      </a:r>
                      <a:r>
                        <a:rPr sz="1600" spc="105" dirty="0">
                          <a:latin typeface="Arial MT"/>
                          <a:cs typeface="Arial MT"/>
                        </a:rPr>
                        <a:t> </a:t>
                      </a:r>
                      <a:r>
                        <a:rPr sz="1600" spc="-5" dirty="0">
                          <a:latin typeface="Arial MT"/>
                          <a:cs typeface="Arial MT"/>
                        </a:rPr>
                        <a:t>at </a:t>
                      </a:r>
                      <a:r>
                        <a:rPr sz="1600" spc="-430" dirty="0">
                          <a:latin typeface="Arial MT"/>
                          <a:cs typeface="Arial MT"/>
                        </a:rPr>
                        <a:t> </a:t>
                      </a:r>
                      <a:r>
                        <a:rPr sz="1600" spc="-10" dirty="0">
                          <a:latin typeface="Arial MT"/>
                          <a:cs typeface="Arial MT"/>
                        </a:rPr>
                        <a:t>parents’</a:t>
                      </a:r>
                      <a:r>
                        <a:rPr sz="1600" spc="-5" dirty="0">
                          <a:latin typeface="Arial MT"/>
                          <a:cs typeface="Arial MT"/>
                        </a:rPr>
                        <a:t> </a:t>
                      </a:r>
                      <a:r>
                        <a:rPr sz="1600" spc="10" dirty="0">
                          <a:latin typeface="Arial MT"/>
                          <a:cs typeface="Arial MT"/>
                        </a:rPr>
                        <a:t>rate</a:t>
                      </a:r>
                      <a:r>
                        <a:rPr sz="1600" spc="-55" dirty="0">
                          <a:latin typeface="Arial MT"/>
                          <a:cs typeface="Arial MT"/>
                        </a:rPr>
                        <a:t> </a:t>
                      </a:r>
                      <a:r>
                        <a:rPr sz="1600" spc="5" dirty="0">
                          <a:latin typeface="Arial MT"/>
                          <a:cs typeface="Arial MT"/>
                        </a:rPr>
                        <a:t>for</a:t>
                      </a:r>
                      <a:r>
                        <a:rPr sz="1600" spc="-20" dirty="0">
                          <a:latin typeface="Arial MT"/>
                          <a:cs typeface="Arial MT"/>
                        </a:rPr>
                        <a:t> children</a:t>
                      </a:r>
                      <a:r>
                        <a:rPr sz="1600" spc="190" dirty="0">
                          <a:latin typeface="Arial MT"/>
                          <a:cs typeface="Arial MT"/>
                        </a:rPr>
                        <a:t> </a:t>
                      </a:r>
                      <a:r>
                        <a:rPr sz="1600" spc="-5" dirty="0">
                          <a:latin typeface="Arial MT"/>
                          <a:cs typeface="Arial MT"/>
                        </a:rPr>
                        <a:t>(ages</a:t>
                      </a:r>
                      <a:r>
                        <a:rPr sz="1600" spc="-45" dirty="0">
                          <a:latin typeface="Arial MT"/>
                          <a:cs typeface="Arial MT"/>
                        </a:rPr>
                        <a:t> </a:t>
                      </a:r>
                      <a:r>
                        <a:rPr sz="1600" spc="-5" dirty="0">
                          <a:latin typeface="Arial MT"/>
                          <a:cs typeface="Arial MT"/>
                        </a:rPr>
                        <a:t>18</a:t>
                      </a:r>
                      <a:r>
                        <a:rPr sz="1600" spc="25" dirty="0">
                          <a:latin typeface="Arial MT"/>
                          <a:cs typeface="Arial MT"/>
                        </a:rPr>
                        <a:t> </a:t>
                      </a:r>
                      <a:r>
                        <a:rPr sz="1600" spc="-5" dirty="0">
                          <a:latin typeface="Arial MT"/>
                          <a:cs typeface="Arial MT"/>
                        </a:rPr>
                        <a:t>or</a:t>
                      </a:r>
                      <a:r>
                        <a:rPr sz="1600" spc="55" dirty="0">
                          <a:latin typeface="Arial MT"/>
                          <a:cs typeface="Arial MT"/>
                        </a:rPr>
                        <a:t> </a:t>
                      </a:r>
                      <a:r>
                        <a:rPr sz="1600" spc="-20" dirty="0">
                          <a:latin typeface="Arial MT"/>
                          <a:cs typeface="Arial MT"/>
                        </a:rPr>
                        <a:t>students</a:t>
                      </a:r>
                      <a:r>
                        <a:rPr sz="1600" spc="114" dirty="0">
                          <a:latin typeface="Arial MT"/>
                          <a:cs typeface="Arial MT"/>
                        </a:rPr>
                        <a:t> </a:t>
                      </a:r>
                      <a:r>
                        <a:rPr sz="1600" spc="-10" dirty="0">
                          <a:latin typeface="Arial MT"/>
                          <a:cs typeface="Arial MT"/>
                        </a:rPr>
                        <a:t>24)</a:t>
                      </a:r>
                      <a:endParaRPr sz="1600">
                        <a:latin typeface="Arial MT"/>
                        <a:cs typeface="Arial MT"/>
                      </a:endParaRPr>
                    </a:p>
                  </a:txBody>
                  <a:tcPr marL="0" marR="0" marT="42545" marB="0">
                    <a:lnL w="6350">
                      <a:solidFill>
                        <a:srgbClr val="D9D9D9"/>
                      </a:solidFill>
                      <a:prstDash val="solid"/>
                    </a:lnL>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009015">
              <a:lnSpc>
                <a:spcPct val="100000"/>
              </a:lnSpc>
              <a:spcBef>
                <a:spcPts val="100"/>
              </a:spcBef>
            </a:pPr>
            <a:r>
              <a:rPr dirty="0"/>
              <a:t>New</a:t>
            </a:r>
            <a:r>
              <a:rPr spc="-25" dirty="0"/>
              <a:t> </a:t>
            </a:r>
            <a:r>
              <a:rPr spc="-10" dirty="0"/>
              <a:t>rules</a:t>
            </a:r>
            <a:r>
              <a:rPr spc="30" dirty="0"/>
              <a:t> </a:t>
            </a:r>
            <a:r>
              <a:rPr dirty="0"/>
              <a:t>under</a:t>
            </a:r>
            <a:r>
              <a:rPr spc="10" dirty="0"/>
              <a:t> </a:t>
            </a:r>
            <a:r>
              <a:rPr spc="-5" dirty="0"/>
              <a:t>SECURE</a:t>
            </a:r>
            <a:r>
              <a:rPr spc="-40" dirty="0"/>
              <a:t> </a:t>
            </a:r>
            <a:r>
              <a:rPr spc="-15" dirty="0"/>
              <a:t>Act</a:t>
            </a:r>
            <a:r>
              <a:rPr spc="30" dirty="0"/>
              <a:t> </a:t>
            </a:r>
            <a:r>
              <a:rPr spc="-5" dirty="0"/>
              <a:t>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4893310" cy="330835"/>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Arial"/>
                <a:cs typeface="Arial"/>
              </a:rPr>
              <a:t>Required</a:t>
            </a:r>
            <a:r>
              <a:rPr sz="2000" b="1" spc="-30" dirty="0">
                <a:latin typeface="Arial"/>
                <a:cs typeface="Arial"/>
              </a:rPr>
              <a:t> </a:t>
            </a:r>
            <a:r>
              <a:rPr sz="2000" b="1" spc="-35" dirty="0">
                <a:latin typeface="Arial"/>
                <a:cs typeface="Arial"/>
              </a:rPr>
              <a:t>minimum</a:t>
            </a:r>
            <a:r>
              <a:rPr sz="2000" b="1" spc="225" dirty="0">
                <a:latin typeface="Arial"/>
                <a:cs typeface="Arial"/>
              </a:rPr>
              <a:t> </a:t>
            </a:r>
            <a:r>
              <a:rPr sz="2000" b="1" spc="-10" dirty="0">
                <a:latin typeface="Arial"/>
                <a:cs typeface="Arial"/>
              </a:rPr>
              <a:t>distributions</a:t>
            </a:r>
            <a:r>
              <a:rPr sz="2000" b="1" spc="85" dirty="0">
                <a:latin typeface="Arial"/>
                <a:cs typeface="Arial"/>
              </a:rPr>
              <a:t> </a:t>
            </a:r>
            <a:r>
              <a:rPr sz="2000" b="1" spc="-5" dirty="0">
                <a:latin typeface="Arial"/>
                <a:cs typeface="Arial"/>
              </a:rPr>
              <a:t>(RMDs)</a:t>
            </a:r>
            <a:endParaRPr sz="2000">
              <a:latin typeface="Arial"/>
              <a:cs typeface="Arial"/>
            </a:endParaRPr>
          </a:p>
        </p:txBody>
      </p:sp>
      <p:sp>
        <p:nvSpPr>
          <p:cNvPr id="3" name="object 3"/>
          <p:cNvSpPr txBox="1"/>
          <p:nvPr/>
        </p:nvSpPr>
        <p:spPr>
          <a:xfrm>
            <a:off x="289559" y="6747223"/>
            <a:ext cx="5101590" cy="290830"/>
          </a:xfrm>
          <a:prstGeom prst="rect">
            <a:avLst/>
          </a:prstGeom>
        </p:spPr>
        <p:txBody>
          <a:bodyPr vert="horz" wrap="square" lIns="0" tIns="23495" rIns="0" bIns="0" rtlCol="0">
            <a:spAutoFit/>
          </a:bodyPr>
          <a:lstStyle/>
          <a:p>
            <a:pPr marL="12700">
              <a:lnSpc>
                <a:spcPct val="100000"/>
              </a:lnSpc>
              <a:spcBef>
                <a:spcPts val="185"/>
              </a:spcBef>
            </a:pPr>
            <a:r>
              <a:rPr sz="800" spc="-135" dirty="0">
                <a:latin typeface="Arial MT"/>
                <a:cs typeface="Arial MT"/>
              </a:rPr>
              <a:t>S</a:t>
            </a:r>
            <a:r>
              <a:rPr sz="800" spc="-45" dirty="0">
                <a:latin typeface="Arial MT"/>
                <a:cs typeface="Arial MT"/>
              </a:rPr>
              <a:t>ou</a:t>
            </a:r>
            <a:r>
              <a:rPr sz="800" spc="-30" dirty="0">
                <a:latin typeface="Arial MT"/>
                <a:cs typeface="Arial MT"/>
              </a:rPr>
              <a:t>r</a:t>
            </a:r>
            <a:r>
              <a:rPr sz="800" spc="-85" dirty="0">
                <a:latin typeface="Arial MT"/>
                <a:cs typeface="Arial MT"/>
              </a:rPr>
              <a:t>c</a:t>
            </a:r>
            <a:r>
              <a:rPr sz="800" spc="-45" dirty="0">
                <a:latin typeface="Arial MT"/>
                <a:cs typeface="Arial MT"/>
              </a:rPr>
              <a:t>e</a:t>
            </a:r>
            <a:r>
              <a:rPr sz="800" spc="-40" dirty="0">
                <a:latin typeface="Arial MT"/>
                <a:cs typeface="Arial MT"/>
              </a:rPr>
              <a:t>:</a:t>
            </a:r>
            <a:r>
              <a:rPr sz="800" spc="-85" dirty="0">
                <a:latin typeface="Arial MT"/>
                <a:cs typeface="Arial MT"/>
              </a:rPr>
              <a:t> </a:t>
            </a:r>
            <a:r>
              <a:rPr sz="800" spc="-100" dirty="0">
                <a:latin typeface="Arial MT"/>
                <a:cs typeface="Arial MT"/>
              </a:rPr>
              <a:t>C</a:t>
            </a:r>
            <a:r>
              <a:rPr sz="800" spc="-45" dirty="0">
                <a:latin typeface="Arial MT"/>
                <a:cs typeface="Arial MT"/>
              </a:rPr>
              <a:t>on</a:t>
            </a:r>
            <a:r>
              <a:rPr sz="800" spc="-85" dirty="0">
                <a:latin typeface="Arial MT"/>
                <a:cs typeface="Arial MT"/>
              </a:rPr>
              <a:t>s</a:t>
            </a:r>
            <a:r>
              <a:rPr sz="800" spc="-45" dirty="0">
                <a:latin typeface="Arial MT"/>
                <a:cs typeface="Arial MT"/>
              </a:rPr>
              <a:t>o</a:t>
            </a:r>
            <a:r>
              <a:rPr sz="800" spc="-20" dirty="0">
                <a:latin typeface="Arial MT"/>
                <a:cs typeface="Arial MT"/>
              </a:rPr>
              <a:t>li</a:t>
            </a:r>
            <a:r>
              <a:rPr sz="800" spc="-45" dirty="0">
                <a:latin typeface="Arial MT"/>
                <a:cs typeface="Arial MT"/>
              </a:rPr>
              <a:t>da</a:t>
            </a:r>
            <a:r>
              <a:rPr sz="800" spc="-65" dirty="0">
                <a:latin typeface="Arial MT"/>
                <a:cs typeface="Arial MT"/>
              </a:rPr>
              <a:t>t</a:t>
            </a:r>
            <a:r>
              <a:rPr sz="800" spc="-45" dirty="0">
                <a:latin typeface="Arial MT"/>
                <a:cs typeface="Arial MT"/>
              </a:rPr>
              <a:t>e</a:t>
            </a:r>
            <a:r>
              <a:rPr sz="800" spc="-80" dirty="0">
                <a:latin typeface="Arial MT"/>
                <a:cs typeface="Arial MT"/>
              </a:rPr>
              <a:t>d</a:t>
            </a:r>
            <a:r>
              <a:rPr sz="800" spc="-105" dirty="0">
                <a:latin typeface="Arial MT"/>
                <a:cs typeface="Arial MT"/>
              </a:rPr>
              <a:t> </a:t>
            </a:r>
            <a:r>
              <a:rPr sz="800" spc="-135" dirty="0">
                <a:latin typeface="Arial MT"/>
                <a:cs typeface="Arial MT"/>
              </a:rPr>
              <a:t>A</a:t>
            </a:r>
            <a:r>
              <a:rPr sz="800" spc="-45" dirty="0">
                <a:latin typeface="Arial MT"/>
                <a:cs typeface="Arial MT"/>
              </a:rPr>
              <a:t>pp</a:t>
            </a:r>
            <a:r>
              <a:rPr sz="800" spc="-30" dirty="0">
                <a:latin typeface="Arial MT"/>
                <a:cs typeface="Arial MT"/>
              </a:rPr>
              <a:t>r</a:t>
            </a:r>
            <a:r>
              <a:rPr sz="800" spc="-125" dirty="0">
                <a:latin typeface="Arial MT"/>
                <a:cs typeface="Arial MT"/>
              </a:rPr>
              <a:t>o</a:t>
            </a:r>
            <a:r>
              <a:rPr sz="800" spc="-45" dirty="0">
                <a:latin typeface="Arial MT"/>
                <a:cs typeface="Arial MT"/>
              </a:rPr>
              <a:t>p</a:t>
            </a:r>
            <a:r>
              <a:rPr sz="800" spc="-30" dirty="0">
                <a:latin typeface="Arial MT"/>
                <a:cs typeface="Arial MT"/>
              </a:rPr>
              <a:t>r</a:t>
            </a:r>
            <a:r>
              <a:rPr sz="800" spc="-100" dirty="0">
                <a:latin typeface="Arial MT"/>
                <a:cs typeface="Arial MT"/>
              </a:rPr>
              <a:t>i</a:t>
            </a:r>
            <a:r>
              <a:rPr sz="800" spc="-45" dirty="0">
                <a:latin typeface="Arial MT"/>
                <a:cs typeface="Arial MT"/>
              </a:rPr>
              <a:t>a</a:t>
            </a:r>
            <a:r>
              <a:rPr sz="800" spc="-65" dirty="0">
                <a:latin typeface="Arial MT"/>
                <a:cs typeface="Arial MT"/>
              </a:rPr>
              <a:t>t</a:t>
            </a:r>
            <a:r>
              <a:rPr sz="800" spc="-20" dirty="0">
                <a:latin typeface="Arial MT"/>
                <a:cs typeface="Arial MT"/>
              </a:rPr>
              <a:t>i</a:t>
            </a:r>
            <a:r>
              <a:rPr sz="800" spc="-45" dirty="0">
                <a:latin typeface="Arial MT"/>
                <a:cs typeface="Arial MT"/>
              </a:rPr>
              <a:t>o</a:t>
            </a:r>
            <a:r>
              <a:rPr sz="800" spc="-125" dirty="0">
                <a:latin typeface="Arial MT"/>
                <a:cs typeface="Arial MT"/>
              </a:rPr>
              <a:t>n</a:t>
            </a:r>
            <a:r>
              <a:rPr sz="800" spc="-75" dirty="0">
                <a:latin typeface="Arial MT"/>
                <a:cs typeface="Arial MT"/>
              </a:rPr>
              <a:t>s</a:t>
            </a:r>
            <a:r>
              <a:rPr sz="800" spc="-130" dirty="0">
                <a:latin typeface="Arial MT"/>
                <a:cs typeface="Arial MT"/>
              </a:rPr>
              <a:t> </a:t>
            </a:r>
            <a:r>
              <a:rPr sz="800" spc="-135" dirty="0">
                <a:latin typeface="Arial MT"/>
                <a:cs typeface="Arial MT"/>
              </a:rPr>
              <a:t>A</a:t>
            </a:r>
            <a:r>
              <a:rPr sz="800" spc="-85" dirty="0">
                <a:latin typeface="Arial MT"/>
                <a:cs typeface="Arial MT"/>
              </a:rPr>
              <a:t>c</a:t>
            </a:r>
            <a:r>
              <a:rPr sz="800" spc="-65" dirty="0">
                <a:latin typeface="Arial MT"/>
                <a:cs typeface="Arial MT"/>
              </a:rPr>
              <a:t>t</a:t>
            </a:r>
            <a:r>
              <a:rPr sz="800" spc="-40" dirty="0">
                <a:latin typeface="Arial MT"/>
                <a:cs typeface="Arial MT"/>
              </a:rPr>
              <a:t>,</a:t>
            </a:r>
            <a:r>
              <a:rPr sz="800" spc="-90" dirty="0">
                <a:latin typeface="Arial MT"/>
                <a:cs typeface="Arial MT"/>
              </a:rPr>
              <a:t> </a:t>
            </a:r>
            <a:r>
              <a:rPr sz="800" spc="-50" dirty="0">
                <a:latin typeface="Arial MT"/>
                <a:cs typeface="Arial MT"/>
              </a:rPr>
              <a:t>202</a:t>
            </a:r>
            <a:r>
              <a:rPr sz="800" spc="-80" dirty="0">
                <a:latin typeface="Arial MT"/>
                <a:cs typeface="Arial MT"/>
              </a:rPr>
              <a:t>3</a:t>
            </a:r>
            <a:endParaRPr sz="800">
              <a:latin typeface="Arial MT"/>
              <a:cs typeface="Arial MT"/>
            </a:endParaRPr>
          </a:p>
          <a:p>
            <a:pPr marL="12700">
              <a:lnSpc>
                <a:spcPct val="100000"/>
              </a:lnSpc>
              <a:spcBef>
                <a:spcPts val="80"/>
              </a:spcBef>
            </a:pPr>
            <a:r>
              <a:rPr sz="800" spc="-120" dirty="0">
                <a:latin typeface="Arial MT"/>
                <a:cs typeface="Arial MT"/>
              </a:rPr>
              <a:t>PIMCO</a:t>
            </a:r>
            <a:r>
              <a:rPr sz="800" spc="-30"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80" dirty="0">
                <a:latin typeface="Arial MT"/>
                <a:cs typeface="Arial MT"/>
              </a:rPr>
              <a:t> </a:t>
            </a:r>
            <a:r>
              <a:rPr sz="800" spc="-50" dirty="0">
                <a:latin typeface="Arial MT"/>
                <a:cs typeface="Arial MT"/>
              </a:rPr>
              <a:t>provide</a:t>
            </a:r>
            <a:r>
              <a:rPr sz="800" spc="-25" dirty="0">
                <a:latin typeface="Arial MT"/>
                <a:cs typeface="Arial MT"/>
              </a:rPr>
              <a:t> </a:t>
            </a:r>
            <a:r>
              <a:rPr sz="800" spc="-55" dirty="0">
                <a:latin typeface="Arial MT"/>
                <a:cs typeface="Arial MT"/>
              </a:rPr>
              <a:t>legal</a:t>
            </a:r>
            <a:r>
              <a:rPr sz="800" spc="-45" dirty="0">
                <a:latin typeface="Arial MT"/>
                <a:cs typeface="Arial MT"/>
              </a:rPr>
              <a:t> </a:t>
            </a:r>
            <a:r>
              <a:rPr sz="800" spc="-90" dirty="0">
                <a:latin typeface="Arial MT"/>
                <a:cs typeface="Arial MT"/>
              </a:rPr>
              <a:t>or</a:t>
            </a:r>
            <a:r>
              <a:rPr sz="800" spc="-30" dirty="0">
                <a:latin typeface="Arial MT"/>
                <a:cs typeface="Arial MT"/>
              </a:rPr>
              <a:t> </a:t>
            </a:r>
            <a:r>
              <a:rPr sz="800" spc="-65" dirty="0">
                <a:latin typeface="Arial MT"/>
                <a:cs typeface="Arial MT"/>
              </a:rPr>
              <a:t>tax advice.</a:t>
            </a:r>
            <a:r>
              <a:rPr sz="800" spc="-80" dirty="0">
                <a:latin typeface="Arial MT"/>
                <a:cs typeface="Arial MT"/>
              </a:rPr>
              <a:t> </a:t>
            </a:r>
            <a:r>
              <a:rPr sz="800" spc="-70" dirty="0">
                <a:latin typeface="Arial MT"/>
                <a:cs typeface="Arial MT"/>
              </a:rPr>
              <a:t>Please</a:t>
            </a:r>
            <a:r>
              <a:rPr sz="800" spc="-25" dirty="0">
                <a:latin typeface="Arial MT"/>
                <a:cs typeface="Arial MT"/>
              </a:rPr>
              <a:t> </a:t>
            </a:r>
            <a:r>
              <a:rPr sz="800" spc="-65" dirty="0">
                <a:latin typeface="Arial MT"/>
                <a:cs typeface="Arial MT"/>
              </a:rPr>
              <a:t>consult</a:t>
            </a:r>
            <a:r>
              <a:rPr sz="800" spc="-80" dirty="0">
                <a:latin typeface="Arial MT"/>
                <a:cs typeface="Arial MT"/>
              </a:rPr>
              <a:t> </a:t>
            </a:r>
            <a:r>
              <a:rPr sz="800" spc="-55" dirty="0">
                <a:latin typeface="Arial MT"/>
                <a:cs typeface="Arial MT"/>
              </a:rPr>
              <a:t>your</a:t>
            </a:r>
            <a:r>
              <a:rPr sz="800" spc="-120" dirty="0">
                <a:latin typeface="Arial MT"/>
                <a:cs typeface="Arial MT"/>
              </a:rPr>
              <a:t> </a:t>
            </a:r>
            <a:r>
              <a:rPr sz="800" spc="-65" dirty="0">
                <a:latin typeface="Arial MT"/>
                <a:cs typeface="Arial MT"/>
              </a:rPr>
              <a:t>tax</a:t>
            </a:r>
            <a:r>
              <a:rPr sz="800" spc="15" dirty="0">
                <a:latin typeface="Arial MT"/>
                <a:cs typeface="Arial MT"/>
              </a:rPr>
              <a:t> </a:t>
            </a:r>
            <a:r>
              <a:rPr sz="800" spc="-80" dirty="0">
                <a:latin typeface="Arial MT"/>
                <a:cs typeface="Arial MT"/>
              </a:rPr>
              <a:t>and/or</a:t>
            </a:r>
            <a:r>
              <a:rPr sz="800" spc="-30" dirty="0">
                <a:latin typeface="Arial MT"/>
                <a:cs typeface="Arial MT"/>
              </a:rPr>
              <a:t> </a:t>
            </a:r>
            <a:r>
              <a:rPr sz="800" spc="-55" dirty="0">
                <a:latin typeface="Arial MT"/>
                <a:cs typeface="Arial MT"/>
              </a:rPr>
              <a:t>legal</a:t>
            </a:r>
            <a:r>
              <a:rPr sz="800" spc="-45" dirty="0">
                <a:latin typeface="Arial MT"/>
                <a:cs typeface="Arial MT"/>
              </a:rPr>
              <a:t> </a:t>
            </a:r>
            <a:r>
              <a:rPr sz="800" spc="-80" dirty="0">
                <a:latin typeface="Arial MT"/>
                <a:cs typeface="Arial MT"/>
              </a:rPr>
              <a:t>counsel</a:t>
            </a:r>
            <a:r>
              <a:rPr sz="800" spc="-45" dirty="0">
                <a:latin typeface="Arial MT"/>
                <a:cs typeface="Arial MT"/>
              </a:rPr>
              <a:t> </a:t>
            </a:r>
            <a:r>
              <a:rPr sz="800" spc="-55" dirty="0">
                <a:latin typeface="Arial MT"/>
                <a:cs typeface="Arial MT"/>
              </a:rPr>
              <a:t>for</a:t>
            </a:r>
            <a:r>
              <a:rPr sz="800" spc="-35" dirty="0">
                <a:latin typeface="Arial MT"/>
                <a:cs typeface="Arial MT"/>
              </a:rPr>
              <a:t> </a:t>
            </a:r>
            <a:r>
              <a:rPr sz="800" spc="-55" dirty="0">
                <a:latin typeface="Arial MT"/>
                <a:cs typeface="Arial MT"/>
              </a:rPr>
              <a:t>specific</a:t>
            </a:r>
            <a:r>
              <a:rPr sz="800" spc="-65" dirty="0">
                <a:latin typeface="Arial MT"/>
                <a:cs typeface="Arial MT"/>
              </a:rPr>
              <a:t> tax</a:t>
            </a:r>
            <a:r>
              <a:rPr sz="800" spc="-60" dirty="0">
                <a:latin typeface="Arial MT"/>
                <a:cs typeface="Arial MT"/>
              </a:rPr>
              <a:t> </a:t>
            </a:r>
            <a:r>
              <a:rPr sz="800" spc="-50" dirty="0">
                <a:latin typeface="Arial MT"/>
                <a:cs typeface="Arial MT"/>
              </a:rPr>
              <a:t>or</a:t>
            </a:r>
            <a:r>
              <a:rPr sz="800" spc="-35" dirty="0">
                <a:latin typeface="Arial MT"/>
                <a:cs typeface="Arial MT"/>
              </a:rPr>
              <a:t> </a:t>
            </a:r>
            <a:r>
              <a:rPr sz="800" spc="-70" dirty="0">
                <a:latin typeface="Arial MT"/>
                <a:cs typeface="Arial MT"/>
              </a:rPr>
              <a:t>legal</a:t>
            </a:r>
            <a:r>
              <a:rPr sz="800" spc="-45" dirty="0">
                <a:latin typeface="Arial MT"/>
                <a:cs typeface="Arial MT"/>
              </a:rPr>
              <a:t> </a:t>
            </a:r>
            <a:r>
              <a:rPr sz="800" spc="-65" dirty="0">
                <a:latin typeface="Arial MT"/>
                <a:cs typeface="Arial MT"/>
              </a:rPr>
              <a:t>questions </a:t>
            </a:r>
            <a:r>
              <a:rPr sz="800" spc="-85" dirty="0">
                <a:latin typeface="Arial MT"/>
                <a:cs typeface="Arial MT"/>
              </a:rPr>
              <a:t>and</a:t>
            </a:r>
            <a:r>
              <a:rPr sz="800" spc="-20" dirty="0">
                <a:latin typeface="Arial MT"/>
                <a:cs typeface="Arial MT"/>
              </a:rPr>
              <a:t> </a:t>
            </a:r>
            <a:r>
              <a:rPr sz="800" spc="-90" dirty="0">
                <a:latin typeface="Arial MT"/>
                <a:cs typeface="Arial MT"/>
              </a:rPr>
              <a:t>concerns</a:t>
            </a:r>
            <a:endParaRPr sz="800">
              <a:latin typeface="Arial MT"/>
              <a:cs typeface="Arial MT"/>
            </a:endParaRPr>
          </a:p>
        </p:txBody>
      </p:sp>
      <p:sp>
        <p:nvSpPr>
          <p:cNvPr id="4" name="object 4"/>
          <p:cNvSpPr/>
          <p:nvPr/>
        </p:nvSpPr>
        <p:spPr>
          <a:xfrm>
            <a:off x="304800" y="1676400"/>
            <a:ext cx="9072880" cy="2926080"/>
          </a:xfrm>
          <a:custGeom>
            <a:avLst/>
            <a:gdLst/>
            <a:ahLst/>
            <a:cxnLst/>
            <a:rect l="l" t="t" r="r" b="b"/>
            <a:pathLst>
              <a:path w="9072880" h="2926079">
                <a:moveTo>
                  <a:pt x="9072880" y="0"/>
                </a:moveTo>
                <a:lnTo>
                  <a:pt x="0" y="0"/>
                </a:lnTo>
                <a:lnTo>
                  <a:pt x="0" y="2926080"/>
                </a:lnTo>
                <a:lnTo>
                  <a:pt x="9072880" y="2926080"/>
                </a:lnTo>
                <a:lnTo>
                  <a:pt x="9072880" y="0"/>
                </a:lnTo>
                <a:close/>
              </a:path>
            </a:pathLst>
          </a:custGeom>
          <a:solidFill>
            <a:srgbClr val="F1F1F1"/>
          </a:solidFill>
        </p:spPr>
        <p:txBody>
          <a:bodyPr wrap="square" lIns="0" tIns="0" rIns="0" bIns="0" rtlCol="0"/>
          <a:lstStyle/>
          <a:p>
            <a:endParaRPr/>
          </a:p>
        </p:txBody>
      </p:sp>
      <p:sp>
        <p:nvSpPr>
          <p:cNvPr id="5" name="object 5"/>
          <p:cNvSpPr txBox="1"/>
          <p:nvPr/>
        </p:nvSpPr>
        <p:spPr>
          <a:xfrm>
            <a:off x="289559" y="1070673"/>
            <a:ext cx="8058784" cy="2872740"/>
          </a:xfrm>
          <a:prstGeom prst="rect">
            <a:avLst/>
          </a:prstGeom>
        </p:spPr>
        <p:txBody>
          <a:bodyPr vert="horz" wrap="square" lIns="0" tIns="11430" rIns="0" bIns="0" rtlCol="0">
            <a:spAutoFit/>
          </a:bodyPr>
          <a:lstStyle/>
          <a:p>
            <a:pPr marL="12700">
              <a:lnSpc>
                <a:spcPct val="100000"/>
              </a:lnSpc>
              <a:spcBef>
                <a:spcPts val="90"/>
              </a:spcBef>
            </a:pPr>
            <a:r>
              <a:rPr sz="1850" spc="15" dirty="0">
                <a:solidFill>
                  <a:srgbClr val="52555A"/>
                </a:solidFill>
                <a:latin typeface="Arial MT"/>
                <a:cs typeface="Arial MT"/>
              </a:rPr>
              <a:t>R</a:t>
            </a:r>
            <a:r>
              <a:rPr sz="1850" spc="-25" dirty="0">
                <a:solidFill>
                  <a:srgbClr val="52555A"/>
                </a:solidFill>
                <a:latin typeface="Arial MT"/>
                <a:cs typeface="Arial MT"/>
              </a:rPr>
              <a:t>M</a:t>
            </a:r>
            <a:r>
              <a:rPr sz="1850" spc="-10" dirty="0">
                <a:solidFill>
                  <a:srgbClr val="52555A"/>
                </a:solidFill>
                <a:latin typeface="Arial MT"/>
                <a:cs typeface="Arial MT"/>
              </a:rPr>
              <a:t>D</a:t>
            </a:r>
            <a:r>
              <a:rPr sz="1850" spc="-165" dirty="0">
                <a:solidFill>
                  <a:srgbClr val="52555A"/>
                </a:solidFill>
                <a:latin typeface="Arial MT"/>
                <a:cs typeface="Arial MT"/>
              </a:rPr>
              <a:t> </a:t>
            </a:r>
            <a:r>
              <a:rPr sz="1850" spc="30" dirty="0">
                <a:solidFill>
                  <a:srgbClr val="52555A"/>
                </a:solidFill>
                <a:latin typeface="Arial MT"/>
                <a:cs typeface="Arial MT"/>
              </a:rPr>
              <a:t>s</a:t>
            </a:r>
            <a:r>
              <a:rPr sz="1850" spc="-35" dirty="0">
                <a:solidFill>
                  <a:srgbClr val="52555A"/>
                </a:solidFill>
                <a:latin typeface="Arial MT"/>
                <a:cs typeface="Arial MT"/>
              </a:rPr>
              <a:t>t</a:t>
            </a:r>
            <a:r>
              <a:rPr sz="1850" spc="10" dirty="0">
                <a:solidFill>
                  <a:srgbClr val="52555A"/>
                </a:solidFill>
                <a:latin typeface="Arial MT"/>
                <a:cs typeface="Arial MT"/>
              </a:rPr>
              <a:t>a</a:t>
            </a:r>
            <a:r>
              <a:rPr sz="1850" spc="20" dirty="0">
                <a:solidFill>
                  <a:srgbClr val="52555A"/>
                </a:solidFill>
                <a:latin typeface="Arial MT"/>
                <a:cs typeface="Arial MT"/>
              </a:rPr>
              <a:t>r</a:t>
            </a:r>
            <a:r>
              <a:rPr sz="1850" spc="-35" dirty="0">
                <a:solidFill>
                  <a:srgbClr val="52555A"/>
                </a:solidFill>
                <a:latin typeface="Arial MT"/>
                <a:cs typeface="Arial MT"/>
              </a:rPr>
              <a:t>t</a:t>
            </a:r>
            <a:r>
              <a:rPr sz="1850" spc="-15" dirty="0">
                <a:solidFill>
                  <a:srgbClr val="52555A"/>
                </a:solidFill>
                <a:latin typeface="Arial MT"/>
                <a:cs typeface="Arial MT"/>
              </a:rPr>
              <a:t>i</a:t>
            </a:r>
            <a:r>
              <a:rPr sz="1850" spc="-70" dirty="0">
                <a:solidFill>
                  <a:srgbClr val="52555A"/>
                </a:solidFill>
                <a:latin typeface="Arial MT"/>
                <a:cs typeface="Arial MT"/>
              </a:rPr>
              <a:t>n</a:t>
            </a:r>
            <a:r>
              <a:rPr sz="1850" spc="-5" dirty="0">
                <a:solidFill>
                  <a:srgbClr val="52555A"/>
                </a:solidFill>
                <a:latin typeface="Arial MT"/>
                <a:cs typeface="Arial MT"/>
              </a:rPr>
              <a:t>g</a:t>
            </a:r>
            <a:r>
              <a:rPr sz="1850" spc="-95" dirty="0">
                <a:solidFill>
                  <a:srgbClr val="52555A"/>
                </a:solidFill>
                <a:latin typeface="Arial MT"/>
                <a:cs typeface="Arial MT"/>
              </a:rPr>
              <a:t> </a:t>
            </a:r>
            <a:r>
              <a:rPr sz="1850" spc="10" dirty="0">
                <a:solidFill>
                  <a:srgbClr val="52555A"/>
                </a:solidFill>
                <a:latin typeface="Arial MT"/>
                <a:cs typeface="Arial MT"/>
              </a:rPr>
              <a:t>a</a:t>
            </a:r>
            <a:r>
              <a:rPr sz="1850" spc="-70" dirty="0">
                <a:solidFill>
                  <a:srgbClr val="52555A"/>
                </a:solidFill>
                <a:latin typeface="Arial MT"/>
                <a:cs typeface="Arial MT"/>
              </a:rPr>
              <a:t>g</a:t>
            </a:r>
            <a:r>
              <a:rPr sz="1850" spc="-5" dirty="0">
                <a:solidFill>
                  <a:srgbClr val="52555A"/>
                </a:solidFill>
                <a:latin typeface="Arial MT"/>
                <a:cs typeface="Arial MT"/>
              </a:rPr>
              <a:t>e</a:t>
            </a:r>
            <a:r>
              <a:rPr sz="1850" spc="-15" dirty="0">
                <a:solidFill>
                  <a:srgbClr val="52555A"/>
                </a:solidFill>
                <a:latin typeface="Arial MT"/>
                <a:cs typeface="Arial MT"/>
              </a:rPr>
              <a:t> i</a:t>
            </a:r>
            <a:r>
              <a:rPr sz="1850" spc="-70" dirty="0">
                <a:solidFill>
                  <a:srgbClr val="52555A"/>
                </a:solidFill>
                <a:latin typeface="Arial MT"/>
                <a:cs typeface="Arial MT"/>
              </a:rPr>
              <a:t>n</a:t>
            </a:r>
            <a:r>
              <a:rPr sz="1850" spc="30" dirty="0">
                <a:solidFill>
                  <a:srgbClr val="52555A"/>
                </a:solidFill>
                <a:latin typeface="Arial MT"/>
                <a:cs typeface="Arial MT"/>
              </a:rPr>
              <a:t>c</a:t>
            </a:r>
            <a:r>
              <a:rPr sz="1850" spc="20" dirty="0">
                <a:solidFill>
                  <a:srgbClr val="52555A"/>
                </a:solidFill>
                <a:latin typeface="Arial MT"/>
                <a:cs typeface="Arial MT"/>
              </a:rPr>
              <a:t>r</a:t>
            </a:r>
            <a:r>
              <a:rPr sz="1850" spc="10" dirty="0">
                <a:solidFill>
                  <a:srgbClr val="52555A"/>
                </a:solidFill>
                <a:latin typeface="Arial MT"/>
                <a:cs typeface="Arial MT"/>
              </a:rPr>
              <a:t>ea</a:t>
            </a:r>
            <a:r>
              <a:rPr sz="1850" spc="30" dirty="0">
                <a:solidFill>
                  <a:srgbClr val="52555A"/>
                </a:solidFill>
                <a:latin typeface="Arial MT"/>
                <a:cs typeface="Arial MT"/>
              </a:rPr>
              <a:t>s</a:t>
            </a:r>
            <a:r>
              <a:rPr sz="1850" spc="10" dirty="0">
                <a:solidFill>
                  <a:srgbClr val="52555A"/>
                </a:solidFill>
                <a:latin typeface="Arial MT"/>
                <a:cs typeface="Arial MT"/>
              </a:rPr>
              <a:t>e</a:t>
            </a:r>
            <a:r>
              <a:rPr sz="1850" spc="-5" dirty="0">
                <a:solidFill>
                  <a:srgbClr val="52555A"/>
                </a:solidFill>
                <a:latin typeface="Arial MT"/>
                <a:cs typeface="Arial MT"/>
              </a:rPr>
              <a:t>d</a:t>
            </a:r>
            <a:r>
              <a:rPr sz="1850" spc="-254" dirty="0">
                <a:solidFill>
                  <a:srgbClr val="52555A"/>
                </a:solidFill>
                <a:latin typeface="Arial MT"/>
                <a:cs typeface="Arial MT"/>
              </a:rPr>
              <a:t> </a:t>
            </a:r>
            <a:r>
              <a:rPr sz="1850" spc="10" dirty="0">
                <a:solidFill>
                  <a:srgbClr val="52555A"/>
                </a:solidFill>
                <a:latin typeface="Arial MT"/>
                <a:cs typeface="Arial MT"/>
              </a:rPr>
              <a:t>a</a:t>
            </a:r>
            <a:r>
              <a:rPr sz="1850" spc="-70" dirty="0">
                <a:solidFill>
                  <a:srgbClr val="52555A"/>
                </a:solidFill>
                <a:latin typeface="Arial MT"/>
                <a:cs typeface="Arial MT"/>
              </a:rPr>
              <a:t>g</a:t>
            </a:r>
            <a:r>
              <a:rPr sz="1850" spc="10" dirty="0">
                <a:solidFill>
                  <a:srgbClr val="52555A"/>
                </a:solidFill>
                <a:latin typeface="Arial MT"/>
                <a:cs typeface="Arial MT"/>
              </a:rPr>
              <a:t>a</a:t>
            </a:r>
            <a:r>
              <a:rPr sz="1850" spc="-15" dirty="0">
                <a:solidFill>
                  <a:srgbClr val="52555A"/>
                </a:solidFill>
                <a:latin typeface="Arial MT"/>
                <a:cs typeface="Arial MT"/>
              </a:rPr>
              <a:t>i</a:t>
            </a:r>
            <a:r>
              <a:rPr sz="1850" spc="-5" dirty="0">
                <a:solidFill>
                  <a:srgbClr val="52555A"/>
                </a:solidFill>
                <a:latin typeface="Arial MT"/>
                <a:cs typeface="Arial MT"/>
              </a:rPr>
              <a:t>n</a:t>
            </a:r>
            <a:endParaRPr sz="1850">
              <a:latin typeface="Arial MT"/>
              <a:cs typeface="Arial MT"/>
            </a:endParaRPr>
          </a:p>
          <a:p>
            <a:pPr>
              <a:lnSpc>
                <a:spcPct val="100000"/>
              </a:lnSpc>
              <a:spcBef>
                <a:spcPts val="45"/>
              </a:spcBef>
            </a:pPr>
            <a:endParaRPr sz="2700">
              <a:latin typeface="Arial MT"/>
              <a:cs typeface="Arial MT"/>
            </a:endParaRPr>
          </a:p>
          <a:p>
            <a:pPr marL="389255" indent="-285115">
              <a:lnSpc>
                <a:spcPct val="100000"/>
              </a:lnSpc>
              <a:buChar char="•"/>
              <a:tabLst>
                <a:tab pos="388620" algn="l"/>
                <a:tab pos="389255" algn="l"/>
              </a:tabLst>
            </a:pPr>
            <a:r>
              <a:rPr sz="1600" spc="-45" dirty="0">
                <a:latin typeface="Arial MT"/>
                <a:cs typeface="Arial MT"/>
              </a:rPr>
              <a:t>New</a:t>
            </a:r>
            <a:r>
              <a:rPr sz="1600" dirty="0">
                <a:latin typeface="Arial MT"/>
                <a:cs typeface="Arial MT"/>
              </a:rPr>
              <a:t> </a:t>
            </a:r>
            <a:r>
              <a:rPr sz="1600" spc="-10" dirty="0">
                <a:latin typeface="Arial MT"/>
                <a:cs typeface="Arial MT"/>
              </a:rPr>
              <a:t>Act</a:t>
            </a:r>
            <a:r>
              <a:rPr sz="1600" spc="65" dirty="0">
                <a:latin typeface="Arial MT"/>
                <a:cs typeface="Arial MT"/>
              </a:rPr>
              <a:t> </a:t>
            </a:r>
            <a:r>
              <a:rPr sz="1600" spc="-20" dirty="0">
                <a:latin typeface="Arial MT"/>
                <a:cs typeface="Arial MT"/>
              </a:rPr>
              <a:t>increases</a:t>
            </a:r>
            <a:r>
              <a:rPr sz="1600" spc="114" dirty="0">
                <a:latin typeface="Arial MT"/>
                <a:cs typeface="Arial MT"/>
              </a:rPr>
              <a:t> </a:t>
            </a:r>
            <a:r>
              <a:rPr sz="1600" spc="-10" dirty="0">
                <a:latin typeface="Arial MT"/>
                <a:cs typeface="Arial MT"/>
              </a:rPr>
              <a:t>age</a:t>
            </a:r>
            <a:r>
              <a:rPr sz="1600" spc="20" dirty="0">
                <a:latin typeface="Arial MT"/>
                <a:cs typeface="Arial MT"/>
              </a:rPr>
              <a:t> </a:t>
            </a:r>
            <a:r>
              <a:rPr sz="1600" spc="15" dirty="0">
                <a:latin typeface="Arial MT"/>
                <a:cs typeface="Arial MT"/>
              </a:rPr>
              <a:t>to</a:t>
            </a:r>
            <a:r>
              <a:rPr sz="1600" spc="-50" dirty="0">
                <a:latin typeface="Arial MT"/>
                <a:cs typeface="Arial MT"/>
              </a:rPr>
              <a:t> </a:t>
            </a:r>
            <a:r>
              <a:rPr sz="1600" spc="-10" dirty="0">
                <a:latin typeface="Arial MT"/>
                <a:cs typeface="Arial MT"/>
              </a:rPr>
              <a:t>73</a:t>
            </a:r>
            <a:r>
              <a:rPr sz="1600" spc="20" dirty="0">
                <a:latin typeface="Arial MT"/>
                <a:cs typeface="Arial MT"/>
              </a:rPr>
              <a:t> </a:t>
            </a:r>
            <a:r>
              <a:rPr sz="1600" spc="-25" dirty="0">
                <a:latin typeface="Arial MT"/>
                <a:cs typeface="Arial MT"/>
              </a:rPr>
              <a:t>in</a:t>
            </a:r>
            <a:r>
              <a:rPr sz="1600" spc="25" dirty="0">
                <a:latin typeface="Arial MT"/>
                <a:cs typeface="Arial MT"/>
              </a:rPr>
              <a:t> </a:t>
            </a:r>
            <a:r>
              <a:rPr sz="1600" spc="-10" dirty="0">
                <a:latin typeface="Arial MT"/>
                <a:cs typeface="Arial MT"/>
              </a:rPr>
              <a:t>2023,</a:t>
            </a:r>
            <a:r>
              <a:rPr sz="1600" spc="65" dirty="0">
                <a:latin typeface="Arial MT"/>
                <a:cs typeface="Arial MT"/>
              </a:rPr>
              <a:t> </a:t>
            </a:r>
            <a:r>
              <a:rPr sz="1600" spc="-10" dirty="0">
                <a:latin typeface="Arial MT"/>
                <a:cs typeface="Arial MT"/>
              </a:rPr>
              <a:t>age</a:t>
            </a:r>
            <a:r>
              <a:rPr sz="1600" spc="25" dirty="0">
                <a:latin typeface="Arial MT"/>
                <a:cs typeface="Arial MT"/>
              </a:rPr>
              <a:t> </a:t>
            </a:r>
            <a:r>
              <a:rPr sz="1600" spc="-10" dirty="0">
                <a:latin typeface="Arial MT"/>
                <a:cs typeface="Arial MT"/>
              </a:rPr>
              <a:t>75</a:t>
            </a:r>
            <a:r>
              <a:rPr sz="1600" spc="-55" dirty="0">
                <a:latin typeface="Arial MT"/>
                <a:cs typeface="Arial MT"/>
              </a:rPr>
              <a:t> </a:t>
            </a:r>
            <a:r>
              <a:rPr sz="1600" spc="-25" dirty="0">
                <a:latin typeface="Arial MT"/>
                <a:cs typeface="Arial MT"/>
              </a:rPr>
              <a:t>in</a:t>
            </a:r>
            <a:r>
              <a:rPr sz="1600" spc="105" dirty="0">
                <a:latin typeface="Arial MT"/>
                <a:cs typeface="Arial MT"/>
              </a:rPr>
              <a:t> </a:t>
            </a:r>
            <a:r>
              <a:rPr sz="1600" spc="-10" dirty="0">
                <a:latin typeface="Arial MT"/>
                <a:cs typeface="Arial MT"/>
              </a:rPr>
              <a:t>2033</a:t>
            </a:r>
            <a:endParaRPr sz="1600">
              <a:latin typeface="Arial MT"/>
              <a:cs typeface="Arial MT"/>
            </a:endParaRPr>
          </a:p>
          <a:p>
            <a:pPr marL="389255" indent="-285115">
              <a:lnSpc>
                <a:spcPct val="100000"/>
              </a:lnSpc>
              <a:spcBef>
                <a:spcPts val="645"/>
              </a:spcBef>
              <a:buChar char="•"/>
              <a:tabLst>
                <a:tab pos="388620" algn="l"/>
                <a:tab pos="389255" algn="l"/>
              </a:tabLst>
            </a:pPr>
            <a:r>
              <a:rPr sz="1600" spc="-25" dirty="0">
                <a:latin typeface="Arial MT"/>
                <a:cs typeface="Arial MT"/>
              </a:rPr>
              <a:t>Penalty</a:t>
            </a:r>
            <a:r>
              <a:rPr sz="1600" spc="105" dirty="0">
                <a:latin typeface="Arial MT"/>
                <a:cs typeface="Arial MT"/>
              </a:rPr>
              <a:t> </a:t>
            </a:r>
            <a:r>
              <a:rPr sz="1600" spc="5" dirty="0">
                <a:latin typeface="Arial MT"/>
                <a:cs typeface="Arial MT"/>
              </a:rPr>
              <a:t>for</a:t>
            </a:r>
            <a:r>
              <a:rPr sz="1600" spc="-20" dirty="0">
                <a:latin typeface="Arial MT"/>
                <a:cs typeface="Arial MT"/>
              </a:rPr>
              <a:t> </a:t>
            </a:r>
            <a:r>
              <a:rPr sz="1600" spc="-5" dirty="0">
                <a:latin typeface="Arial MT"/>
                <a:cs typeface="Arial MT"/>
              </a:rPr>
              <a:t>RMD</a:t>
            </a:r>
            <a:r>
              <a:rPr sz="1600" spc="-10" dirty="0">
                <a:latin typeface="Arial MT"/>
                <a:cs typeface="Arial MT"/>
              </a:rPr>
              <a:t> </a:t>
            </a:r>
            <a:r>
              <a:rPr sz="1600" spc="-20" dirty="0">
                <a:latin typeface="Arial MT"/>
                <a:cs typeface="Arial MT"/>
              </a:rPr>
              <a:t>failure</a:t>
            </a:r>
            <a:r>
              <a:rPr sz="1600" spc="100" dirty="0">
                <a:latin typeface="Arial MT"/>
                <a:cs typeface="Arial MT"/>
              </a:rPr>
              <a:t> </a:t>
            </a:r>
            <a:r>
              <a:rPr sz="1600" spc="-20" dirty="0">
                <a:latin typeface="Arial MT"/>
                <a:cs typeface="Arial MT"/>
              </a:rPr>
              <a:t>reduced</a:t>
            </a:r>
            <a:r>
              <a:rPr sz="1600" spc="95" dirty="0">
                <a:latin typeface="Arial MT"/>
                <a:cs typeface="Arial MT"/>
              </a:rPr>
              <a:t> </a:t>
            </a:r>
            <a:r>
              <a:rPr sz="1600" spc="10" dirty="0">
                <a:latin typeface="Arial MT"/>
                <a:cs typeface="Arial MT"/>
              </a:rPr>
              <a:t>from</a:t>
            </a:r>
            <a:r>
              <a:rPr sz="1600" spc="-20" dirty="0">
                <a:latin typeface="Arial MT"/>
                <a:cs typeface="Arial MT"/>
              </a:rPr>
              <a:t> </a:t>
            </a:r>
            <a:r>
              <a:rPr sz="1600" spc="-10" dirty="0">
                <a:latin typeface="Arial MT"/>
                <a:cs typeface="Arial MT"/>
              </a:rPr>
              <a:t>50%</a:t>
            </a:r>
            <a:r>
              <a:rPr sz="1600" spc="40" dirty="0">
                <a:latin typeface="Arial MT"/>
                <a:cs typeface="Arial MT"/>
              </a:rPr>
              <a:t> </a:t>
            </a:r>
            <a:r>
              <a:rPr sz="1600" spc="15" dirty="0">
                <a:latin typeface="Arial MT"/>
                <a:cs typeface="Arial MT"/>
              </a:rPr>
              <a:t>to</a:t>
            </a:r>
            <a:r>
              <a:rPr sz="1600" spc="-60" dirty="0">
                <a:latin typeface="Arial MT"/>
                <a:cs typeface="Arial MT"/>
              </a:rPr>
              <a:t> </a:t>
            </a:r>
            <a:r>
              <a:rPr sz="1600" spc="-10" dirty="0">
                <a:latin typeface="Arial MT"/>
                <a:cs typeface="Arial MT"/>
              </a:rPr>
              <a:t>25%</a:t>
            </a:r>
            <a:r>
              <a:rPr sz="1600" spc="45" dirty="0">
                <a:latin typeface="Arial MT"/>
                <a:cs typeface="Arial MT"/>
              </a:rPr>
              <a:t> </a:t>
            </a:r>
            <a:r>
              <a:rPr sz="1600" spc="-10" dirty="0">
                <a:latin typeface="Arial MT"/>
                <a:cs typeface="Arial MT"/>
              </a:rPr>
              <a:t>or</a:t>
            </a:r>
            <a:r>
              <a:rPr sz="1600" spc="-25" dirty="0">
                <a:latin typeface="Arial MT"/>
                <a:cs typeface="Arial MT"/>
              </a:rPr>
              <a:t> </a:t>
            </a:r>
            <a:r>
              <a:rPr sz="1600" spc="-10" dirty="0">
                <a:latin typeface="Arial MT"/>
                <a:cs typeface="Arial MT"/>
              </a:rPr>
              <a:t>10%</a:t>
            </a:r>
            <a:endParaRPr sz="1600">
              <a:latin typeface="Arial MT"/>
              <a:cs typeface="Arial MT"/>
            </a:endParaRPr>
          </a:p>
          <a:p>
            <a:pPr marL="389255" indent="-285115">
              <a:lnSpc>
                <a:spcPct val="100000"/>
              </a:lnSpc>
              <a:spcBef>
                <a:spcPts val="560"/>
              </a:spcBef>
              <a:buChar char="•"/>
              <a:tabLst>
                <a:tab pos="388620" algn="l"/>
                <a:tab pos="389255" algn="l"/>
              </a:tabLst>
            </a:pPr>
            <a:r>
              <a:rPr sz="1600" spc="-25" dirty="0">
                <a:latin typeface="Arial MT"/>
                <a:cs typeface="Arial MT"/>
              </a:rPr>
              <a:t>Exceptions:</a:t>
            </a:r>
            <a:r>
              <a:rPr sz="1600" spc="235" dirty="0">
                <a:latin typeface="Arial MT"/>
                <a:cs typeface="Arial MT"/>
              </a:rPr>
              <a:t> </a:t>
            </a:r>
            <a:r>
              <a:rPr sz="1600" spc="-15" dirty="0">
                <a:latin typeface="Arial MT"/>
                <a:cs typeface="Arial MT"/>
              </a:rPr>
              <a:t>domestic</a:t>
            </a:r>
            <a:r>
              <a:rPr sz="1600" spc="120" dirty="0">
                <a:latin typeface="Arial MT"/>
                <a:cs typeface="Arial MT"/>
              </a:rPr>
              <a:t> </a:t>
            </a:r>
            <a:r>
              <a:rPr sz="1600" spc="-25" dirty="0">
                <a:latin typeface="Arial MT"/>
                <a:cs typeface="Arial MT"/>
              </a:rPr>
              <a:t>abuse,</a:t>
            </a:r>
            <a:r>
              <a:rPr sz="1600" spc="75" dirty="0">
                <a:latin typeface="Arial MT"/>
                <a:cs typeface="Arial MT"/>
              </a:rPr>
              <a:t> </a:t>
            </a:r>
            <a:r>
              <a:rPr sz="1600" spc="-25" dirty="0">
                <a:latin typeface="Arial MT"/>
                <a:cs typeface="Arial MT"/>
              </a:rPr>
              <a:t>terminal</a:t>
            </a:r>
            <a:r>
              <a:rPr sz="1600" spc="165" dirty="0">
                <a:latin typeface="Arial MT"/>
                <a:cs typeface="Arial MT"/>
              </a:rPr>
              <a:t> </a:t>
            </a:r>
            <a:r>
              <a:rPr sz="1600" spc="-30" dirty="0">
                <a:latin typeface="Arial MT"/>
                <a:cs typeface="Arial MT"/>
              </a:rPr>
              <a:t>illness,</a:t>
            </a:r>
            <a:r>
              <a:rPr sz="1600" spc="150" dirty="0">
                <a:latin typeface="Arial MT"/>
                <a:cs typeface="Arial MT"/>
              </a:rPr>
              <a:t> </a:t>
            </a:r>
            <a:r>
              <a:rPr sz="1600" spc="-25" dirty="0">
                <a:latin typeface="Arial MT"/>
                <a:cs typeface="Arial MT"/>
              </a:rPr>
              <a:t>qualified</a:t>
            </a:r>
            <a:r>
              <a:rPr sz="1600" spc="190" dirty="0">
                <a:latin typeface="Arial MT"/>
                <a:cs typeface="Arial MT"/>
              </a:rPr>
              <a:t> </a:t>
            </a:r>
            <a:r>
              <a:rPr sz="1600" spc="-15" dirty="0">
                <a:latin typeface="Arial MT"/>
                <a:cs typeface="Arial MT"/>
              </a:rPr>
              <a:t>disaster,</a:t>
            </a:r>
            <a:r>
              <a:rPr sz="1600" spc="-5" dirty="0">
                <a:latin typeface="Arial MT"/>
                <a:cs typeface="Arial MT"/>
              </a:rPr>
              <a:t> </a:t>
            </a:r>
            <a:r>
              <a:rPr sz="1600" spc="-20" dirty="0">
                <a:latin typeface="Arial MT"/>
                <a:cs typeface="Arial MT"/>
              </a:rPr>
              <a:t>excess</a:t>
            </a:r>
            <a:r>
              <a:rPr sz="1600" spc="114" dirty="0">
                <a:latin typeface="Arial MT"/>
                <a:cs typeface="Arial MT"/>
              </a:rPr>
              <a:t> </a:t>
            </a:r>
            <a:r>
              <a:rPr sz="1600" spc="-15" dirty="0">
                <a:latin typeface="Arial MT"/>
                <a:cs typeface="Arial MT"/>
              </a:rPr>
              <a:t>cont.</a:t>
            </a:r>
            <a:r>
              <a:rPr sz="1600" spc="75" dirty="0">
                <a:latin typeface="Arial MT"/>
                <a:cs typeface="Arial MT"/>
              </a:rPr>
              <a:t> </a:t>
            </a:r>
            <a:r>
              <a:rPr sz="1600" spc="-35" dirty="0">
                <a:latin typeface="Arial MT"/>
                <a:cs typeface="Arial MT"/>
              </a:rPr>
              <a:t>earnings</a:t>
            </a:r>
            <a:endParaRPr sz="1600">
              <a:latin typeface="Arial MT"/>
              <a:cs typeface="Arial MT"/>
            </a:endParaRPr>
          </a:p>
          <a:p>
            <a:pPr marL="389255" indent="-285115">
              <a:lnSpc>
                <a:spcPct val="100000"/>
              </a:lnSpc>
              <a:spcBef>
                <a:spcPts val="645"/>
              </a:spcBef>
              <a:buChar char="•"/>
              <a:tabLst>
                <a:tab pos="388620" algn="l"/>
                <a:tab pos="389255" algn="l"/>
              </a:tabLst>
            </a:pPr>
            <a:r>
              <a:rPr sz="1600" spc="-5" dirty="0">
                <a:latin typeface="Arial MT"/>
                <a:cs typeface="Arial MT"/>
              </a:rPr>
              <a:t>Roth</a:t>
            </a:r>
            <a:r>
              <a:rPr sz="1600" spc="15" dirty="0">
                <a:latin typeface="Arial MT"/>
                <a:cs typeface="Arial MT"/>
              </a:rPr>
              <a:t> </a:t>
            </a:r>
            <a:r>
              <a:rPr sz="1600" spc="-5" dirty="0">
                <a:latin typeface="Arial MT"/>
                <a:cs typeface="Arial MT"/>
              </a:rPr>
              <a:t>401(k)</a:t>
            </a:r>
            <a:r>
              <a:rPr sz="1600" spc="-20" dirty="0">
                <a:latin typeface="Arial MT"/>
                <a:cs typeface="Arial MT"/>
              </a:rPr>
              <a:t> </a:t>
            </a:r>
            <a:r>
              <a:rPr sz="1600" spc="-5" dirty="0">
                <a:latin typeface="Arial MT"/>
                <a:cs typeface="Arial MT"/>
              </a:rPr>
              <a:t>RMD </a:t>
            </a:r>
            <a:r>
              <a:rPr sz="1600" spc="-40" dirty="0">
                <a:latin typeface="Arial MT"/>
                <a:cs typeface="Arial MT"/>
              </a:rPr>
              <a:t>now</a:t>
            </a:r>
            <a:r>
              <a:rPr sz="1600" spc="75" dirty="0">
                <a:latin typeface="Arial MT"/>
                <a:cs typeface="Arial MT"/>
              </a:rPr>
              <a:t> </a:t>
            </a:r>
            <a:r>
              <a:rPr sz="1600" spc="-30" dirty="0">
                <a:latin typeface="Arial MT"/>
                <a:cs typeface="Arial MT"/>
              </a:rPr>
              <a:t>eliminated</a:t>
            </a:r>
            <a:r>
              <a:rPr sz="1600" spc="260" dirty="0">
                <a:latin typeface="Arial MT"/>
                <a:cs typeface="Arial MT"/>
              </a:rPr>
              <a:t> </a:t>
            </a:r>
            <a:r>
              <a:rPr sz="1600" spc="-15" dirty="0">
                <a:latin typeface="Arial MT"/>
                <a:cs typeface="Arial MT"/>
              </a:rPr>
              <a:t>(parallel</a:t>
            </a:r>
            <a:r>
              <a:rPr sz="1600" spc="75" dirty="0">
                <a:latin typeface="Arial MT"/>
                <a:cs typeface="Arial MT"/>
              </a:rPr>
              <a:t> </a:t>
            </a:r>
            <a:r>
              <a:rPr sz="1600" spc="15" dirty="0">
                <a:latin typeface="Arial MT"/>
                <a:cs typeface="Arial MT"/>
              </a:rPr>
              <a:t>to</a:t>
            </a:r>
            <a:r>
              <a:rPr sz="1600" spc="-60" dirty="0">
                <a:latin typeface="Arial MT"/>
                <a:cs typeface="Arial MT"/>
              </a:rPr>
              <a:t> </a:t>
            </a:r>
            <a:r>
              <a:rPr sz="1600" spc="-5" dirty="0">
                <a:latin typeface="Arial MT"/>
                <a:cs typeface="Arial MT"/>
              </a:rPr>
              <a:t>Roth</a:t>
            </a:r>
            <a:r>
              <a:rPr sz="1600" spc="20" dirty="0">
                <a:latin typeface="Arial MT"/>
                <a:cs typeface="Arial MT"/>
              </a:rPr>
              <a:t> </a:t>
            </a:r>
            <a:r>
              <a:rPr sz="1600" spc="-10" dirty="0">
                <a:latin typeface="Arial MT"/>
                <a:cs typeface="Arial MT"/>
              </a:rPr>
              <a:t>IRA)</a:t>
            </a:r>
            <a:endParaRPr sz="1600">
              <a:latin typeface="Arial MT"/>
              <a:cs typeface="Arial MT"/>
            </a:endParaRPr>
          </a:p>
          <a:p>
            <a:pPr marL="389255" indent="-285115">
              <a:lnSpc>
                <a:spcPct val="100000"/>
              </a:lnSpc>
              <a:spcBef>
                <a:spcPts val="565"/>
              </a:spcBef>
              <a:buChar char="•"/>
              <a:tabLst>
                <a:tab pos="388620" algn="l"/>
                <a:tab pos="389255" algn="l"/>
              </a:tabLst>
            </a:pPr>
            <a:r>
              <a:rPr sz="1600" spc="-15" dirty="0">
                <a:latin typeface="Arial MT"/>
                <a:cs typeface="Arial MT"/>
              </a:rPr>
              <a:t>Age</a:t>
            </a:r>
            <a:r>
              <a:rPr sz="1600" spc="15" dirty="0">
                <a:latin typeface="Arial MT"/>
                <a:cs typeface="Arial MT"/>
              </a:rPr>
              <a:t> </a:t>
            </a:r>
            <a:r>
              <a:rPr sz="1600" spc="-10" dirty="0">
                <a:latin typeface="Arial MT"/>
                <a:cs typeface="Arial MT"/>
              </a:rPr>
              <a:t>59½</a:t>
            </a:r>
            <a:r>
              <a:rPr sz="1600" spc="455" dirty="0">
                <a:latin typeface="Arial MT"/>
                <a:cs typeface="Arial MT"/>
              </a:rPr>
              <a:t> </a:t>
            </a:r>
            <a:r>
              <a:rPr sz="1600" spc="-30" dirty="0">
                <a:latin typeface="Arial MT"/>
                <a:cs typeface="Arial MT"/>
              </a:rPr>
              <a:t>remains</a:t>
            </a:r>
            <a:r>
              <a:rPr sz="1600" spc="185" dirty="0">
                <a:latin typeface="Arial MT"/>
                <a:cs typeface="Arial MT"/>
              </a:rPr>
              <a:t> </a:t>
            </a:r>
            <a:r>
              <a:rPr sz="1600" spc="-15" dirty="0">
                <a:latin typeface="Arial MT"/>
                <a:cs typeface="Arial MT"/>
              </a:rPr>
              <a:t>earliest</a:t>
            </a:r>
            <a:r>
              <a:rPr sz="1600" spc="65" dirty="0">
                <a:latin typeface="Arial MT"/>
                <a:cs typeface="Arial MT"/>
              </a:rPr>
              <a:t> </a:t>
            </a:r>
            <a:r>
              <a:rPr sz="1600" spc="-10" dirty="0">
                <a:latin typeface="Arial MT"/>
                <a:cs typeface="Arial MT"/>
              </a:rPr>
              <a:t>age</a:t>
            </a:r>
            <a:r>
              <a:rPr sz="1600" spc="20" dirty="0">
                <a:latin typeface="Arial MT"/>
                <a:cs typeface="Arial MT"/>
              </a:rPr>
              <a:t> </a:t>
            </a:r>
            <a:r>
              <a:rPr sz="1600" spc="15" dirty="0">
                <a:latin typeface="Arial MT"/>
                <a:cs typeface="Arial MT"/>
              </a:rPr>
              <a:t>to</a:t>
            </a:r>
            <a:r>
              <a:rPr sz="1600" spc="-65" dirty="0">
                <a:latin typeface="Arial MT"/>
                <a:cs typeface="Arial MT"/>
              </a:rPr>
              <a:t> </a:t>
            </a:r>
            <a:r>
              <a:rPr sz="1600" spc="-30" dirty="0">
                <a:latin typeface="Arial MT"/>
                <a:cs typeface="Arial MT"/>
              </a:rPr>
              <a:t>avoid</a:t>
            </a:r>
            <a:r>
              <a:rPr sz="1600" spc="100" dirty="0">
                <a:latin typeface="Arial MT"/>
                <a:cs typeface="Arial MT"/>
              </a:rPr>
              <a:t> </a:t>
            </a:r>
            <a:r>
              <a:rPr sz="1600" spc="-25" dirty="0">
                <a:latin typeface="Arial MT"/>
                <a:cs typeface="Arial MT"/>
              </a:rPr>
              <a:t>penalty</a:t>
            </a:r>
            <a:endParaRPr sz="1600">
              <a:latin typeface="Arial MT"/>
              <a:cs typeface="Arial MT"/>
            </a:endParaRPr>
          </a:p>
          <a:p>
            <a:pPr marL="389255" indent="-285115">
              <a:lnSpc>
                <a:spcPct val="100000"/>
              </a:lnSpc>
              <a:spcBef>
                <a:spcPts val="640"/>
              </a:spcBef>
              <a:buChar char="•"/>
              <a:tabLst>
                <a:tab pos="388620" algn="l"/>
                <a:tab pos="389255" algn="l"/>
              </a:tabLst>
            </a:pPr>
            <a:r>
              <a:rPr sz="1600" spc="-20" dirty="0">
                <a:latin typeface="Arial MT"/>
                <a:cs typeface="Arial MT"/>
              </a:rPr>
              <a:t>Can</a:t>
            </a:r>
            <a:r>
              <a:rPr sz="1600" spc="20" dirty="0">
                <a:latin typeface="Arial MT"/>
                <a:cs typeface="Arial MT"/>
              </a:rPr>
              <a:t> </a:t>
            </a:r>
            <a:r>
              <a:rPr sz="1600" spc="-20" dirty="0">
                <a:latin typeface="Arial MT"/>
                <a:cs typeface="Arial MT"/>
              </a:rPr>
              <a:t>delay</a:t>
            </a:r>
            <a:r>
              <a:rPr sz="1600" spc="35" dirty="0">
                <a:latin typeface="Arial MT"/>
                <a:cs typeface="Arial MT"/>
              </a:rPr>
              <a:t> </a:t>
            </a:r>
            <a:r>
              <a:rPr sz="1600" dirty="0">
                <a:latin typeface="Arial MT"/>
                <a:cs typeface="Arial MT"/>
              </a:rPr>
              <a:t>first</a:t>
            </a:r>
            <a:r>
              <a:rPr sz="1600" spc="-15" dirty="0">
                <a:latin typeface="Arial MT"/>
                <a:cs typeface="Arial MT"/>
              </a:rPr>
              <a:t> </a:t>
            </a:r>
            <a:r>
              <a:rPr sz="1600" spc="-5" dirty="0">
                <a:latin typeface="Arial MT"/>
                <a:cs typeface="Arial MT"/>
              </a:rPr>
              <a:t>RMD</a:t>
            </a:r>
            <a:r>
              <a:rPr sz="1600" spc="80" dirty="0">
                <a:latin typeface="Arial MT"/>
                <a:cs typeface="Arial MT"/>
              </a:rPr>
              <a:t> </a:t>
            </a:r>
            <a:r>
              <a:rPr sz="1600" spc="15" dirty="0">
                <a:latin typeface="Arial MT"/>
                <a:cs typeface="Arial MT"/>
              </a:rPr>
              <a:t>to</a:t>
            </a:r>
            <a:r>
              <a:rPr sz="1600" spc="-140" dirty="0">
                <a:latin typeface="Arial MT"/>
                <a:cs typeface="Arial MT"/>
              </a:rPr>
              <a:t> </a:t>
            </a:r>
            <a:r>
              <a:rPr sz="1600" spc="-15" dirty="0">
                <a:latin typeface="Arial MT"/>
                <a:cs typeface="Arial MT"/>
              </a:rPr>
              <a:t>April</a:t>
            </a:r>
            <a:r>
              <a:rPr sz="1600" dirty="0">
                <a:latin typeface="Arial MT"/>
                <a:cs typeface="Arial MT"/>
              </a:rPr>
              <a:t> 1</a:t>
            </a:r>
            <a:r>
              <a:rPr sz="1600" spc="25" dirty="0">
                <a:latin typeface="Arial MT"/>
                <a:cs typeface="Arial MT"/>
              </a:rPr>
              <a:t> </a:t>
            </a:r>
            <a:r>
              <a:rPr sz="1600" spc="-10" dirty="0">
                <a:latin typeface="Arial MT"/>
                <a:cs typeface="Arial MT"/>
              </a:rPr>
              <a:t>of</a:t>
            </a:r>
            <a:r>
              <a:rPr sz="1600" spc="-15" dirty="0">
                <a:latin typeface="Arial MT"/>
                <a:cs typeface="Arial MT"/>
              </a:rPr>
              <a:t> </a:t>
            </a:r>
            <a:r>
              <a:rPr sz="1600" spc="-20" dirty="0">
                <a:latin typeface="Arial MT"/>
                <a:cs typeface="Arial MT"/>
              </a:rPr>
              <a:t>following</a:t>
            </a:r>
            <a:r>
              <a:rPr sz="1600" spc="105" dirty="0">
                <a:latin typeface="Arial MT"/>
                <a:cs typeface="Arial MT"/>
              </a:rPr>
              <a:t> </a:t>
            </a:r>
            <a:r>
              <a:rPr sz="1600" spc="-10" dirty="0">
                <a:latin typeface="Arial MT"/>
                <a:cs typeface="Arial MT"/>
              </a:rPr>
              <a:t>year</a:t>
            </a:r>
            <a:r>
              <a:rPr sz="1600" spc="60" dirty="0">
                <a:latin typeface="Arial MT"/>
                <a:cs typeface="Arial MT"/>
              </a:rPr>
              <a:t> </a:t>
            </a:r>
            <a:r>
              <a:rPr sz="1600" spc="-10" dirty="0">
                <a:latin typeface="Arial MT"/>
                <a:cs typeface="Arial MT"/>
              </a:rPr>
              <a:t>(results</a:t>
            </a:r>
            <a:r>
              <a:rPr sz="1600" spc="30" dirty="0">
                <a:latin typeface="Arial MT"/>
                <a:cs typeface="Arial MT"/>
              </a:rPr>
              <a:t> </a:t>
            </a:r>
            <a:r>
              <a:rPr sz="1600" spc="-20" dirty="0">
                <a:latin typeface="Arial MT"/>
                <a:cs typeface="Arial MT"/>
              </a:rPr>
              <a:t>in</a:t>
            </a:r>
            <a:r>
              <a:rPr sz="1600" spc="25" dirty="0">
                <a:latin typeface="Arial MT"/>
                <a:cs typeface="Arial MT"/>
              </a:rPr>
              <a:t> </a:t>
            </a:r>
            <a:r>
              <a:rPr sz="1600" spc="20" dirty="0">
                <a:latin typeface="Arial MT"/>
                <a:cs typeface="Arial MT"/>
              </a:rPr>
              <a:t>two</a:t>
            </a:r>
            <a:r>
              <a:rPr sz="1600" spc="-60" dirty="0">
                <a:latin typeface="Arial MT"/>
                <a:cs typeface="Arial MT"/>
              </a:rPr>
              <a:t> </a:t>
            </a:r>
            <a:r>
              <a:rPr sz="1600" spc="-15" dirty="0">
                <a:latin typeface="Arial MT"/>
                <a:cs typeface="Arial MT"/>
              </a:rPr>
              <a:t>RMDs</a:t>
            </a:r>
            <a:r>
              <a:rPr sz="1600" spc="35" dirty="0">
                <a:latin typeface="Arial MT"/>
                <a:cs typeface="Arial MT"/>
              </a:rPr>
              <a:t> </a:t>
            </a:r>
            <a:r>
              <a:rPr sz="1600" spc="-20" dirty="0">
                <a:latin typeface="Arial MT"/>
                <a:cs typeface="Arial MT"/>
              </a:rPr>
              <a:t>that</a:t>
            </a:r>
            <a:r>
              <a:rPr sz="1600" spc="70" dirty="0">
                <a:latin typeface="Arial MT"/>
                <a:cs typeface="Arial MT"/>
              </a:rPr>
              <a:t> </a:t>
            </a:r>
            <a:r>
              <a:rPr sz="1600" spc="-5" dirty="0">
                <a:latin typeface="Arial MT"/>
                <a:cs typeface="Arial MT"/>
              </a:rPr>
              <a:t>year)</a:t>
            </a:r>
            <a:endParaRPr sz="1600">
              <a:latin typeface="Arial MT"/>
              <a:cs typeface="Arial MT"/>
            </a:endParaRPr>
          </a:p>
          <a:p>
            <a:pPr marL="389255" indent="-285115">
              <a:lnSpc>
                <a:spcPct val="100000"/>
              </a:lnSpc>
              <a:spcBef>
                <a:spcPts val="565"/>
              </a:spcBef>
              <a:buChar char="•"/>
              <a:tabLst>
                <a:tab pos="388620" algn="l"/>
                <a:tab pos="389255" algn="l"/>
              </a:tabLst>
            </a:pPr>
            <a:r>
              <a:rPr sz="1600" spc="-15" dirty="0">
                <a:latin typeface="Arial MT"/>
                <a:cs typeface="Arial MT"/>
              </a:rPr>
              <a:t>RMDs</a:t>
            </a:r>
            <a:r>
              <a:rPr sz="1600" spc="35" dirty="0">
                <a:latin typeface="Arial MT"/>
                <a:cs typeface="Arial MT"/>
              </a:rPr>
              <a:t> </a:t>
            </a:r>
            <a:r>
              <a:rPr sz="1600" spc="10" dirty="0">
                <a:latin typeface="Arial MT"/>
                <a:cs typeface="Arial MT"/>
              </a:rPr>
              <a:t>from</a:t>
            </a:r>
            <a:r>
              <a:rPr sz="1600" spc="-20" dirty="0">
                <a:latin typeface="Arial MT"/>
                <a:cs typeface="Arial MT"/>
              </a:rPr>
              <a:t> employer</a:t>
            </a:r>
            <a:r>
              <a:rPr sz="1600" spc="135" dirty="0">
                <a:latin typeface="Arial MT"/>
                <a:cs typeface="Arial MT"/>
              </a:rPr>
              <a:t> </a:t>
            </a:r>
            <a:r>
              <a:rPr sz="1600" spc="-20" dirty="0">
                <a:latin typeface="Arial MT"/>
                <a:cs typeface="Arial MT"/>
              </a:rPr>
              <a:t>plan</a:t>
            </a:r>
            <a:r>
              <a:rPr sz="1600" spc="20" dirty="0">
                <a:latin typeface="Arial MT"/>
                <a:cs typeface="Arial MT"/>
              </a:rPr>
              <a:t> </a:t>
            </a:r>
            <a:r>
              <a:rPr sz="1600" spc="-15" dirty="0">
                <a:latin typeface="Arial MT"/>
                <a:cs typeface="Arial MT"/>
              </a:rPr>
              <a:t>delayed</a:t>
            </a:r>
            <a:r>
              <a:rPr sz="1600" spc="20" dirty="0">
                <a:latin typeface="Arial MT"/>
                <a:cs typeface="Arial MT"/>
              </a:rPr>
              <a:t> </a:t>
            </a:r>
            <a:r>
              <a:rPr sz="1600" spc="-20" dirty="0">
                <a:latin typeface="Arial MT"/>
                <a:cs typeface="Arial MT"/>
              </a:rPr>
              <a:t>if</a:t>
            </a:r>
            <a:r>
              <a:rPr sz="1600" spc="60" dirty="0">
                <a:latin typeface="Arial MT"/>
                <a:cs typeface="Arial MT"/>
              </a:rPr>
              <a:t> </a:t>
            </a:r>
            <a:r>
              <a:rPr sz="1600" spc="-15" dirty="0">
                <a:latin typeface="Arial MT"/>
                <a:cs typeface="Arial MT"/>
              </a:rPr>
              <a:t>working</a:t>
            </a:r>
            <a:r>
              <a:rPr sz="1600" spc="20" dirty="0">
                <a:latin typeface="Arial MT"/>
                <a:cs typeface="Arial MT"/>
              </a:rPr>
              <a:t> </a:t>
            </a:r>
            <a:r>
              <a:rPr sz="1600" spc="-10" dirty="0">
                <a:latin typeface="Arial MT"/>
                <a:cs typeface="Arial MT"/>
              </a:rPr>
              <a:t>past</a:t>
            </a:r>
            <a:r>
              <a:rPr sz="1600" spc="65" dirty="0">
                <a:latin typeface="Arial MT"/>
                <a:cs typeface="Arial MT"/>
              </a:rPr>
              <a:t> </a:t>
            </a:r>
            <a:r>
              <a:rPr sz="1600" spc="-10" dirty="0">
                <a:latin typeface="Arial MT"/>
                <a:cs typeface="Arial MT"/>
              </a:rPr>
              <a:t>73</a:t>
            </a:r>
            <a:endParaRPr sz="1600">
              <a:latin typeface="Arial MT"/>
              <a:cs typeface="Arial MT"/>
            </a:endParaRPr>
          </a:p>
        </p:txBody>
      </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6</a:t>
            </a:fld>
            <a:endParaRPr spc="-5" dirty="0"/>
          </a:p>
        </p:txBody>
      </p:sp>
      <p:graphicFrame>
        <p:nvGraphicFramePr>
          <p:cNvPr id="6" name="object 6"/>
          <p:cNvGraphicFramePr>
            <a:graphicFrameLocks noGrp="1"/>
          </p:cNvGraphicFramePr>
          <p:nvPr/>
        </p:nvGraphicFramePr>
        <p:xfrm>
          <a:off x="300916" y="5014023"/>
          <a:ext cx="9082405" cy="1374140"/>
        </p:xfrm>
        <a:graphic>
          <a:graphicData uri="http://schemas.openxmlformats.org/drawingml/2006/table">
            <a:tbl>
              <a:tblPr firstRow="1" bandRow="1">
                <a:tableStyleId>{2D5ABB26-0587-4C30-8999-92F81FD0307C}</a:tableStyleId>
              </a:tblPr>
              <a:tblGrid>
                <a:gridCol w="9081770">
                  <a:extLst>
                    <a:ext uri="{9D8B030D-6E8A-4147-A177-3AD203B41FA5}">
                      <a16:colId xmlns:a16="http://schemas.microsoft.com/office/drawing/2014/main" val="20000"/>
                    </a:ext>
                  </a:extLst>
                </a:gridCol>
              </a:tblGrid>
              <a:tr h="389889">
                <a:tc>
                  <a:txBody>
                    <a:bodyPr/>
                    <a:lstStyle/>
                    <a:p>
                      <a:pPr marL="96520">
                        <a:lnSpc>
                          <a:spcPct val="100000"/>
                        </a:lnSpc>
                        <a:spcBef>
                          <a:spcPts val="550"/>
                        </a:spcBef>
                      </a:pPr>
                      <a:r>
                        <a:rPr sz="1600" b="1" spc="-25" dirty="0">
                          <a:solidFill>
                            <a:srgbClr val="FFFFFF"/>
                          </a:solidFill>
                          <a:latin typeface="Arial"/>
                          <a:cs typeface="Arial"/>
                        </a:rPr>
                        <a:t>Planning</a:t>
                      </a:r>
                      <a:r>
                        <a:rPr sz="1600" b="1" spc="125" dirty="0">
                          <a:solidFill>
                            <a:srgbClr val="FFFFFF"/>
                          </a:solidFill>
                          <a:latin typeface="Arial"/>
                          <a:cs typeface="Arial"/>
                        </a:rPr>
                        <a:t> </a:t>
                      </a:r>
                      <a:r>
                        <a:rPr sz="1600" b="1" spc="-15" dirty="0">
                          <a:solidFill>
                            <a:srgbClr val="FFFFFF"/>
                          </a:solidFill>
                          <a:latin typeface="Arial"/>
                          <a:cs typeface="Arial"/>
                        </a:rPr>
                        <a:t>considerations</a:t>
                      </a:r>
                      <a:endParaRPr sz="1600">
                        <a:latin typeface="Arial"/>
                        <a:cs typeface="Arial"/>
                      </a:endParaRPr>
                    </a:p>
                  </a:txBody>
                  <a:tcPr marL="0" marR="0" marT="69850" marB="0">
                    <a:solidFill>
                      <a:srgbClr val="005486"/>
                    </a:solidFill>
                  </a:tcPr>
                </a:tc>
                <a:extLst>
                  <a:ext uri="{0D108BD9-81ED-4DB2-BD59-A6C34878D82A}">
                    <a16:rowId xmlns:a16="http://schemas.microsoft.com/office/drawing/2014/main" val="10000"/>
                  </a:ext>
                </a:extLst>
              </a:tr>
              <a:tr h="358457">
                <a:tc>
                  <a:txBody>
                    <a:bodyPr/>
                    <a:lstStyle/>
                    <a:p>
                      <a:pPr marL="92710">
                        <a:lnSpc>
                          <a:spcPct val="100000"/>
                        </a:lnSpc>
                        <a:spcBef>
                          <a:spcPts val="320"/>
                        </a:spcBef>
                      </a:pPr>
                      <a:r>
                        <a:rPr sz="1500" spc="5" dirty="0">
                          <a:latin typeface="Arial MT"/>
                          <a:cs typeface="Arial MT"/>
                        </a:rPr>
                        <a:t>Greater</a:t>
                      </a:r>
                      <a:r>
                        <a:rPr sz="1500" spc="-35" dirty="0">
                          <a:latin typeface="Arial MT"/>
                          <a:cs typeface="Arial MT"/>
                        </a:rPr>
                        <a:t> </a:t>
                      </a:r>
                      <a:r>
                        <a:rPr sz="1500" spc="15" dirty="0">
                          <a:latin typeface="Arial MT"/>
                          <a:cs typeface="Arial MT"/>
                        </a:rPr>
                        <a:t>period</a:t>
                      </a:r>
                      <a:r>
                        <a:rPr sz="1500" spc="-135" dirty="0">
                          <a:latin typeface="Arial MT"/>
                          <a:cs typeface="Arial MT"/>
                        </a:rPr>
                        <a:t> </a:t>
                      </a:r>
                      <a:r>
                        <a:rPr sz="1500" spc="15" dirty="0">
                          <a:latin typeface="Arial MT"/>
                          <a:cs typeface="Arial MT"/>
                        </a:rPr>
                        <a:t>between</a:t>
                      </a:r>
                      <a:r>
                        <a:rPr sz="1500" spc="-135" dirty="0">
                          <a:latin typeface="Arial MT"/>
                          <a:cs typeface="Arial MT"/>
                        </a:rPr>
                        <a:t> </a:t>
                      </a:r>
                      <a:r>
                        <a:rPr sz="1500" dirty="0">
                          <a:latin typeface="Arial MT"/>
                          <a:cs typeface="Arial MT"/>
                        </a:rPr>
                        <a:t>retirement</a:t>
                      </a:r>
                      <a:r>
                        <a:rPr sz="1500" spc="-30" dirty="0">
                          <a:latin typeface="Arial MT"/>
                          <a:cs typeface="Arial MT"/>
                        </a:rPr>
                        <a:t> </a:t>
                      </a:r>
                      <a:r>
                        <a:rPr sz="1500" spc="-25" dirty="0">
                          <a:latin typeface="Arial MT"/>
                          <a:cs typeface="Arial MT"/>
                        </a:rPr>
                        <a:t>and</a:t>
                      </a:r>
                      <a:r>
                        <a:rPr sz="1500" spc="105" dirty="0">
                          <a:latin typeface="Arial MT"/>
                          <a:cs typeface="Arial MT"/>
                        </a:rPr>
                        <a:t> </a:t>
                      </a:r>
                      <a:r>
                        <a:rPr sz="1500" spc="-5" dirty="0">
                          <a:latin typeface="Arial MT"/>
                          <a:cs typeface="Arial MT"/>
                        </a:rPr>
                        <a:t>RMD</a:t>
                      </a:r>
                      <a:r>
                        <a:rPr sz="1500" spc="15" dirty="0">
                          <a:latin typeface="Arial MT"/>
                          <a:cs typeface="Arial MT"/>
                        </a:rPr>
                        <a:t> </a:t>
                      </a:r>
                      <a:r>
                        <a:rPr sz="1500" spc="5" dirty="0">
                          <a:latin typeface="Arial MT"/>
                          <a:cs typeface="Arial MT"/>
                        </a:rPr>
                        <a:t>age</a:t>
                      </a:r>
                      <a:r>
                        <a:rPr sz="1500" spc="-60" dirty="0">
                          <a:latin typeface="Arial MT"/>
                          <a:cs typeface="Arial MT"/>
                        </a:rPr>
                        <a:t> </a:t>
                      </a:r>
                      <a:r>
                        <a:rPr sz="1500" spc="10" dirty="0">
                          <a:latin typeface="Arial MT"/>
                          <a:cs typeface="Arial MT"/>
                        </a:rPr>
                        <a:t>provides</a:t>
                      </a:r>
                      <a:r>
                        <a:rPr sz="1500" spc="-50" dirty="0">
                          <a:latin typeface="Arial MT"/>
                          <a:cs typeface="Arial MT"/>
                        </a:rPr>
                        <a:t> </a:t>
                      </a:r>
                      <a:r>
                        <a:rPr sz="1500" spc="-20" dirty="0">
                          <a:latin typeface="Arial MT"/>
                          <a:cs typeface="Arial MT"/>
                        </a:rPr>
                        <a:t>planning</a:t>
                      </a:r>
                      <a:r>
                        <a:rPr sz="1500" spc="105" dirty="0">
                          <a:latin typeface="Arial MT"/>
                          <a:cs typeface="Arial MT"/>
                        </a:rPr>
                        <a:t> </a:t>
                      </a:r>
                      <a:r>
                        <a:rPr sz="1500" dirty="0">
                          <a:latin typeface="Arial MT"/>
                          <a:cs typeface="Arial MT"/>
                        </a:rPr>
                        <a:t>opportunities</a:t>
                      </a:r>
                      <a:r>
                        <a:rPr sz="1500" spc="-55" dirty="0">
                          <a:latin typeface="Arial MT"/>
                          <a:cs typeface="Arial MT"/>
                        </a:rPr>
                        <a:t> </a:t>
                      </a:r>
                      <a:r>
                        <a:rPr sz="1500" spc="-5" dirty="0">
                          <a:latin typeface="Arial MT"/>
                          <a:cs typeface="Arial MT"/>
                        </a:rPr>
                        <a:t>(ex:</a:t>
                      </a:r>
                      <a:r>
                        <a:rPr sz="1500" spc="-25" dirty="0">
                          <a:latin typeface="Arial MT"/>
                          <a:cs typeface="Arial MT"/>
                        </a:rPr>
                        <a:t> </a:t>
                      </a:r>
                      <a:r>
                        <a:rPr sz="1500" spc="15" dirty="0">
                          <a:latin typeface="Arial MT"/>
                          <a:cs typeface="Arial MT"/>
                        </a:rPr>
                        <a:t>Roth</a:t>
                      </a:r>
                      <a:r>
                        <a:rPr sz="1500" spc="-55" dirty="0">
                          <a:latin typeface="Arial MT"/>
                          <a:cs typeface="Arial MT"/>
                        </a:rPr>
                        <a:t> </a:t>
                      </a:r>
                      <a:r>
                        <a:rPr sz="1500" spc="5" dirty="0">
                          <a:latin typeface="Arial MT"/>
                          <a:cs typeface="Arial MT"/>
                        </a:rPr>
                        <a:t>conversion)</a:t>
                      </a:r>
                      <a:endParaRPr sz="1500">
                        <a:latin typeface="Arial MT"/>
                        <a:cs typeface="Arial MT"/>
                      </a:endParaRPr>
                    </a:p>
                  </a:txBody>
                  <a:tcPr marL="0" marR="0" marT="40640" marB="0">
                    <a:lnB w="6350">
                      <a:solidFill>
                        <a:srgbClr val="D9D9D9"/>
                      </a:solidFill>
                      <a:prstDash val="solid"/>
                    </a:lnB>
                  </a:tcPr>
                </a:tc>
                <a:extLst>
                  <a:ext uri="{0D108BD9-81ED-4DB2-BD59-A6C34878D82A}">
                    <a16:rowId xmlns:a16="http://schemas.microsoft.com/office/drawing/2014/main" val="10001"/>
                  </a:ext>
                </a:extLst>
              </a:tr>
              <a:tr h="622554">
                <a:tc>
                  <a:txBody>
                    <a:bodyPr/>
                    <a:lstStyle/>
                    <a:p>
                      <a:pPr marL="92710" marR="851535">
                        <a:lnSpc>
                          <a:spcPct val="102299"/>
                        </a:lnSpc>
                        <a:spcBef>
                          <a:spcPts val="320"/>
                        </a:spcBef>
                      </a:pPr>
                      <a:r>
                        <a:rPr sz="1500" dirty="0">
                          <a:latin typeface="Arial MT"/>
                          <a:cs typeface="Arial MT"/>
                        </a:rPr>
                        <a:t>Great</a:t>
                      </a:r>
                      <a:r>
                        <a:rPr sz="1500" spc="-35" dirty="0">
                          <a:latin typeface="Arial MT"/>
                          <a:cs typeface="Arial MT"/>
                        </a:rPr>
                        <a:t> </a:t>
                      </a:r>
                      <a:r>
                        <a:rPr sz="1500" spc="-10" dirty="0">
                          <a:latin typeface="Arial MT"/>
                          <a:cs typeface="Arial MT"/>
                        </a:rPr>
                        <a:t>incentive</a:t>
                      </a:r>
                      <a:r>
                        <a:rPr sz="1500" spc="25" dirty="0">
                          <a:latin typeface="Arial MT"/>
                          <a:cs typeface="Arial MT"/>
                        </a:rPr>
                        <a:t> </a:t>
                      </a:r>
                      <a:r>
                        <a:rPr sz="1500" spc="35" dirty="0">
                          <a:latin typeface="Arial MT"/>
                          <a:cs typeface="Arial MT"/>
                        </a:rPr>
                        <a:t>for</a:t>
                      </a:r>
                      <a:r>
                        <a:rPr sz="1500" spc="-120" dirty="0">
                          <a:latin typeface="Arial MT"/>
                          <a:cs typeface="Arial MT"/>
                        </a:rPr>
                        <a:t> </a:t>
                      </a:r>
                      <a:r>
                        <a:rPr sz="1500" spc="20" dirty="0">
                          <a:latin typeface="Arial MT"/>
                          <a:cs typeface="Arial MT"/>
                        </a:rPr>
                        <a:t>older</a:t>
                      </a:r>
                      <a:r>
                        <a:rPr sz="1500" spc="-114" dirty="0">
                          <a:latin typeface="Arial MT"/>
                          <a:cs typeface="Arial MT"/>
                        </a:rPr>
                        <a:t> </a:t>
                      </a:r>
                      <a:r>
                        <a:rPr sz="1500" spc="-20" dirty="0">
                          <a:latin typeface="Arial MT"/>
                          <a:cs typeface="Arial MT"/>
                        </a:rPr>
                        <a:t>surviving</a:t>
                      </a:r>
                      <a:r>
                        <a:rPr sz="1500" spc="180" dirty="0">
                          <a:latin typeface="Arial MT"/>
                          <a:cs typeface="Arial MT"/>
                        </a:rPr>
                        <a:t> </a:t>
                      </a:r>
                      <a:r>
                        <a:rPr sz="1500" spc="25" dirty="0">
                          <a:latin typeface="Arial MT"/>
                          <a:cs typeface="Arial MT"/>
                        </a:rPr>
                        <a:t>spouse</a:t>
                      </a:r>
                      <a:r>
                        <a:rPr sz="1500" spc="-135" dirty="0">
                          <a:latin typeface="Arial MT"/>
                          <a:cs typeface="Arial MT"/>
                        </a:rPr>
                        <a:t> </a:t>
                      </a:r>
                      <a:r>
                        <a:rPr sz="1500" spc="-5" dirty="0">
                          <a:latin typeface="Arial MT"/>
                          <a:cs typeface="Arial MT"/>
                        </a:rPr>
                        <a:t>to</a:t>
                      </a:r>
                      <a:r>
                        <a:rPr sz="1500" spc="-65" dirty="0">
                          <a:latin typeface="Arial MT"/>
                          <a:cs typeface="Arial MT"/>
                        </a:rPr>
                        <a:t> </a:t>
                      </a:r>
                      <a:r>
                        <a:rPr sz="1500" spc="5" dirty="0">
                          <a:latin typeface="Arial MT"/>
                          <a:cs typeface="Arial MT"/>
                        </a:rPr>
                        <a:t>delay</a:t>
                      </a:r>
                      <a:r>
                        <a:rPr sz="1500" spc="30" dirty="0">
                          <a:latin typeface="Arial MT"/>
                          <a:cs typeface="Arial MT"/>
                        </a:rPr>
                        <a:t> </a:t>
                      </a:r>
                      <a:r>
                        <a:rPr sz="1500" spc="5" dirty="0">
                          <a:latin typeface="Arial MT"/>
                          <a:cs typeface="Arial MT"/>
                        </a:rPr>
                        <a:t>rollover</a:t>
                      </a:r>
                      <a:r>
                        <a:rPr sz="1500" spc="-120" dirty="0">
                          <a:latin typeface="Arial MT"/>
                          <a:cs typeface="Arial MT"/>
                        </a:rPr>
                        <a:t> </a:t>
                      </a:r>
                      <a:r>
                        <a:rPr sz="1500" spc="20" dirty="0">
                          <a:latin typeface="Arial MT"/>
                          <a:cs typeface="Arial MT"/>
                        </a:rPr>
                        <a:t>of</a:t>
                      </a:r>
                      <a:r>
                        <a:rPr sz="1500" spc="-35" dirty="0">
                          <a:latin typeface="Arial MT"/>
                          <a:cs typeface="Arial MT"/>
                        </a:rPr>
                        <a:t> </a:t>
                      </a:r>
                      <a:r>
                        <a:rPr sz="1500" spc="-10" dirty="0">
                          <a:latin typeface="Arial MT"/>
                          <a:cs typeface="Arial MT"/>
                        </a:rPr>
                        <a:t>inherited</a:t>
                      </a:r>
                      <a:r>
                        <a:rPr sz="1500" spc="100" dirty="0">
                          <a:latin typeface="Arial MT"/>
                          <a:cs typeface="Arial MT"/>
                        </a:rPr>
                        <a:t> </a:t>
                      </a:r>
                      <a:r>
                        <a:rPr sz="1500" spc="30" dirty="0">
                          <a:latin typeface="Arial MT"/>
                          <a:cs typeface="Arial MT"/>
                        </a:rPr>
                        <a:t>IRA</a:t>
                      </a:r>
                      <a:r>
                        <a:rPr sz="1500" spc="-110" dirty="0">
                          <a:latin typeface="Arial MT"/>
                          <a:cs typeface="Arial MT"/>
                        </a:rPr>
                        <a:t> </a:t>
                      </a:r>
                      <a:r>
                        <a:rPr sz="1500" spc="10" dirty="0">
                          <a:latin typeface="Arial MT"/>
                          <a:cs typeface="Arial MT"/>
                        </a:rPr>
                        <a:t>–</a:t>
                      </a:r>
                      <a:r>
                        <a:rPr sz="1500" spc="25" dirty="0">
                          <a:latin typeface="Arial MT"/>
                          <a:cs typeface="Arial MT"/>
                        </a:rPr>
                        <a:t> </a:t>
                      </a:r>
                      <a:r>
                        <a:rPr sz="1500" spc="5" dirty="0">
                          <a:latin typeface="Arial MT"/>
                          <a:cs typeface="Arial MT"/>
                        </a:rPr>
                        <a:t>RMDs</a:t>
                      </a:r>
                      <a:r>
                        <a:rPr sz="1500" spc="-55" dirty="0">
                          <a:latin typeface="Arial MT"/>
                          <a:cs typeface="Arial MT"/>
                        </a:rPr>
                        <a:t> </a:t>
                      </a:r>
                      <a:r>
                        <a:rPr sz="1500" spc="10" dirty="0">
                          <a:latin typeface="Arial MT"/>
                          <a:cs typeface="Arial MT"/>
                        </a:rPr>
                        <a:t>delayed</a:t>
                      </a:r>
                      <a:r>
                        <a:rPr sz="1500" spc="-55" dirty="0">
                          <a:latin typeface="Arial MT"/>
                          <a:cs typeface="Arial MT"/>
                        </a:rPr>
                        <a:t> </a:t>
                      </a:r>
                      <a:r>
                        <a:rPr sz="1500" spc="-20" dirty="0">
                          <a:latin typeface="Arial MT"/>
                          <a:cs typeface="Arial MT"/>
                        </a:rPr>
                        <a:t>until </a:t>
                      </a:r>
                      <a:r>
                        <a:rPr sz="1500" spc="-400" dirty="0">
                          <a:latin typeface="Arial MT"/>
                          <a:cs typeface="Arial MT"/>
                        </a:rPr>
                        <a:t> </a:t>
                      </a:r>
                      <a:r>
                        <a:rPr sz="1500" spc="25" dirty="0">
                          <a:latin typeface="Arial MT"/>
                          <a:cs typeface="Arial MT"/>
                        </a:rPr>
                        <a:t>decedent</a:t>
                      </a:r>
                      <a:r>
                        <a:rPr sz="1500" spc="-204" dirty="0">
                          <a:latin typeface="Arial MT"/>
                          <a:cs typeface="Arial MT"/>
                        </a:rPr>
                        <a:t> </a:t>
                      </a:r>
                      <a:r>
                        <a:rPr sz="1500" spc="5" dirty="0">
                          <a:latin typeface="Arial MT"/>
                          <a:cs typeface="Arial MT"/>
                        </a:rPr>
                        <a:t>reaches</a:t>
                      </a:r>
                      <a:r>
                        <a:rPr sz="1500" spc="-65" dirty="0">
                          <a:latin typeface="Arial MT"/>
                          <a:cs typeface="Arial MT"/>
                        </a:rPr>
                        <a:t> </a:t>
                      </a:r>
                      <a:r>
                        <a:rPr sz="1500" spc="5" dirty="0">
                          <a:latin typeface="Arial MT"/>
                          <a:cs typeface="Arial MT"/>
                        </a:rPr>
                        <a:t>age</a:t>
                      </a:r>
                      <a:r>
                        <a:rPr sz="1500" spc="-70" dirty="0">
                          <a:latin typeface="Arial MT"/>
                          <a:cs typeface="Arial MT"/>
                        </a:rPr>
                        <a:t> </a:t>
                      </a:r>
                      <a:r>
                        <a:rPr sz="1500" spc="30" dirty="0">
                          <a:latin typeface="Arial MT"/>
                          <a:cs typeface="Arial MT"/>
                        </a:rPr>
                        <a:t>73,</a:t>
                      </a:r>
                      <a:r>
                        <a:rPr sz="1500" spc="-120" dirty="0">
                          <a:latin typeface="Arial MT"/>
                          <a:cs typeface="Arial MT"/>
                        </a:rPr>
                        <a:t> </a:t>
                      </a:r>
                      <a:r>
                        <a:rPr sz="1500" dirty="0">
                          <a:latin typeface="Arial MT"/>
                          <a:cs typeface="Arial MT"/>
                        </a:rPr>
                        <a:t>not</a:t>
                      </a:r>
                      <a:r>
                        <a:rPr sz="1500" spc="35" dirty="0">
                          <a:latin typeface="Arial MT"/>
                          <a:cs typeface="Arial MT"/>
                        </a:rPr>
                        <a:t> </a:t>
                      </a:r>
                      <a:r>
                        <a:rPr sz="1500" spc="-10" dirty="0">
                          <a:latin typeface="Arial MT"/>
                          <a:cs typeface="Arial MT"/>
                        </a:rPr>
                        <a:t>survivor</a:t>
                      </a:r>
                      <a:endParaRPr sz="1500">
                        <a:latin typeface="Arial MT"/>
                        <a:cs typeface="Arial MT"/>
                      </a:endParaRPr>
                    </a:p>
                  </a:txBody>
                  <a:tcPr marL="0" marR="0" marT="40640" marB="0">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4718685" cy="330835"/>
          </a:xfrm>
          <a:prstGeom prst="rect">
            <a:avLst/>
          </a:prstGeom>
        </p:spPr>
        <p:txBody>
          <a:bodyPr vert="horz" wrap="square" lIns="0" tIns="12700" rIns="0" bIns="0" rtlCol="0">
            <a:spAutoFit/>
          </a:bodyPr>
          <a:lstStyle/>
          <a:p>
            <a:pPr marL="12700">
              <a:lnSpc>
                <a:spcPct val="100000"/>
              </a:lnSpc>
              <a:spcBef>
                <a:spcPts val="100"/>
              </a:spcBef>
            </a:pPr>
            <a:r>
              <a:rPr sz="2000" b="1" spc="-15" dirty="0">
                <a:latin typeface="Arial"/>
                <a:cs typeface="Arial"/>
              </a:rPr>
              <a:t>Catch-up</a:t>
            </a:r>
            <a:r>
              <a:rPr sz="2000" b="1" spc="50" dirty="0">
                <a:latin typeface="Arial"/>
                <a:cs typeface="Arial"/>
              </a:rPr>
              <a:t> </a:t>
            </a:r>
            <a:r>
              <a:rPr sz="2000" b="1" dirty="0">
                <a:latin typeface="Arial"/>
                <a:cs typeface="Arial"/>
              </a:rPr>
              <a:t>provisions</a:t>
            </a:r>
            <a:r>
              <a:rPr sz="2000" b="1" spc="5" dirty="0">
                <a:latin typeface="Arial"/>
                <a:cs typeface="Arial"/>
              </a:rPr>
              <a:t> </a:t>
            </a:r>
            <a:r>
              <a:rPr sz="2000" b="1" spc="-20" dirty="0">
                <a:latin typeface="Arial"/>
                <a:cs typeface="Arial"/>
              </a:rPr>
              <a:t>for</a:t>
            </a:r>
            <a:r>
              <a:rPr sz="2000" b="1" spc="20" dirty="0">
                <a:latin typeface="Arial"/>
                <a:cs typeface="Arial"/>
              </a:rPr>
              <a:t> </a:t>
            </a:r>
            <a:r>
              <a:rPr sz="2000" b="1" spc="-5" dirty="0">
                <a:latin typeface="Arial"/>
                <a:cs typeface="Arial"/>
              </a:rPr>
              <a:t>401(k)</a:t>
            </a:r>
            <a:r>
              <a:rPr sz="2000" b="1" spc="-25" dirty="0">
                <a:latin typeface="Arial"/>
                <a:cs typeface="Arial"/>
              </a:rPr>
              <a:t> </a:t>
            </a:r>
            <a:r>
              <a:rPr sz="2000" b="1" spc="-10" dirty="0">
                <a:latin typeface="Arial"/>
                <a:cs typeface="Arial"/>
              </a:rPr>
              <a:t>and</a:t>
            </a:r>
            <a:r>
              <a:rPr sz="2000" b="1" spc="-25" dirty="0">
                <a:latin typeface="Arial"/>
                <a:cs typeface="Arial"/>
              </a:rPr>
              <a:t> </a:t>
            </a:r>
            <a:r>
              <a:rPr sz="2000" b="1" dirty="0">
                <a:latin typeface="Arial"/>
                <a:cs typeface="Arial"/>
              </a:rPr>
              <a:t>IRA</a:t>
            </a:r>
            <a:endParaRPr sz="2000">
              <a:latin typeface="Arial"/>
              <a:cs typeface="Arial"/>
            </a:endParaRPr>
          </a:p>
        </p:txBody>
      </p:sp>
      <p:sp>
        <p:nvSpPr>
          <p:cNvPr id="3" name="object 3"/>
          <p:cNvSpPr txBox="1"/>
          <p:nvPr/>
        </p:nvSpPr>
        <p:spPr>
          <a:xfrm>
            <a:off x="289559" y="6747223"/>
            <a:ext cx="5101590" cy="290830"/>
          </a:xfrm>
          <a:prstGeom prst="rect">
            <a:avLst/>
          </a:prstGeom>
        </p:spPr>
        <p:txBody>
          <a:bodyPr vert="horz" wrap="square" lIns="0" tIns="23495" rIns="0" bIns="0" rtlCol="0">
            <a:spAutoFit/>
          </a:bodyPr>
          <a:lstStyle/>
          <a:p>
            <a:pPr marL="12700">
              <a:lnSpc>
                <a:spcPct val="100000"/>
              </a:lnSpc>
              <a:spcBef>
                <a:spcPts val="185"/>
              </a:spcBef>
            </a:pPr>
            <a:r>
              <a:rPr sz="800" spc="-135" dirty="0">
                <a:latin typeface="Arial MT"/>
                <a:cs typeface="Arial MT"/>
              </a:rPr>
              <a:t>S</a:t>
            </a:r>
            <a:r>
              <a:rPr sz="800" spc="-45" dirty="0">
                <a:latin typeface="Arial MT"/>
                <a:cs typeface="Arial MT"/>
              </a:rPr>
              <a:t>ou</a:t>
            </a:r>
            <a:r>
              <a:rPr sz="800" spc="-30" dirty="0">
                <a:latin typeface="Arial MT"/>
                <a:cs typeface="Arial MT"/>
              </a:rPr>
              <a:t>r</a:t>
            </a:r>
            <a:r>
              <a:rPr sz="800" spc="-85" dirty="0">
                <a:latin typeface="Arial MT"/>
                <a:cs typeface="Arial MT"/>
              </a:rPr>
              <a:t>c</a:t>
            </a:r>
            <a:r>
              <a:rPr sz="800" spc="-45" dirty="0">
                <a:latin typeface="Arial MT"/>
                <a:cs typeface="Arial MT"/>
              </a:rPr>
              <a:t>e</a:t>
            </a:r>
            <a:r>
              <a:rPr sz="800" spc="-40" dirty="0">
                <a:latin typeface="Arial MT"/>
                <a:cs typeface="Arial MT"/>
              </a:rPr>
              <a:t>:</a:t>
            </a:r>
            <a:r>
              <a:rPr sz="800" spc="-85" dirty="0">
                <a:latin typeface="Arial MT"/>
                <a:cs typeface="Arial MT"/>
              </a:rPr>
              <a:t> </a:t>
            </a:r>
            <a:r>
              <a:rPr sz="800" spc="-100" dirty="0">
                <a:latin typeface="Arial MT"/>
                <a:cs typeface="Arial MT"/>
              </a:rPr>
              <a:t>C</a:t>
            </a:r>
            <a:r>
              <a:rPr sz="800" spc="-45" dirty="0">
                <a:latin typeface="Arial MT"/>
                <a:cs typeface="Arial MT"/>
              </a:rPr>
              <a:t>on</a:t>
            </a:r>
            <a:r>
              <a:rPr sz="800" spc="-85" dirty="0">
                <a:latin typeface="Arial MT"/>
                <a:cs typeface="Arial MT"/>
              </a:rPr>
              <a:t>s</a:t>
            </a:r>
            <a:r>
              <a:rPr sz="800" spc="-45" dirty="0">
                <a:latin typeface="Arial MT"/>
                <a:cs typeface="Arial MT"/>
              </a:rPr>
              <a:t>o</a:t>
            </a:r>
            <a:r>
              <a:rPr sz="800" spc="-20" dirty="0">
                <a:latin typeface="Arial MT"/>
                <a:cs typeface="Arial MT"/>
              </a:rPr>
              <a:t>li</a:t>
            </a:r>
            <a:r>
              <a:rPr sz="800" spc="-45" dirty="0">
                <a:latin typeface="Arial MT"/>
                <a:cs typeface="Arial MT"/>
              </a:rPr>
              <a:t>da</a:t>
            </a:r>
            <a:r>
              <a:rPr sz="800" spc="-65" dirty="0">
                <a:latin typeface="Arial MT"/>
                <a:cs typeface="Arial MT"/>
              </a:rPr>
              <a:t>t</a:t>
            </a:r>
            <a:r>
              <a:rPr sz="800" spc="-45" dirty="0">
                <a:latin typeface="Arial MT"/>
                <a:cs typeface="Arial MT"/>
              </a:rPr>
              <a:t>e</a:t>
            </a:r>
            <a:r>
              <a:rPr sz="800" spc="-80" dirty="0">
                <a:latin typeface="Arial MT"/>
                <a:cs typeface="Arial MT"/>
              </a:rPr>
              <a:t>d</a:t>
            </a:r>
            <a:r>
              <a:rPr sz="800" spc="-105" dirty="0">
                <a:latin typeface="Arial MT"/>
                <a:cs typeface="Arial MT"/>
              </a:rPr>
              <a:t> </a:t>
            </a:r>
            <a:r>
              <a:rPr sz="800" spc="-135" dirty="0">
                <a:latin typeface="Arial MT"/>
                <a:cs typeface="Arial MT"/>
              </a:rPr>
              <a:t>A</a:t>
            </a:r>
            <a:r>
              <a:rPr sz="800" spc="-45" dirty="0">
                <a:latin typeface="Arial MT"/>
                <a:cs typeface="Arial MT"/>
              </a:rPr>
              <a:t>pp</a:t>
            </a:r>
            <a:r>
              <a:rPr sz="800" spc="-30" dirty="0">
                <a:latin typeface="Arial MT"/>
                <a:cs typeface="Arial MT"/>
              </a:rPr>
              <a:t>r</a:t>
            </a:r>
            <a:r>
              <a:rPr sz="800" spc="-125" dirty="0">
                <a:latin typeface="Arial MT"/>
                <a:cs typeface="Arial MT"/>
              </a:rPr>
              <a:t>o</a:t>
            </a:r>
            <a:r>
              <a:rPr sz="800" spc="-45" dirty="0">
                <a:latin typeface="Arial MT"/>
                <a:cs typeface="Arial MT"/>
              </a:rPr>
              <a:t>p</a:t>
            </a:r>
            <a:r>
              <a:rPr sz="800" spc="-30" dirty="0">
                <a:latin typeface="Arial MT"/>
                <a:cs typeface="Arial MT"/>
              </a:rPr>
              <a:t>r</a:t>
            </a:r>
            <a:r>
              <a:rPr sz="800" spc="-100" dirty="0">
                <a:latin typeface="Arial MT"/>
                <a:cs typeface="Arial MT"/>
              </a:rPr>
              <a:t>i</a:t>
            </a:r>
            <a:r>
              <a:rPr sz="800" spc="-45" dirty="0">
                <a:latin typeface="Arial MT"/>
                <a:cs typeface="Arial MT"/>
              </a:rPr>
              <a:t>a</a:t>
            </a:r>
            <a:r>
              <a:rPr sz="800" spc="-65" dirty="0">
                <a:latin typeface="Arial MT"/>
                <a:cs typeface="Arial MT"/>
              </a:rPr>
              <a:t>t</a:t>
            </a:r>
            <a:r>
              <a:rPr sz="800" spc="-20" dirty="0">
                <a:latin typeface="Arial MT"/>
                <a:cs typeface="Arial MT"/>
              </a:rPr>
              <a:t>i</a:t>
            </a:r>
            <a:r>
              <a:rPr sz="800" spc="-45" dirty="0">
                <a:latin typeface="Arial MT"/>
                <a:cs typeface="Arial MT"/>
              </a:rPr>
              <a:t>o</a:t>
            </a:r>
            <a:r>
              <a:rPr sz="800" spc="-125" dirty="0">
                <a:latin typeface="Arial MT"/>
                <a:cs typeface="Arial MT"/>
              </a:rPr>
              <a:t>n</a:t>
            </a:r>
            <a:r>
              <a:rPr sz="800" spc="-75" dirty="0">
                <a:latin typeface="Arial MT"/>
                <a:cs typeface="Arial MT"/>
              </a:rPr>
              <a:t>s</a:t>
            </a:r>
            <a:r>
              <a:rPr sz="800" spc="-70" dirty="0">
                <a:latin typeface="Arial MT"/>
                <a:cs typeface="Arial MT"/>
              </a:rPr>
              <a:t> </a:t>
            </a:r>
            <a:r>
              <a:rPr sz="800" spc="-135" dirty="0">
                <a:latin typeface="Arial MT"/>
                <a:cs typeface="Arial MT"/>
              </a:rPr>
              <a:t>A</a:t>
            </a:r>
            <a:r>
              <a:rPr sz="800" spc="-85" dirty="0">
                <a:latin typeface="Arial MT"/>
                <a:cs typeface="Arial MT"/>
              </a:rPr>
              <a:t>c</a:t>
            </a:r>
            <a:r>
              <a:rPr sz="800" spc="-65" dirty="0">
                <a:latin typeface="Arial MT"/>
                <a:cs typeface="Arial MT"/>
              </a:rPr>
              <a:t>t</a:t>
            </a:r>
            <a:r>
              <a:rPr sz="800" spc="-40" dirty="0">
                <a:latin typeface="Arial MT"/>
                <a:cs typeface="Arial MT"/>
              </a:rPr>
              <a:t>,</a:t>
            </a:r>
            <a:r>
              <a:rPr sz="800" spc="-160" dirty="0">
                <a:latin typeface="Arial MT"/>
                <a:cs typeface="Arial MT"/>
              </a:rPr>
              <a:t> </a:t>
            </a:r>
            <a:r>
              <a:rPr sz="800" spc="-45" dirty="0">
                <a:latin typeface="Arial MT"/>
                <a:cs typeface="Arial MT"/>
              </a:rPr>
              <a:t>2023</a:t>
            </a:r>
            <a:endParaRPr sz="800">
              <a:latin typeface="Arial MT"/>
              <a:cs typeface="Arial MT"/>
            </a:endParaRPr>
          </a:p>
          <a:p>
            <a:pPr marL="12700">
              <a:lnSpc>
                <a:spcPct val="100000"/>
              </a:lnSpc>
              <a:spcBef>
                <a:spcPts val="80"/>
              </a:spcBef>
            </a:pPr>
            <a:r>
              <a:rPr sz="800" spc="-120" dirty="0">
                <a:latin typeface="Arial MT"/>
                <a:cs typeface="Arial MT"/>
              </a:rPr>
              <a:t>PIMCO</a:t>
            </a:r>
            <a:r>
              <a:rPr sz="800" spc="-30"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80" dirty="0">
                <a:latin typeface="Arial MT"/>
                <a:cs typeface="Arial MT"/>
              </a:rPr>
              <a:t> </a:t>
            </a:r>
            <a:r>
              <a:rPr sz="800" spc="-50" dirty="0">
                <a:latin typeface="Arial MT"/>
                <a:cs typeface="Arial MT"/>
              </a:rPr>
              <a:t>provide</a:t>
            </a:r>
            <a:r>
              <a:rPr sz="800" spc="-25" dirty="0">
                <a:latin typeface="Arial MT"/>
                <a:cs typeface="Arial MT"/>
              </a:rPr>
              <a:t> </a:t>
            </a:r>
            <a:r>
              <a:rPr sz="800" spc="-55" dirty="0">
                <a:latin typeface="Arial MT"/>
                <a:cs typeface="Arial MT"/>
              </a:rPr>
              <a:t>legal</a:t>
            </a:r>
            <a:r>
              <a:rPr sz="800" spc="-45" dirty="0">
                <a:latin typeface="Arial MT"/>
                <a:cs typeface="Arial MT"/>
              </a:rPr>
              <a:t> </a:t>
            </a:r>
            <a:r>
              <a:rPr sz="800" spc="-90" dirty="0">
                <a:latin typeface="Arial MT"/>
                <a:cs typeface="Arial MT"/>
              </a:rPr>
              <a:t>or</a:t>
            </a:r>
            <a:r>
              <a:rPr sz="800" spc="-30" dirty="0">
                <a:latin typeface="Arial MT"/>
                <a:cs typeface="Arial MT"/>
              </a:rPr>
              <a:t> </a:t>
            </a:r>
            <a:r>
              <a:rPr sz="800" spc="-65" dirty="0">
                <a:latin typeface="Arial MT"/>
                <a:cs typeface="Arial MT"/>
              </a:rPr>
              <a:t>tax advice.</a:t>
            </a:r>
            <a:r>
              <a:rPr sz="800" spc="-80" dirty="0">
                <a:latin typeface="Arial MT"/>
                <a:cs typeface="Arial MT"/>
              </a:rPr>
              <a:t> </a:t>
            </a:r>
            <a:r>
              <a:rPr sz="800" spc="-70" dirty="0">
                <a:latin typeface="Arial MT"/>
                <a:cs typeface="Arial MT"/>
              </a:rPr>
              <a:t>Please</a:t>
            </a:r>
            <a:r>
              <a:rPr sz="800" spc="-25" dirty="0">
                <a:latin typeface="Arial MT"/>
                <a:cs typeface="Arial MT"/>
              </a:rPr>
              <a:t> </a:t>
            </a:r>
            <a:r>
              <a:rPr sz="800" spc="-65" dirty="0">
                <a:latin typeface="Arial MT"/>
                <a:cs typeface="Arial MT"/>
              </a:rPr>
              <a:t>consult</a:t>
            </a:r>
            <a:r>
              <a:rPr sz="800" spc="-80" dirty="0">
                <a:latin typeface="Arial MT"/>
                <a:cs typeface="Arial MT"/>
              </a:rPr>
              <a:t> </a:t>
            </a:r>
            <a:r>
              <a:rPr sz="800" spc="-55" dirty="0">
                <a:latin typeface="Arial MT"/>
                <a:cs typeface="Arial MT"/>
              </a:rPr>
              <a:t>your</a:t>
            </a:r>
            <a:r>
              <a:rPr sz="800" spc="-120" dirty="0">
                <a:latin typeface="Arial MT"/>
                <a:cs typeface="Arial MT"/>
              </a:rPr>
              <a:t> </a:t>
            </a:r>
            <a:r>
              <a:rPr sz="800" spc="-65" dirty="0">
                <a:latin typeface="Arial MT"/>
                <a:cs typeface="Arial MT"/>
              </a:rPr>
              <a:t>tax</a:t>
            </a:r>
            <a:r>
              <a:rPr sz="800" spc="15" dirty="0">
                <a:latin typeface="Arial MT"/>
                <a:cs typeface="Arial MT"/>
              </a:rPr>
              <a:t> </a:t>
            </a:r>
            <a:r>
              <a:rPr sz="800" spc="-80" dirty="0">
                <a:latin typeface="Arial MT"/>
                <a:cs typeface="Arial MT"/>
              </a:rPr>
              <a:t>and/or</a:t>
            </a:r>
            <a:r>
              <a:rPr sz="800" spc="-30" dirty="0">
                <a:latin typeface="Arial MT"/>
                <a:cs typeface="Arial MT"/>
              </a:rPr>
              <a:t> </a:t>
            </a:r>
            <a:r>
              <a:rPr sz="800" spc="-55" dirty="0">
                <a:latin typeface="Arial MT"/>
                <a:cs typeface="Arial MT"/>
              </a:rPr>
              <a:t>legal</a:t>
            </a:r>
            <a:r>
              <a:rPr sz="800" spc="-45" dirty="0">
                <a:latin typeface="Arial MT"/>
                <a:cs typeface="Arial MT"/>
              </a:rPr>
              <a:t> </a:t>
            </a:r>
            <a:r>
              <a:rPr sz="800" spc="-80" dirty="0">
                <a:latin typeface="Arial MT"/>
                <a:cs typeface="Arial MT"/>
              </a:rPr>
              <a:t>counsel</a:t>
            </a:r>
            <a:r>
              <a:rPr sz="800" spc="-45" dirty="0">
                <a:latin typeface="Arial MT"/>
                <a:cs typeface="Arial MT"/>
              </a:rPr>
              <a:t> </a:t>
            </a:r>
            <a:r>
              <a:rPr sz="800" spc="-55" dirty="0">
                <a:latin typeface="Arial MT"/>
                <a:cs typeface="Arial MT"/>
              </a:rPr>
              <a:t>for</a:t>
            </a:r>
            <a:r>
              <a:rPr sz="800" spc="-35" dirty="0">
                <a:latin typeface="Arial MT"/>
                <a:cs typeface="Arial MT"/>
              </a:rPr>
              <a:t> </a:t>
            </a:r>
            <a:r>
              <a:rPr sz="800" spc="-55" dirty="0">
                <a:latin typeface="Arial MT"/>
                <a:cs typeface="Arial MT"/>
              </a:rPr>
              <a:t>specific</a:t>
            </a:r>
            <a:r>
              <a:rPr sz="800" spc="-65" dirty="0">
                <a:latin typeface="Arial MT"/>
                <a:cs typeface="Arial MT"/>
              </a:rPr>
              <a:t> tax</a:t>
            </a:r>
            <a:r>
              <a:rPr sz="800" spc="-60" dirty="0">
                <a:latin typeface="Arial MT"/>
                <a:cs typeface="Arial MT"/>
              </a:rPr>
              <a:t> </a:t>
            </a:r>
            <a:r>
              <a:rPr sz="800" spc="-50" dirty="0">
                <a:latin typeface="Arial MT"/>
                <a:cs typeface="Arial MT"/>
              </a:rPr>
              <a:t>or</a:t>
            </a:r>
            <a:r>
              <a:rPr sz="800" spc="-35" dirty="0">
                <a:latin typeface="Arial MT"/>
                <a:cs typeface="Arial MT"/>
              </a:rPr>
              <a:t> </a:t>
            </a:r>
            <a:r>
              <a:rPr sz="800" spc="-70" dirty="0">
                <a:latin typeface="Arial MT"/>
                <a:cs typeface="Arial MT"/>
              </a:rPr>
              <a:t>legal</a:t>
            </a:r>
            <a:r>
              <a:rPr sz="800" spc="-45" dirty="0">
                <a:latin typeface="Arial MT"/>
                <a:cs typeface="Arial MT"/>
              </a:rPr>
              <a:t> </a:t>
            </a:r>
            <a:r>
              <a:rPr sz="800" spc="-65" dirty="0">
                <a:latin typeface="Arial MT"/>
                <a:cs typeface="Arial MT"/>
              </a:rPr>
              <a:t>questions </a:t>
            </a:r>
            <a:r>
              <a:rPr sz="800" spc="-85" dirty="0">
                <a:latin typeface="Arial MT"/>
                <a:cs typeface="Arial MT"/>
              </a:rPr>
              <a:t>and</a:t>
            </a:r>
            <a:r>
              <a:rPr sz="800" spc="-20" dirty="0">
                <a:latin typeface="Arial MT"/>
                <a:cs typeface="Arial MT"/>
              </a:rPr>
              <a:t> </a:t>
            </a:r>
            <a:r>
              <a:rPr sz="800" spc="-90" dirty="0">
                <a:latin typeface="Arial MT"/>
                <a:cs typeface="Arial MT"/>
              </a:rPr>
              <a:t>concerns</a:t>
            </a:r>
            <a:endParaRPr sz="800">
              <a:latin typeface="Arial MT"/>
              <a:cs typeface="Arial MT"/>
            </a:endParaRPr>
          </a:p>
        </p:txBody>
      </p:sp>
      <p:sp>
        <p:nvSpPr>
          <p:cNvPr id="4" name="object 4"/>
          <p:cNvSpPr/>
          <p:nvPr/>
        </p:nvSpPr>
        <p:spPr>
          <a:xfrm>
            <a:off x="304800" y="1757679"/>
            <a:ext cx="9072880" cy="2844800"/>
          </a:xfrm>
          <a:custGeom>
            <a:avLst/>
            <a:gdLst/>
            <a:ahLst/>
            <a:cxnLst/>
            <a:rect l="l" t="t" r="r" b="b"/>
            <a:pathLst>
              <a:path w="9072880" h="2844800">
                <a:moveTo>
                  <a:pt x="9072880" y="0"/>
                </a:moveTo>
                <a:lnTo>
                  <a:pt x="0" y="0"/>
                </a:lnTo>
                <a:lnTo>
                  <a:pt x="0" y="2844800"/>
                </a:lnTo>
                <a:lnTo>
                  <a:pt x="9072880" y="2844800"/>
                </a:lnTo>
                <a:lnTo>
                  <a:pt x="9072880" y="0"/>
                </a:lnTo>
                <a:close/>
              </a:path>
            </a:pathLst>
          </a:custGeom>
          <a:solidFill>
            <a:srgbClr val="F1F1F1"/>
          </a:solidFill>
        </p:spPr>
        <p:txBody>
          <a:bodyPr wrap="square" lIns="0" tIns="0" rIns="0" bIns="0" rtlCol="0"/>
          <a:lstStyle/>
          <a:p>
            <a:endParaRPr/>
          </a:p>
        </p:txBody>
      </p:sp>
      <p:sp>
        <p:nvSpPr>
          <p:cNvPr id="5" name="object 5"/>
          <p:cNvSpPr txBox="1"/>
          <p:nvPr/>
        </p:nvSpPr>
        <p:spPr>
          <a:xfrm>
            <a:off x="289559" y="1070673"/>
            <a:ext cx="8681720" cy="3046095"/>
          </a:xfrm>
          <a:prstGeom prst="rect">
            <a:avLst/>
          </a:prstGeom>
        </p:spPr>
        <p:txBody>
          <a:bodyPr vert="horz" wrap="square" lIns="0" tIns="11430" rIns="0" bIns="0" rtlCol="0">
            <a:spAutoFit/>
          </a:bodyPr>
          <a:lstStyle/>
          <a:p>
            <a:pPr marL="12700">
              <a:lnSpc>
                <a:spcPct val="100000"/>
              </a:lnSpc>
              <a:spcBef>
                <a:spcPts val="90"/>
              </a:spcBef>
            </a:pPr>
            <a:r>
              <a:rPr sz="1850" spc="-35" dirty="0">
                <a:solidFill>
                  <a:srgbClr val="52555A"/>
                </a:solidFill>
                <a:latin typeface="Arial MT"/>
                <a:cs typeface="Arial MT"/>
              </a:rPr>
              <a:t>P</a:t>
            </a:r>
            <a:r>
              <a:rPr sz="1850" spc="20" dirty="0">
                <a:solidFill>
                  <a:srgbClr val="52555A"/>
                </a:solidFill>
                <a:latin typeface="Arial MT"/>
                <a:cs typeface="Arial MT"/>
              </a:rPr>
              <a:t>r</a:t>
            </a:r>
            <a:r>
              <a:rPr sz="1850" spc="10" dirty="0">
                <a:solidFill>
                  <a:srgbClr val="52555A"/>
                </a:solidFill>
                <a:latin typeface="Arial MT"/>
                <a:cs typeface="Arial MT"/>
              </a:rPr>
              <a:t>o</a:t>
            </a:r>
            <a:r>
              <a:rPr sz="1850" spc="-45" dirty="0">
                <a:solidFill>
                  <a:srgbClr val="52555A"/>
                </a:solidFill>
                <a:latin typeface="Arial MT"/>
                <a:cs typeface="Arial MT"/>
              </a:rPr>
              <a:t>v</a:t>
            </a:r>
            <a:r>
              <a:rPr sz="1850" spc="-15" dirty="0">
                <a:solidFill>
                  <a:srgbClr val="52555A"/>
                </a:solidFill>
                <a:latin typeface="Arial MT"/>
                <a:cs typeface="Arial MT"/>
              </a:rPr>
              <a:t>i</a:t>
            </a:r>
            <a:r>
              <a:rPr sz="1850" spc="-70" dirty="0">
                <a:solidFill>
                  <a:srgbClr val="52555A"/>
                </a:solidFill>
                <a:latin typeface="Arial MT"/>
                <a:cs typeface="Arial MT"/>
              </a:rPr>
              <a:t>d</a:t>
            </a:r>
            <a:r>
              <a:rPr sz="1850" spc="-15" dirty="0">
                <a:solidFill>
                  <a:srgbClr val="52555A"/>
                </a:solidFill>
                <a:latin typeface="Arial MT"/>
                <a:cs typeface="Arial MT"/>
              </a:rPr>
              <a:t>i</a:t>
            </a:r>
            <a:r>
              <a:rPr sz="1850" spc="-70" dirty="0">
                <a:solidFill>
                  <a:srgbClr val="52555A"/>
                </a:solidFill>
                <a:latin typeface="Arial MT"/>
                <a:cs typeface="Arial MT"/>
              </a:rPr>
              <a:t>n</a:t>
            </a:r>
            <a:r>
              <a:rPr sz="1850" spc="-5" dirty="0">
                <a:solidFill>
                  <a:srgbClr val="52555A"/>
                </a:solidFill>
                <a:latin typeface="Arial MT"/>
                <a:cs typeface="Arial MT"/>
              </a:rPr>
              <a:t>g</a:t>
            </a:r>
            <a:r>
              <a:rPr sz="1850" spc="-20" dirty="0">
                <a:solidFill>
                  <a:srgbClr val="52555A"/>
                </a:solidFill>
                <a:latin typeface="Arial MT"/>
                <a:cs typeface="Arial MT"/>
              </a:rPr>
              <a:t> </a:t>
            </a:r>
            <a:r>
              <a:rPr sz="1850" spc="-70" dirty="0">
                <a:solidFill>
                  <a:srgbClr val="52555A"/>
                </a:solidFill>
                <a:latin typeface="Arial MT"/>
                <a:cs typeface="Arial MT"/>
              </a:rPr>
              <a:t>g</a:t>
            </a:r>
            <a:r>
              <a:rPr sz="1850" spc="20" dirty="0">
                <a:solidFill>
                  <a:srgbClr val="52555A"/>
                </a:solidFill>
                <a:latin typeface="Arial MT"/>
                <a:cs typeface="Arial MT"/>
              </a:rPr>
              <a:t>r</a:t>
            </a:r>
            <a:r>
              <a:rPr sz="1850" spc="10" dirty="0">
                <a:solidFill>
                  <a:srgbClr val="52555A"/>
                </a:solidFill>
                <a:latin typeface="Arial MT"/>
                <a:cs typeface="Arial MT"/>
              </a:rPr>
              <a:t>ea</a:t>
            </a:r>
            <a:r>
              <a:rPr sz="1850" spc="-35" dirty="0">
                <a:solidFill>
                  <a:srgbClr val="52555A"/>
                </a:solidFill>
                <a:latin typeface="Arial MT"/>
                <a:cs typeface="Arial MT"/>
              </a:rPr>
              <a:t>t</a:t>
            </a:r>
            <a:r>
              <a:rPr sz="1850" spc="10" dirty="0">
                <a:solidFill>
                  <a:srgbClr val="52555A"/>
                </a:solidFill>
                <a:latin typeface="Arial MT"/>
                <a:cs typeface="Arial MT"/>
              </a:rPr>
              <a:t>e</a:t>
            </a:r>
            <a:r>
              <a:rPr sz="1850" spc="-5" dirty="0">
                <a:solidFill>
                  <a:srgbClr val="52555A"/>
                </a:solidFill>
                <a:latin typeface="Arial MT"/>
                <a:cs typeface="Arial MT"/>
              </a:rPr>
              <a:t>r</a:t>
            </a:r>
            <a:r>
              <a:rPr sz="1850" spc="-165" dirty="0">
                <a:solidFill>
                  <a:srgbClr val="52555A"/>
                </a:solidFill>
                <a:latin typeface="Arial MT"/>
                <a:cs typeface="Arial MT"/>
              </a:rPr>
              <a:t> </a:t>
            </a:r>
            <a:r>
              <a:rPr sz="1850" spc="20" dirty="0">
                <a:solidFill>
                  <a:srgbClr val="52555A"/>
                </a:solidFill>
                <a:latin typeface="Arial MT"/>
                <a:cs typeface="Arial MT"/>
              </a:rPr>
              <a:t>r</a:t>
            </a:r>
            <a:r>
              <a:rPr sz="1850" spc="10" dirty="0">
                <a:solidFill>
                  <a:srgbClr val="52555A"/>
                </a:solidFill>
                <a:latin typeface="Arial MT"/>
                <a:cs typeface="Arial MT"/>
              </a:rPr>
              <a:t>e</a:t>
            </a:r>
            <a:r>
              <a:rPr sz="1850" spc="-35" dirty="0">
                <a:solidFill>
                  <a:srgbClr val="52555A"/>
                </a:solidFill>
                <a:latin typeface="Arial MT"/>
                <a:cs typeface="Arial MT"/>
              </a:rPr>
              <a:t>t</a:t>
            </a:r>
            <a:r>
              <a:rPr sz="1850" spc="-15" dirty="0">
                <a:solidFill>
                  <a:srgbClr val="52555A"/>
                </a:solidFill>
                <a:latin typeface="Arial MT"/>
                <a:cs typeface="Arial MT"/>
              </a:rPr>
              <a:t>i</a:t>
            </a:r>
            <a:r>
              <a:rPr sz="1850" spc="20" dirty="0">
                <a:solidFill>
                  <a:srgbClr val="52555A"/>
                </a:solidFill>
                <a:latin typeface="Arial MT"/>
                <a:cs typeface="Arial MT"/>
              </a:rPr>
              <a:t>r</a:t>
            </a:r>
            <a:r>
              <a:rPr sz="1850" spc="10" dirty="0">
                <a:solidFill>
                  <a:srgbClr val="52555A"/>
                </a:solidFill>
                <a:latin typeface="Arial MT"/>
                <a:cs typeface="Arial MT"/>
              </a:rPr>
              <a:t>e</a:t>
            </a:r>
            <a:r>
              <a:rPr sz="1850" spc="-105" dirty="0">
                <a:solidFill>
                  <a:srgbClr val="52555A"/>
                </a:solidFill>
                <a:latin typeface="Arial MT"/>
                <a:cs typeface="Arial MT"/>
              </a:rPr>
              <a:t>m</a:t>
            </a:r>
            <a:r>
              <a:rPr sz="1850" spc="10" dirty="0">
                <a:solidFill>
                  <a:srgbClr val="52555A"/>
                </a:solidFill>
                <a:latin typeface="Arial MT"/>
                <a:cs typeface="Arial MT"/>
              </a:rPr>
              <a:t>e</a:t>
            </a:r>
            <a:r>
              <a:rPr sz="1850" spc="-70" dirty="0">
                <a:solidFill>
                  <a:srgbClr val="52555A"/>
                </a:solidFill>
                <a:latin typeface="Arial MT"/>
                <a:cs typeface="Arial MT"/>
              </a:rPr>
              <a:t>n</a:t>
            </a:r>
            <a:r>
              <a:rPr sz="1850" spc="-5" dirty="0">
                <a:solidFill>
                  <a:srgbClr val="52555A"/>
                </a:solidFill>
                <a:latin typeface="Arial MT"/>
                <a:cs typeface="Arial MT"/>
              </a:rPr>
              <a:t>t</a:t>
            </a:r>
            <a:r>
              <a:rPr sz="1850" spc="-65" dirty="0">
                <a:solidFill>
                  <a:srgbClr val="52555A"/>
                </a:solidFill>
                <a:latin typeface="Arial MT"/>
                <a:cs typeface="Arial MT"/>
              </a:rPr>
              <a:t> </a:t>
            </a:r>
            <a:r>
              <a:rPr sz="1850" spc="30" dirty="0">
                <a:solidFill>
                  <a:srgbClr val="52555A"/>
                </a:solidFill>
                <a:latin typeface="Arial MT"/>
                <a:cs typeface="Arial MT"/>
              </a:rPr>
              <a:t>s</a:t>
            </a:r>
            <a:r>
              <a:rPr sz="1850" spc="10" dirty="0">
                <a:solidFill>
                  <a:srgbClr val="52555A"/>
                </a:solidFill>
                <a:latin typeface="Arial MT"/>
                <a:cs typeface="Arial MT"/>
              </a:rPr>
              <a:t>a</a:t>
            </a:r>
            <a:r>
              <a:rPr sz="1850" spc="-45" dirty="0">
                <a:solidFill>
                  <a:srgbClr val="52555A"/>
                </a:solidFill>
                <a:latin typeface="Arial MT"/>
                <a:cs typeface="Arial MT"/>
              </a:rPr>
              <a:t>v</a:t>
            </a:r>
            <a:r>
              <a:rPr sz="1850" spc="-15" dirty="0">
                <a:solidFill>
                  <a:srgbClr val="52555A"/>
                </a:solidFill>
                <a:latin typeface="Arial MT"/>
                <a:cs typeface="Arial MT"/>
              </a:rPr>
              <a:t>i</a:t>
            </a:r>
            <a:r>
              <a:rPr sz="1850" spc="-70" dirty="0">
                <a:solidFill>
                  <a:srgbClr val="52555A"/>
                </a:solidFill>
                <a:latin typeface="Arial MT"/>
                <a:cs typeface="Arial MT"/>
              </a:rPr>
              <a:t>ng</a:t>
            </a:r>
            <a:r>
              <a:rPr sz="1850" spc="-5" dirty="0">
                <a:solidFill>
                  <a:srgbClr val="52555A"/>
                </a:solidFill>
                <a:latin typeface="Arial MT"/>
                <a:cs typeface="Arial MT"/>
              </a:rPr>
              <a:t>s</a:t>
            </a:r>
            <a:r>
              <a:rPr sz="1850" spc="-75" dirty="0">
                <a:solidFill>
                  <a:srgbClr val="52555A"/>
                </a:solidFill>
                <a:latin typeface="Arial MT"/>
                <a:cs typeface="Arial MT"/>
              </a:rPr>
              <a:t> </a:t>
            </a:r>
            <a:r>
              <a:rPr sz="1850" spc="10" dirty="0">
                <a:solidFill>
                  <a:srgbClr val="52555A"/>
                </a:solidFill>
                <a:latin typeface="Arial MT"/>
                <a:cs typeface="Arial MT"/>
              </a:rPr>
              <a:t>o</a:t>
            </a:r>
            <a:r>
              <a:rPr sz="1850" spc="-70" dirty="0">
                <a:solidFill>
                  <a:srgbClr val="52555A"/>
                </a:solidFill>
                <a:latin typeface="Arial MT"/>
                <a:cs typeface="Arial MT"/>
              </a:rPr>
              <a:t>pp</a:t>
            </a:r>
            <a:r>
              <a:rPr sz="1850" spc="10" dirty="0">
                <a:solidFill>
                  <a:srgbClr val="52555A"/>
                </a:solidFill>
                <a:latin typeface="Arial MT"/>
                <a:cs typeface="Arial MT"/>
              </a:rPr>
              <a:t>o</a:t>
            </a:r>
            <a:r>
              <a:rPr sz="1850" spc="20" dirty="0">
                <a:solidFill>
                  <a:srgbClr val="52555A"/>
                </a:solidFill>
                <a:latin typeface="Arial MT"/>
                <a:cs typeface="Arial MT"/>
              </a:rPr>
              <a:t>r</a:t>
            </a:r>
            <a:r>
              <a:rPr sz="1850" spc="-35" dirty="0">
                <a:solidFill>
                  <a:srgbClr val="52555A"/>
                </a:solidFill>
                <a:latin typeface="Arial MT"/>
                <a:cs typeface="Arial MT"/>
              </a:rPr>
              <a:t>t</a:t>
            </a:r>
            <a:r>
              <a:rPr sz="1850" spc="-70" dirty="0">
                <a:solidFill>
                  <a:srgbClr val="52555A"/>
                </a:solidFill>
                <a:latin typeface="Arial MT"/>
                <a:cs typeface="Arial MT"/>
              </a:rPr>
              <a:t>un</a:t>
            </a:r>
            <a:r>
              <a:rPr sz="1850" spc="-15" dirty="0">
                <a:solidFill>
                  <a:srgbClr val="52555A"/>
                </a:solidFill>
                <a:latin typeface="Arial MT"/>
                <a:cs typeface="Arial MT"/>
              </a:rPr>
              <a:t>i</a:t>
            </a:r>
            <a:r>
              <a:rPr sz="1850" spc="-35" dirty="0">
                <a:solidFill>
                  <a:srgbClr val="52555A"/>
                </a:solidFill>
                <a:latin typeface="Arial MT"/>
                <a:cs typeface="Arial MT"/>
              </a:rPr>
              <a:t>t</a:t>
            </a:r>
            <a:r>
              <a:rPr sz="1850" spc="-15" dirty="0">
                <a:solidFill>
                  <a:srgbClr val="52555A"/>
                </a:solidFill>
                <a:latin typeface="Arial MT"/>
                <a:cs typeface="Arial MT"/>
              </a:rPr>
              <a:t>i</a:t>
            </a:r>
            <a:r>
              <a:rPr sz="1850" spc="10" dirty="0">
                <a:solidFill>
                  <a:srgbClr val="52555A"/>
                </a:solidFill>
                <a:latin typeface="Arial MT"/>
                <a:cs typeface="Arial MT"/>
              </a:rPr>
              <a:t>e</a:t>
            </a:r>
            <a:r>
              <a:rPr sz="1850" spc="-5" dirty="0">
                <a:solidFill>
                  <a:srgbClr val="52555A"/>
                </a:solidFill>
                <a:latin typeface="Arial MT"/>
                <a:cs typeface="Arial MT"/>
              </a:rPr>
              <a:t>s</a:t>
            </a:r>
            <a:endParaRPr sz="1850">
              <a:latin typeface="Arial MT"/>
              <a:cs typeface="Arial MT"/>
            </a:endParaRPr>
          </a:p>
          <a:p>
            <a:pPr>
              <a:lnSpc>
                <a:spcPct val="100000"/>
              </a:lnSpc>
            </a:pPr>
            <a:endParaRPr sz="2000">
              <a:latin typeface="Arial MT"/>
              <a:cs typeface="Arial MT"/>
            </a:endParaRPr>
          </a:p>
          <a:p>
            <a:pPr marL="389255" indent="-285115">
              <a:lnSpc>
                <a:spcPct val="100000"/>
              </a:lnSpc>
              <a:spcBef>
                <a:spcPts val="1495"/>
              </a:spcBef>
              <a:buChar char="•"/>
              <a:tabLst>
                <a:tab pos="388620" algn="l"/>
                <a:tab pos="389255" algn="l"/>
              </a:tabLst>
            </a:pPr>
            <a:r>
              <a:rPr sz="1600" spc="-35" dirty="0">
                <a:latin typeface="Arial MT"/>
                <a:cs typeface="Arial MT"/>
              </a:rPr>
              <a:t>Regular</a:t>
            </a:r>
            <a:r>
              <a:rPr sz="1600" spc="140" dirty="0">
                <a:latin typeface="Arial MT"/>
                <a:cs typeface="Arial MT"/>
              </a:rPr>
              <a:t> </a:t>
            </a:r>
            <a:r>
              <a:rPr sz="1600" spc="-20" dirty="0">
                <a:latin typeface="Arial MT"/>
                <a:cs typeface="Arial MT"/>
              </a:rPr>
              <a:t>contribution</a:t>
            </a:r>
            <a:r>
              <a:rPr sz="1600" spc="185" dirty="0">
                <a:latin typeface="Arial MT"/>
                <a:cs typeface="Arial MT"/>
              </a:rPr>
              <a:t> </a:t>
            </a:r>
            <a:r>
              <a:rPr sz="1600" spc="-25" dirty="0">
                <a:latin typeface="Arial MT"/>
                <a:cs typeface="Arial MT"/>
              </a:rPr>
              <a:t>limits</a:t>
            </a:r>
            <a:r>
              <a:rPr sz="1600" spc="120" dirty="0">
                <a:latin typeface="Arial MT"/>
                <a:cs typeface="Arial MT"/>
              </a:rPr>
              <a:t> </a:t>
            </a:r>
            <a:r>
              <a:rPr sz="1600" spc="-20" dirty="0">
                <a:latin typeface="Arial MT"/>
                <a:cs typeface="Arial MT"/>
              </a:rPr>
              <a:t>increased</a:t>
            </a:r>
            <a:r>
              <a:rPr sz="1600" spc="185" dirty="0">
                <a:latin typeface="Arial MT"/>
                <a:cs typeface="Arial MT"/>
              </a:rPr>
              <a:t> </a:t>
            </a:r>
            <a:r>
              <a:rPr sz="1600" spc="15" dirty="0">
                <a:latin typeface="Arial MT"/>
                <a:cs typeface="Arial MT"/>
              </a:rPr>
              <a:t>to</a:t>
            </a:r>
            <a:r>
              <a:rPr sz="1600" spc="-55" dirty="0">
                <a:latin typeface="Arial MT"/>
                <a:cs typeface="Arial MT"/>
              </a:rPr>
              <a:t> </a:t>
            </a:r>
            <a:r>
              <a:rPr sz="1600" spc="-10" dirty="0">
                <a:latin typeface="Arial MT"/>
                <a:cs typeface="Arial MT"/>
              </a:rPr>
              <a:t>$22,500</a:t>
            </a:r>
            <a:r>
              <a:rPr sz="1600" spc="25" dirty="0">
                <a:latin typeface="Arial MT"/>
                <a:cs typeface="Arial MT"/>
              </a:rPr>
              <a:t> </a:t>
            </a:r>
            <a:r>
              <a:rPr sz="1600" spc="5" dirty="0">
                <a:latin typeface="Arial MT"/>
                <a:cs typeface="Arial MT"/>
              </a:rPr>
              <a:t>for</a:t>
            </a:r>
            <a:r>
              <a:rPr sz="1600" spc="-15" dirty="0">
                <a:latin typeface="Arial MT"/>
                <a:cs typeface="Arial MT"/>
              </a:rPr>
              <a:t> </a:t>
            </a:r>
            <a:r>
              <a:rPr sz="1600" spc="-5" dirty="0">
                <a:latin typeface="Arial MT"/>
                <a:cs typeface="Arial MT"/>
              </a:rPr>
              <a:t>401(k)</a:t>
            </a:r>
            <a:r>
              <a:rPr sz="1600" spc="-15" dirty="0">
                <a:latin typeface="Arial MT"/>
                <a:cs typeface="Arial MT"/>
              </a:rPr>
              <a:t> </a:t>
            </a:r>
            <a:r>
              <a:rPr sz="1600" spc="-40" dirty="0">
                <a:latin typeface="Arial MT"/>
                <a:cs typeface="Arial MT"/>
              </a:rPr>
              <a:t>and</a:t>
            </a:r>
            <a:r>
              <a:rPr sz="1600" spc="105" dirty="0">
                <a:latin typeface="Arial MT"/>
                <a:cs typeface="Arial MT"/>
              </a:rPr>
              <a:t> </a:t>
            </a:r>
            <a:r>
              <a:rPr sz="1600" spc="-5" dirty="0">
                <a:latin typeface="Arial MT"/>
                <a:cs typeface="Arial MT"/>
              </a:rPr>
              <a:t>$6,500</a:t>
            </a:r>
            <a:r>
              <a:rPr sz="1600" spc="25" dirty="0">
                <a:latin typeface="Arial MT"/>
                <a:cs typeface="Arial MT"/>
              </a:rPr>
              <a:t> </a:t>
            </a:r>
            <a:r>
              <a:rPr sz="1600" spc="5" dirty="0">
                <a:latin typeface="Arial MT"/>
                <a:cs typeface="Arial MT"/>
              </a:rPr>
              <a:t>for</a:t>
            </a:r>
            <a:r>
              <a:rPr sz="1600" spc="-15" dirty="0">
                <a:latin typeface="Arial MT"/>
                <a:cs typeface="Arial MT"/>
              </a:rPr>
              <a:t> </a:t>
            </a:r>
            <a:r>
              <a:rPr sz="1600" spc="-5" dirty="0">
                <a:latin typeface="Arial MT"/>
                <a:cs typeface="Arial MT"/>
              </a:rPr>
              <a:t>IRA</a:t>
            </a:r>
            <a:endParaRPr sz="1600">
              <a:latin typeface="Arial MT"/>
              <a:cs typeface="Arial MT"/>
            </a:endParaRPr>
          </a:p>
          <a:p>
            <a:pPr marL="389255" marR="118745" indent="-285115">
              <a:lnSpc>
                <a:spcPct val="100000"/>
              </a:lnSpc>
              <a:spcBef>
                <a:spcPts val="640"/>
              </a:spcBef>
              <a:buChar char="•"/>
              <a:tabLst>
                <a:tab pos="388620" algn="l"/>
                <a:tab pos="389255" algn="l"/>
              </a:tabLst>
            </a:pPr>
            <a:r>
              <a:rPr sz="1600" spc="-25" dirty="0">
                <a:latin typeface="Arial MT"/>
                <a:cs typeface="Arial MT"/>
              </a:rPr>
              <a:t>Catch-up</a:t>
            </a:r>
            <a:r>
              <a:rPr sz="1600" spc="180" dirty="0">
                <a:latin typeface="Arial MT"/>
                <a:cs typeface="Arial MT"/>
              </a:rPr>
              <a:t> </a:t>
            </a:r>
            <a:r>
              <a:rPr sz="1600" spc="-25" dirty="0">
                <a:latin typeface="Arial MT"/>
                <a:cs typeface="Arial MT"/>
              </a:rPr>
              <a:t>contributions</a:t>
            </a:r>
            <a:r>
              <a:rPr sz="1600" spc="270" dirty="0">
                <a:latin typeface="Arial MT"/>
                <a:cs typeface="Arial MT"/>
              </a:rPr>
              <a:t> </a:t>
            </a:r>
            <a:r>
              <a:rPr sz="1600" spc="-10" dirty="0">
                <a:latin typeface="Arial MT"/>
                <a:cs typeface="Arial MT"/>
              </a:rPr>
              <a:t>of </a:t>
            </a:r>
            <a:r>
              <a:rPr sz="1600" spc="-5" dirty="0">
                <a:latin typeface="Arial MT"/>
                <a:cs typeface="Arial MT"/>
              </a:rPr>
              <a:t>$7,500</a:t>
            </a:r>
            <a:r>
              <a:rPr sz="1600" spc="20" dirty="0">
                <a:latin typeface="Arial MT"/>
                <a:cs typeface="Arial MT"/>
              </a:rPr>
              <a:t> </a:t>
            </a:r>
            <a:r>
              <a:rPr sz="1600" spc="5" dirty="0">
                <a:latin typeface="Arial MT"/>
                <a:cs typeface="Arial MT"/>
              </a:rPr>
              <a:t>for</a:t>
            </a:r>
            <a:r>
              <a:rPr sz="1600" spc="-20" dirty="0">
                <a:latin typeface="Arial MT"/>
                <a:cs typeface="Arial MT"/>
              </a:rPr>
              <a:t> </a:t>
            </a:r>
            <a:r>
              <a:rPr sz="1600" dirty="0">
                <a:latin typeface="Arial MT"/>
                <a:cs typeface="Arial MT"/>
              </a:rPr>
              <a:t>401(k),</a:t>
            </a:r>
            <a:r>
              <a:rPr sz="1600" spc="-15" dirty="0">
                <a:latin typeface="Arial MT"/>
                <a:cs typeface="Arial MT"/>
              </a:rPr>
              <a:t> </a:t>
            </a:r>
            <a:r>
              <a:rPr sz="1600" spc="-5" dirty="0">
                <a:latin typeface="Arial MT"/>
                <a:cs typeface="Arial MT"/>
              </a:rPr>
              <a:t>$3,500</a:t>
            </a:r>
            <a:r>
              <a:rPr sz="1600" spc="-55" dirty="0">
                <a:latin typeface="Arial MT"/>
                <a:cs typeface="Arial MT"/>
              </a:rPr>
              <a:t> </a:t>
            </a:r>
            <a:r>
              <a:rPr sz="1600" spc="5" dirty="0">
                <a:latin typeface="Arial MT"/>
                <a:cs typeface="Arial MT"/>
              </a:rPr>
              <a:t>for</a:t>
            </a:r>
            <a:r>
              <a:rPr sz="1600" spc="-20" dirty="0">
                <a:latin typeface="Arial MT"/>
                <a:cs typeface="Arial MT"/>
              </a:rPr>
              <a:t> </a:t>
            </a:r>
            <a:r>
              <a:rPr sz="1600" spc="-30" dirty="0">
                <a:latin typeface="Arial MT"/>
                <a:cs typeface="Arial MT"/>
              </a:rPr>
              <a:t>Simple</a:t>
            </a:r>
            <a:r>
              <a:rPr sz="1600" spc="180" dirty="0">
                <a:latin typeface="Arial MT"/>
                <a:cs typeface="Arial MT"/>
              </a:rPr>
              <a:t> </a:t>
            </a:r>
            <a:r>
              <a:rPr sz="1600" spc="-5" dirty="0">
                <a:latin typeface="Arial MT"/>
                <a:cs typeface="Arial MT"/>
              </a:rPr>
              <a:t>IRA</a:t>
            </a:r>
            <a:r>
              <a:rPr sz="1600" spc="-70" dirty="0">
                <a:latin typeface="Arial MT"/>
                <a:cs typeface="Arial MT"/>
              </a:rPr>
              <a:t> </a:t>
            </a:r>
            <a:r>
              <a:rPr sz="1600" spc="-40" dirty="0">
                <a:latin typeface="Arial MT"/>
                <a:cs typeface="Arial MT"/>
              </a:rPr>
              <a:t>and</a:t>
            </a:r>
            <a:r>
              <a:rPr sz="1600" spc="100" dirty="0">
                <a:latin typeface="Arial MT"/>
                <a:cs typeface="Arial MT"/>
              </a:rPr>
              <a:t> </a:t>
            </a:r>
            <a:r>
              <a:rPr sz="1600" spc="-5" dirty="0">
                <a:latin typeface="Arial MT"/>
                <a:cs typeface="Arial MT"/>
              </a:rPr>
              <a:t>$1,000</a:t>
            </a:r>
            <a:r>
              <a:rPr sz="1600" spc="-60" dirty="0">
                <a:latin typeface="Arial MT"/>
                <a:cs typeface="Arial MT"/>
              </a:rPr>
              <a:t> </a:t>
            </a:r>
            <a:r>
              <a:rPr sz="1600" spc="5" dirty="0">
                <a:latin typeface="Arial MT"/>
                <a:cs typeface="Arial MT"/>
              </a:rPr>
              <a:t>for</a:t>
            </a:r>
            <a:r>
              <a:rPr sz="1600" spc="60" dirty="0">
                <a:latin typeface="Arial MT"/>
                <a:cs typeface="Arial MT"/>
              </a:rPr>
              <a:t> </a:t>
            </a:r>
            <a:r>
              <a:rPr sz="1600" spc="-5" dirty="0">
                <a:latin typeface="Arial MT"/>
                <a:cs typeface="Arial MT"/>
              </a:rPr>
              <a:t>IRA</a:t>
            </a:r>
            <a:r>
              <a:rPr sz="1600" spc="-155" dirty="0">
                <a:latin typeface="Arial MT"/>
                <a:cs typeface="Arial MT"/>
              </a:rPr>
              <a:t> </a:t>
            </a:r>
            <a:r>
              <a:rPr sz="1600" spc="-5" dirty="0">
                <a:latin typeface="Arial MT"/>
                <a:cs typeface="Arial MT"/>
              </a:rPr>
              <a:t>(age </a:t>
            </a:r>
            <a:r>
              <a:rPr sz="1600" spc="-430" dirty="0">
                <a:latin typeface="Arial MT"/>
                <a:cs typeface="Arial MT"/>
              </a:rPr>
              <a:t> </a:t>
            </a:r>
            <a:r>
              <a:rPr sz="1600" spc="-5" dirty="0">
                <a:latin typeface="Arial MT"/>
                <a:cs typeface="Arial MT"/>
              </a:rPr>
              <a:t>50+)</a:t>
            </a:r>
            <a:r>
              <a:rPr sz="1600" spc="-25" dirty="0">
                <a:latin typeface="Arial MT"/>
                <a:cs typeface="Arial MT"/>
              </a:rPr>
              <a:t> </a:t>
            </a:r>
            <a:r>
              <a:rPr sz="1600" spc="-10" dirty="0">
                <a:latin typeface="Arial MT"/>
                <a:cs typeface="Arial MT"/>
              </a:rPr>
              <a:t>will</a:t>
            </a:r>
            <a:r>
              <a:rPr sz="1600" spc="-5" dirty="0">
                <a:latin typeface="Arial MT"/>
                <a:cs typeface="Arial MT"/>
              </a:rPr>
              <a:t> </a:t>
            </a:r>
            <a:r>
              <a:rPr sz="1600" spc="-10" dirty="0">
                <a:latin typeface="Arial MT"/>
                <a:cs typeface="Arial MT"/>
              </a:rPr>
              <a:t>be</a:t>
            </a:r>
            <a:r>
              <a:rPr sz="1600" spc="20" dirty="0">
                <a:latin typeface="Arial MT"/>
                <a:cs typeface="Arial MT"/>
              </a:rPr>
              <a:t> </a:t>
            </a:r>
            <a:r>
              <a:rPr sz="1600" spc="-40" dirty="0">
                <a:latin typeface="Arial MT"/>
                <a:cs typeface="Arial MT"/>
              </a:rPr>
              <a:t>indexed</a:t>
            </a:r>
            <a:endParaRPr sz="1600">
              <a:latin typeface="Arial MT"/>
              <a:cs typeface="Arial MT"/>
            </a:endParaRPr>
          </a:p>
          <a:p>
            <a:pPr marL="389255" marR="5080" indent="-285115">
              <a:lnSpc>
                <a:spcPct val="100000"/>
              </a:lnSpc>
              <a:spcBef>
                <a:spcPts val="570"/>
              </a:spcBef>
              <a:buChar char="•"/>
              <a:tabLst>
                <a:tab pos="388620" algn="l"/>
                <a:tab pos="389255" algn="l"/>
              </a:tabLst>
            </a:pPr>
            <a:r>
              <a:rPr sz="1600" spc="-15" dirty="0">
                <a:latin typeface="Arial MT"/>
                <a:cs typeface="Arial MT"/>
              </a:rPr>
              <a:t>Starting</a:t>
            </a:r>
            <a:r>
              <a:rPr sz="1600" spc="105" dirty="0">
                <a:latin typeface="Arial MT"/>
                <a:cs typeface="Arial MT"/>
              </a:rPr>
              <a:t> </a:t>
            </a:r>
            <a:r>
              <a:rPr sz="1600" spc="-25" dirty="0">
                <a:latin typeface="Arial MT"/>
                <a:cs typeface="Arial MT"/>
              </a:rPr>
              <a:t>in</a:t>
            </a:r>
            <a:r>
              <a:rPr sz="1600" spc="25" dirty="0">
                <a:latin typeface="Arial MT"/>
                <a:cs typeface="Arial MT"/>
              </a:rPr>
              <a:t> </a:t>
            </a:r>
            <a:r>
              <a:rPr sz="1600" spc="-10" dirty="0">
                <a:latin typeface="Arial MT"/>
                <a:cs typeface="Arial MT"/>
              </a:rPr>
              <a:t>2025, </a:t>
            </a:r>
            <a:r>
              <a:rPr sz="1600" spc="-5" dirty="0">
                <a:latin typeface="Arial MT"/>
                <a:cs typeface="Arial MT"/>
              </a:rPr>
              <a:t>401(k)</a:t>
            </a:r>
            <a:r>
              <a:rPr sz="1600" spc="60" dirty="0">
                <a:latin typeface="Arial MT"/>
                <a:cs typeface="Arial MT"/>
              </a:rPr>
              <a:t> </a:t>
            </a:r>
            <a:r>
              <a:rPr sz="1600" spc="-35" dirty="0">
                <a:latin typeface="Arial MT"/>
                <a:cs typeface="Arial MT"/>
              </a:rPr>
              <a:t>amounts</a:t>
            </a:r>
            <a:r>
              <a:rPr sz="1600" spc="200" dirty="0">
                <a:latin typeface="Arial MT"/>
                <a:cs typeface="Arial MT"/>
              </a:rPr>
              <a:t> </a:t>
            </a:r>
            <a:r>
              <a:rPr sz="1600" spc="5" dirty="0">
                <a:latin typeface="Arial MT"/>
                <a:cs typeface="Arial MT"/>
              </a:rPr>
              <a:t>for</a:t>
            </a:r>
            <a:r>
              <a:rPr sz="1600" spc="-15" dirty="0">
                <a:latin typeface="Arial MT"/>
                <a:cs typeface="Arial MT"/>
              </a:rPr>
              <a:t> </a:t>
            </a:r>
            <a:r>
              <a:rPr sz="1600" spc="-10" dirty="0">
                <a:latin typeface="Arial MT"/>
                <a:cs typeface="Arial MT"/>
              </a:rPr>
              <a:t>age</a:t>
            </a:r>
            <a:r>
              <a:rPr sz="1600" spc="25" dirty="0">
                <a:latin typeface="Arial MT"/>
                <a:cs typeface="Arial MT"/>
              </a:rPr>
              <a:t> </a:t>
            </a:r>
            <a:r>
              <a:rPr sz="1600" spc="5" dirty="0">
                <a:latin typeface="Arial MT"/>
                <a:cs typeface="Arial MT"/>
              </a:rPr>
              <a:t>60-63</a:t>
            </a:r>
            <a:r>
              <a:rPr sz="1600" spc="30" dirty="0">
                <a:latin typeface="Arial MT"/>
                <a:cs typeface="Arial MT"/>
              </a:rPr>
              <a:t> </a:t>
            </a:r>
            <a:r>
              <a:rPr sz="1600" spc="-10" dirty="0">
                <a:latin typeface="Arial MT"/>
                <a:cs typeface="Arial MT"/>
              </a:rPr>
              <a:t>will</a:t>
            </a:r>
            <a:r>
              <a:rPr sz="1600" dirty="0">
                <a:latin typeface="Arial MT"/>
                <a:cs typeface="Arial MT"/>
              </a:rPr>
              <a:t> </a:t>
            </a:r>
            <a:r>
              <a:rPr sz="1600" spc="-10" dirty="0">
                <a:latin typeface="Arial MT"/>
                <a:cs typeface="Arial MT"/>
              </a:rPr>
              <a:t>be</a:t>
            </a:r>
            <a:r>
              <a:rPr sz="1600" spc="30" dirty="0">
                <a:latin typeface="Arial MT"/>
                <a:cs typeface="Arial MT"/>
              </a:rPr>
              <a:t> </a:t>
            </a:r>
            <a:r>
              <a:rPr sz="1600" dirty="0">
                <a:latin typeface="Arial MT"/>
                <a:cs typeface="Arial MT"/>
              </a:rPr>
              <a:t>greater</a:t>
            </a:r>
            <a:r>
              <a:rPr sz="1600" spc="-15" dirty="0">
                <a:latin typeface="Arial MT"/>
                <a:cs typeface="Arial MT"/>
              </a:rPr>
              <a:t> </a:t>
            </a:r>
            <a:r>
              <a:rPr sz="1600" spc="-5" dirty="0">
                <a:latin typeface="Arial MT"/>
                <a:cs typeface="Arial MT"/>
              </a:rPr>
              <a:t>of</a:t>
            </a:r>
            <a:r>
              <a:rPr sz="1600" spc="-10" dirty="0">
                <a:latin typeface="Arial MT"/>
                <a:cs typeface="Arial MT"/>
              </a:rPr>
              <a:t> </a:t>
            </a:r>
            <a:r>
              <a:rPr sz="1600" spc="-5" dirty="0">
                <a:latin typeface="Arial MT"/>
                <a:cs typeface="Arial MT"/>
              </a:rPr>
              <a:t>$10,000</a:t>
            </a:r>
            <a:r>
              <a:rPr sz="1600" spc="35" dirty="0">
                <a:latin typeface="Arial MT"/>
                <a:cs typeface="Arial MT"/>
              </a:rPr>
              <a:t> </a:t>
            </a:r>
            <a:r>
              <a:rPr sz="1600" spc="-10" dirty="0">
                <a:latin typeface="Arial MT"/>
                <a:cs typeface="Arial MT"/>
              </a:rPr>
              <a:t>or</a:t>
            </a:r>
            <a:r>
              <a:rPr sz="1600" spc="-15" dirty="0">
                <a:latin typeface="Arial MT"/>
                <a:cs typeface="Arial MT"/>
              </a:rPr>
              <a:t> </a:t>
            </a:r>
            <a:r>
              <a:rPr sz="1600" spc="-10" dirty="0">
                <a:latin typeface="Arial MT"/>
                <a:cs typeface="Arial MT"/>
              </a:rPr>
              <a:t>150%</a:t>
            </a:r>
            <a:r>
              <a:rPr sz="1600" spc="55" dirty="0">
                <a:latin typeface="Arial MT"/>
                <a:cs typeface="Arial MT"/>
              </a:rPr>
              <a:t> </a:t>
            </a:r>
            <a:r>
              <a:rPr sz="1600" spc="-5" dirty="0">
                <a:latin typeface="Arial MT"/>
                <a:cs typeface="Arial MT"/>
              </a:rPr>
              <a:t>of</a:t>
            </a:r>
            <a:r>
              <a:rPr sz="1600" spc="-10" dirty="0">
                <a:latin typeface="Arial MT"/>
                <a:cs typeface="Arial MT"/>
              </a:rPr>
              <a:t> </a:t>
            </a:r>
            <a:r>
              <a:rPr sz="1600" spc="-20" dirty="0">
                <a:latin typeface="Arial MT"/>
                <a:cs typeface="Arial MT"/>
              </a:rPr>
              <a:t>regular </a:t>
            </a:r>
            <a:r>
              <a:rPr sz="1600" spc="-430" dirty="0">
                <a:latin typeface="Arial MT"/>
                <a:cs typeface="Arial MT"/>
              </a:rPr>
              <a:t> </a:t>
            </a:r>
            <a:r>
              <a:rPr sz="1600" spc="-20" dirty="0">
                <a:latin typeface="Arial MT"/>
                <a:cs typeface="Arial MT"/>
              </a:rPr>
              <a:t>catch-up</a:t>
            </a:r>
            <a:r>
              <a:rPr sz="1600" spc="105" dirty="0">
                <a:latin typeface="Arial MT"/>
                <a:cs typeface="Arial MT"/>
              </a:rPr>
              <a:t> </a:t>
            </a:r>
            <a:r>
              <a:rPr sz="1600" spc="-45" dirty="0">
                <a:latin typeface="Arial MT"/>
                <a:cs typeface="Arial MT"/>
              </a:rPr>
              <a:t>amount</a:t>
            </a:r>
            <a:r>
              <a:rPr sz="1600" spc="310" dirty="0">
                <a:latin typeface="Arial MT"/>
                <a:cs typeface="Arial MT"/>
              </a:rPr>
              <a:t> </a:t>
            </a:r>
            <a:r>
              <a:rPr sz="1600" spc="-30" dirty="0">
                <a:latin typeface="Arial MT"/>
                <a:cs typeface="Arial MT"/>
              </a:rPr>
              <a:t>(indexed)</a:t>
            </a:r>
            <a:endParaRPr sz="1600">
              <a:latin typeface="Arial MT"/>
              <a:cs typeface="Arial MT"/>
            </a:endParaRPr>
          </a:p>
          <a:p>
            <a:pPr marL="389255" indent="-285115">
              <a:lnSpc>
                <a:spcPct val="100000"/>
              </a:lnSpc>
              <a:spcBef>
                <a:spcPts val="645"/>
              </a:spcBef>
              <a:buChar char="•"/>
              <a:tabLst>
                <a:tab pos="388620" algn="l"/>
                <a:tab pos="389255" algn="l"/>
              </a:tabLst>
            </a:pPr>
            <a:r>
              <a:rPr sz="1600" spc="-30" dirty="0">
                <a:latin typeface="Arial MT"/>
                <a:cs typeface="Arial MT"/>
              </a:rPr>
              <a:t>Simple</a:t>
            </a:r>
            <a:r>
              <a:rPr sz="1600" spc="180" dirty="0">
                <a:latin typeface="Arial MT"/>
                <a:cs typeface="Arial MT"/>
              </a:rPr>
              <a:t> </a:t>
            </a:r>
            <a:r>
              <a:rPr sz="1600" spc="-10" dirty="0">
                <a:latin typeface="Arial MT"/>
                <a:cs typeface="Arial MT"/>
              </a:rPr>
              <a:t>IRAs</a:t>
            </a:r>
            <a:r>
              <a:rPr sz="1600" spc="-50" dirty="0">
                <a:latin typeface="Arial MT"/>
                <a:cs typeface="Arial MT"/>
              </a:rPr>
              <a:t> </a:t>
            </a:r>
            <a:r>
              <a:rPr sz="1600" spc="-20" dirty="0">
                <a:latin typeface="Arial MT"/>
                <a:cs typeface="Arial MT"/>
              </a:rPr>
              <a:t>catch-up</a:t>
            </a:r>
            <a:r>
              <a:rPr sz="1600" spc="185" dirty="0">
                <a:latin typeface="Arial MT"/>
                <a:cs typeface="Arial MT"/>
              </a:rPr>
              <a:t> </a:t>
            </a:r>
            <a:r>
              <a:rPr sz="1600" spc="-5" dirty="0">
                <a:latin typeface="Arial MT"/>
                <a:cs typeface="Arial MT"/>
              </a:rPr>
              <a:t>greater</a:t>
            </a:r>
            <a:r>
              <a:rPr sz="1600" spc="-20" dirty="0">
                <a:latin typeface="Arial MT"/>
                <a:cs typeface="Arial MT"/>
              </a:rPr>
              <a:t> </a:t>
            </a:r>
            <a:r>
              <a:rPr sz="1600" spc="-10" dirty="0">
                <a:latin typeface="Arial MT"/>
                <a:cs typeface="Arial MT"/>
              </a:rPr>
              <a:t>of </a:t>
            </a:r>
            <a:r>
              <a:rPr sz="1600" spc="-5" dirty="0">
                <a:latin typeface="Arial MT"/>
                <a:cs typeface="Arial MT"/>
              </a:rPr>
              <a:t>$5,000</a:t>
            </a:r>
            <a:r>
              <a:rPr sz="1600" spc="20" dirty="0">
                <a:latin typeface="Arial MT"/>
                <a:cs typeface="Arial MT"/>
              </a:rPr>
              <a:t> </a:t>
            </a:r>
            <a:r>
              <a:rPr sz="1600" spc="-10" dirty="0">
                <a:latin typeface="Arial MT"/>
                <a:cs typeface="Arial MT"/>
              </a:rPr>
              <a:t>or</a:t>
            </a:r>
            <a:r>
              <a:rPr sz="1600" spc="-20" dirty="0">
                <a:latin typeface="Arial MT"/>
                <a:cs typeface="Arial MT"/>
              </a:rPr>
              <a:t> </a:t>
            </a:r>
            <a:r>
              <a:rPr sz="1600" spc="-10" dirty="0">
                <a:latin typeface="Arial MT"/>
                <a:cs typeface="Arial MT"/>
              </a:rPr>
              <a:t>150%</a:t>
            </a:r>
            <a:r>
              <a:rPr sz="1600" spc="55" dirty="0">
                <a:latin typeface="Arial MT"/>
                <a:cs typeface="Arial MT"/>
              </a:rPr>
              <a:t> </a:t>
            </a:r>
            <a:r>
              <a:rPr sz="1600" spc="5" dirty="0">
                <a:latin typeface="Arial MT"/>
                <a:cs typeface="Arial MT"/>
              </a:rPr>
              <a:t>for</a:t>
            </a:r>
            <a:r>
              <a:rPr sz="1600" spc="20" dirty="0">
                <a:latin typeface="Arial MT"/>
                <a:cs typeface="Arial MT"/>
              </a:rPr>
              <a:t> </a:t>
            </a:r>
            <a:r>
              <a:rPr sz="1600" spc="-15" dirty="0">
                <a:latin typeface="Arial MT"/>
                <a:cs typeface="Arial MT"/>
              </a:rPr>
              <a:t>ages</a:t>
            </a:r>
            <a:r>
              <a:rPr sz="1600" spc="40" dirty="0">
                <a:latin typeface="Arial MT"/>
                <a:cs typeface="Arial MT"/>
              </a:rPr>
              <a:t> </a:t>
            </a:r>
            <a:r>
              <a:rPr sz="1600" spc="-5" dirty="0">
                <a:latin typeface="Arial MT"/>
                <a:cs typeface="Arial MT"/>
              </a:rPr>
              <a:t>60-63</a:t>
            </a:r>
            <a:endParaRPr sz="1600">
              <a:latin typeface="Arial MT"/>
              <a:cs typeface="Arial MT"/>
            </a:endParaRPr>
          </a:p>
          <a:p>
            <a:pPr marL="389255" marR="118745" indent="-285115">
              <a:lnSpc>
                <a:spcPct val="100000"/>
              </a:lnSpc>
              <a:spcBef>
                <a:spcPts val="560"/>
              </a:spcBef>
              <a:buChar char="•"/>
              <a:tabLst>
                <a:tab pos="388620" algn="l"/>
                <a:tab pos="389255" algn="l"/>
              </a:tabLst>
            </a:pPr>
            <a:r>
              <a:rPr sz="1600" spc="-25" dirty="0">
                <a:latin typeface="Arial MT"/>
                <a:cs typeface="Arial MT"/>
              </a:rPr>
              <a:t>All </a:t>
            </a:r>
            <a:r>
              <a:rPr sz="1600" spc="-20" dirty="0">
                <a:latin typeface="Arial MT"/>
                <a:cs typeface="Arial MT"/>
              </a:rPr>
              <a:t>catch-up </a:t>
            </a:r>
            <a:r>
              <a:rPr sz="1600" spc="-25" dirty="0">
                <a:latin typeface="Arial MT"/>
                <a:cs typeface="Arial MT"/>
              </a:rPr>
              <a:t>contributions</a:t>
            </a:r>
            <a:r>
              <a:rPr sz="1600" spc="-20" dirty="0">
                <a:latin typeface="Arial MT"/>
                <a:cs typeface="Arial MT"/>
              </a:rPr>
              <a:t> </a:t>
            </a:r>
            <a:r>
              <a:rPr sz="1600" spc="5" dirty="0">
                <a:latin typeface="Arial MT"/>
                <a:cs typeface="Arial MT"/>
              </a:rPr>
              <a:t>for </a:t>
            </a:r>
            <a:r>
              <a:rPr sz="1600" dirty="0">
                <a:latin typeface="Arial MT"/>
                <a:cs typeface="Arial MT"/>
              </a:rPr>
              <a:t>401(k), </a:t>
            </a:r>
            <a:r>
              <a:rPr sz="1600" spc="-5" dirty="0">
                <a:latin typeface="Arial MT"/>
                <a:cs typeface="Arial MT"/>
              </a:rPr>
              <a:t>403(b) </a:t>
            </a:r>
            <a:r>
              <a:rPr sz="1600" spc="-40" dirty="0">
                <a:latin typeface="Arial MT"/>
                <a:cs typeface="Arial MT"/>
              </a:rPr>
              <a:t>and </a:t>
            </a:r>
            <a:r>
              <a:rPr sz="1600" spc="-10" dirty="0">
                <a:latin typeface="Arial MT"/>
                <a:cs typeface="Arial MT"/>
              </a:rPr>
              <a:t>457(b) </a:t>
            </a:r>
            <a:r>
              <a:rPr sz="1600" spc="-40" dirty="0">
                <a:latin typeface="Arial MT"/>
                <a:cs typeface="Arial MT"/>
              </a:rPr>
              <a:t>must</a:t>
            </a:r>
            <a:r>
              <a:rPr sz="1600" spc="-35" dirty="0">
                <a:latin typeface="Arial MT"/>
                <a:cs typeface="Arial MT"/>
              </a:rPr>
              <a:t> </a:t>
            </a:r>
            <a:r>
              <a:rPr sz="1600" spc="-10" dirty="0">
                <a:latin typeface="Arial MT"/>
                <a:cs typeface="Arial MT"/>
              </a:rPr>
              <a:t>be </a:t>
            </a:r>
            <a:r>
              <a:rPr sz="1600" spc="-20" dirty="0">
                <a:latin typeface="Arial MT"/>
                <a:cs typeface="Arial MT"/>
              </a:rPr>
              <a:t>made </a:t>
            </a:r>
            <a:r>
              <a:rPr sz="1600" spc="15" dirty="0">
                <a:latin typeface="Arial MT"/>
                <a:cs typeface="Arial MT"/>
              </a:rPr>
              <a:t>to </a:t>
            </a:r>
            <a:r>
              <a:rPr sz="1600" spc="-5" dirty="0">
                <a:latin typeface="Arial MT"/>
                <a:cs typeface="Arial MT"/>
              </a:rPr>
              <a:t>Roth </a:t>
            </a:r>
            <a:r>
              <a:rPr sz="1600" spc="-25" dirty="0">
                <a:latin typeface="Arial MT"/>
                <a:cs typeface="Arial MT"/>
              </a:rPr>
              <a:t>accounts</a:t>
            </a:r>
            <a:r>
              <a:rPr sz="1600" spc="-20" dirty="0">
                <a:latin typeface="Arial MT"/>
                <a:cs typeface="Arial MT"/>
              </a:rPr>
              <a:t> </a:t>
            </a:r>
            <a:r>
              <a:rPr sz="1600" spc="5" dirty="0">
                <a:latin typeface="Arial MT"/>
                <a:cs typeface="Arial MT"/>
              </a:rPr>
              <a:t>for </a:t>
            </a:r>
            <a:r>
              <a:rPr sz="1600" spc="-430" dirty="0">
                <a:latin typeface="Arial MT"/>
                <a:cs typeface="Arial MT"/>
              </a:rPr>
              <a:t> </a:t>
            </a:r>
            <a:r>
              <a:rPr sz="1600" spc="-15" dirty="0">
                <a:latin typeface="Arial MT"/>
                <a:cs typeface="Arial MT"/>
              </a:rPr>
              <a:t>those</a:t>
            </a:r>
            <a:r>
              <a:rPr sz="1600" spc="100" dirty="0">
                <a:latin typeface="Arial MT"/>
                <a:cs typeface="Arial MT"/>
              </a:rPr>
              <a:t> </a:t>
            </a:r>
            <a:r>
              <a:rPr sz="1600" spc="-35" dirty="0">
                <a:latin typeface="Arial MT"/>
                <a:cs typeface="Arial MT"/>
              </a:rPr>
              <a:t>earning</a:t>
            </a:r>
            <a:r>
              <a:rPr sz="1600" spc="180" dirty="0">
                <a:latin typeface="Arial MT"/>
                <a:cs typeface="Arial MT"/>
              </a:rPr>
              <a:t> </a:t>
            </a:r>
            <a:r>
              <a:rPr sz="1600" spc="-15" dirty="0">
                <a:latin typeface="Arial MT"/>
                <a:cs typeface="Arial MT"/>
              </a:rPr>
              <a:t>more</a:t>
            </a:r>
            <a:r>
              <a:rPr sz="1600" spc="20" dirty="0">
                <a:latin typeface="Arial MT"/>
                <a:cs typeface="Arial MT"/>
              </a:rPr>
              <a:t> </a:t>
            </a:r>
            <a:r>
              <a:rPr sz="1600" spc="-20" dirty="0">
                <a:latin typeface="Arial MT"/>
                <a:cs typeface="Arial MT"/>
              </a:rPr>
              <a:t>than</a:t>
            </a:r>
            <a:r>
              <a:rPr sz="1600" spc="20" dirty="0">
                <a:latin typeface="Arial MT"/>
                <a:cs typeface="Arial MT"/>
              </a:rPr>
              <a:t> </a:t>
            </a:r>
            <a:r>
              <a:rPr sz="1600" spc="-10" dirty="0">
                <a:latin typeface="Arial MT"/>
                <a:cs typeface="Arial MT"/>
              </a:rPr>
              <a:t>$145,000</a:t>
            </a:r>
            <a:r>
              <a:rPr sz="1600" spc="20" dirty="0">
                <a:latin typeface="Arial MT"/>
                <a:cs typeface="Arial MT"/>
              </a:rPr>
              <a:t> </a:t>
            </a:r>
            <a:r>
              <a:rPr sz="1600" spc="10" dirty="0">
                <a:latin typeface="Arial MT"/>
                <a:cs typeface="Arial MT"/>
              </a:rPr>
              <a:t>(starts</a:t>
            </a:r>
            <a:r>
              <a:rPr sz="1600" spc="-50" dirty="0">
                <a:latin typeface="Arial MT"/>
                <a:cs typeface="Arial MT"/>
              </a:rPr>
              <a:t> </a:t>
            </a:r>
            <a:r>
              <a:rPr sz="1600" spc="-15" dirty="0">
                <a:latin typeface="Arial MT"/>
                <a:cs typeface="Arial MT"/>
              </a:rPr>
              <a:t>2024)</a:t>
            </a:r>
            <a:endParaRPr sz="1600">
              <a:latin typeface="Arial MT"/>
              <a:cs typeface="Arial MT"/>
            </a:endParaRPr>
          </a:p>
        </p:txBody>
      </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7</a:t>
            </a:fld>
            <a:endParaRPr spc="-5" dirty="0"/>
          </a:p>
        </p:txBody>
      </p:sp>
      <p:graphicFrame>
        <p:nvGraphicFramePr>
          <p:cNvPr id="6" name="object 6"/>
          <p:cNvGraphicFramePr>
            <a:graphicFrameLocks noGrp="1"/>
          </p:cNvGraphicFramePr>
          <p:nvPr/>
        </p:nvGraphicFramePr>
        <p:xfrm>
          <a:off x="300916" y="4865941"/>
          <a:ext cx="9082405" cy="1275080"/>
        </p:xfrm>
        <a:graphic>
          <a:graphicData uri="http://schemas.openxmlformats.org/drawingml/2006/table">
            <a:tbl>
              <a:tblPr firstRow="1" bandRow="1">
                <a:tableStyleId>{2D5ABB26-0587-4C30-8999-92F81FD0307C}</a:tableStyleId>
              </a:tblPr>
              <a:tblGrid>
                <a:gridCol w="9081770">
                  <a:extLst>
                    <a:ext uri="{9D8B030D-6E8A-4147-A177-3AD203B41FA5}">
                      <a16:colId xmlns:a16="http://schemas.microsoft.com/office/drawing/2014/main" val="20000"/>
                    </a:ext>
                  </a:extLst>
                </a:gridCol>
              </a:tblGrid>
              <a:tr h="431038">
                <a:tc>
                  <a:txBody>
                    <a:bodyPr/>
                    <a:lstStyle/>
                    <a:p>
                      <a:pPr marL="96520">
                        <a:lnSpc>
                          <a:spcPct val="100000"/>
                        </a:lnSpc>
                        <a:spcBef>
                          <a:spcPts val="710"/>
                        </a:spcBef>
                      </a:pPr>
                      <a:r>
                        <a:rPr sz="1600" b="1" spc="-25" dirty="0">
                          <a:solidFill>
                            <a:srgbClr val="FFFFFF"/>
                          </a:solidFill>
                          <a:latin typeface="Arial"/>
                          <a:cs typeface="Arial"/>
                        </a:rPr>
                        <a:t>Planning</a:t>
                      </a:r>
                      <a:r>
                        <a:rPr sz="1600" b="1" spc="125" dirty="0">
                          <a:solidFill>
                            <a:srgbClr val="FFFFFF"/>
                          </a:solidFill>
                          <a:latin typeface="Arial"/>
                          <a:cs typeface="Arial"/>
                        </a:rPr>
                        <a:t> </a:t>
                      </a:r>
                      <a:r>
                        <a:rPr sz="1600" b="1" spc="-15" dirty="0">
                          <a:solidFill>
                            <a:srgbClr val="FFFFFF"/>
                          </a:solidFill>
                          <a:latin typeface="Arial"/>
                          <a:cs typeface="Arial"/>
                        </a:rPr>
                        <a:t>considerations</a:t>
                      </a:r>
                      <a:endParaRPr sz="1600">
                        <a:latin typeface="Arial"/>
                        <a:cs typeface="Arial"/>
                      </a:endParaRPr>
                    </a:p>
                  </a:txBody>
                  <a:tcPr marL="0" marR="0" marT="90170" marB="0">
                    <a:solidFill>
                      <a:srgbClr val="005486"/>
                    </a:solidFill>
                  </a:tcPr>
                </a:tc>
                <a:extLst>
                  <a:ext uri="{0D108BD9-81ED-4DB2-BD59-A6C34878D82A}">
                    <a16:rowId xmlns:a16="http://schemas.microsoft.com/office/drawing/2014/main" val="10000"/>
                  </a:ext>
                </a:extLst>
              </a:tr>
              <a:tr h="379031">
                <a:tc>
                  <a:txBody>
                    <a:bodyPr/>
                    <a:lstStyle/>
                    <a:p>
                      <a:pPr marL="92710">
                        <a:lnSpc>
                          <a:spcPct val="100000"/>
                        </a:lnSpc>
                        <a:spcBef>
                          <a:spcPts val="315"/>
                        </a:spcBef>
                      </a:pPr>
                      <a:r>
                        <a:rPr sz="1500" spc="5" dirty="0">
                          <a:latin typeface="Arial MT"/>
                          <a:cs typeface="Arial MT"/>
                        </a:rPr>
                        <a:t>Greater</a:t>
                      </a:r>
                      <a:r>
                        <a:rPr sz="1500" spc="-45" dirty="0">
                          <a:latin typeface="Arial MT"/>
                          <a:cs typeface="Arial MT"/>
                        </a:rPr>
                        <a:t> </a:t>
                      </a:r>
                      <a:r>
                        <a:rPr sz="1500" dirty="0">
                          <a:latin typeface="Arial MT"/>
                          <a:cs typeface="Arial MT"/>
                        </a:rPr>
                        <a:t>opportunity</a:t>
                      </a:r>
                      <a:r>
                        <a:rPr sz="1500" spc="-60" dirty="0">
                          <a:latin typeface="Arial MT"/>
                          <a:cs typeface="Arial MT"/>
                        </a:rPr>
                        <a:t> </a:t>
                      </a:r>
                      <a:r>
                        <a:rPr sz="1500" spc="-5" dirty="0">
                          <a:latin typeface="Arial MT"/>
                          <a:cs typeface="Arial MT"/>
                        </a:rPr>
                        <a:t>to</a:t>
                      </a:r>
                      <a:r>
                        <a:rPr sz="1500" spc="20" dirty="0">
                          <a:latin typeface="Arial MT"/>
                          <a:cs typeface="Arial MT"/>
                        </a:rPr>
                        <a:t> </a:t>
                      </a:r>
                      <a:r>
                        <a:rPr sz="1500" spc="5" dirty="0">
                          <a:latin typeface="Arial MT"/>
                          <a:cs typeface="Arial MT"/>
                        </a:rPr>
                        <a:t>accelerate</a:t>
                      </a:r>
                      <a:r>
                        <a:rPr sz="1500" spc="-70" dirty="0">
                          <a:latin typeface="Arial MT"/>
                          <a:cs typeface="Arial MT"/>
                        </a:rPr>
                        <a:t> </a:t>
                      </a:r>
                      <a:r>
                        <a:rPr sz="1500" dirty="0">
                          <a:latin typeface="Arial MT"/>
                          <a:cs typeface="Arial MT"/>
                        </a:rPr>
                        <a:t>retirement</a:t>
                      </a:r>
                      <a:r>
                        <a:rPr sz="1500" spc="-120" dirty="0">
                          <a:latin typeface="Arial MT"/>
                          <a:cs typeface="Arial MT"/>
                        </a:rPr>
                        <a:t> </a:t>
                      </a:r>
                      <a:r>
                        <a:rPr sz="1500" spc="15" dirty="0">
                          <a:latin typeface="Arial MT"/>
                          <a:cs typeface="Arial MT"/>
                        </a:rPr>
                        <a:t>preparedness</a:t>
                      </a:r>
                      <a:r>
                        <a:rPr sz="1500" spc="-140" dirty="0">
                          <a:latin typeface="Arial MT"/>
                          <a:cs typeface="Arial MT"/>
                        </a:rPr>
                        <a:t> </a:t>
                      </a:r>
                      <a:r>
                        <a:rPr sz="1500" spc="35" dirty="0">
                          <a:latin typeface="Arial MT"/>
                          <a:cs typeface="Arial MT"/>
                        </a:rPr>
                        <a:t>for</a:t>
                      </a:r>
                      <a:r>
                        <a:rPr sz="1500" spc="-200" dirty="0">
                          <a:latin typeface="Arial MT"/>
                          <a:cs typeface="Arial MT"/>
                        </a:rPr>
                        <a:t> </a:t>
                      </a:r>
                      <a:r>
                        <a:rPr sz="1500" spc="5" dirty="0">
                          <a:latin typeface="Arial MT"/>
                          <a:cs typeface="Arial MT"/>
                        </a:rPr>
                        <a:t>age</a:t>
                      </a:r>
                      <a:r>
                        <a:rPr sz="1500" spc="15" dirty="0">
                          <a:latin typeface="Arial MT"/>
                          <a:cs typeface="Arial MT"/>
                        </a:rPr>
                        <a:t> </a:t>
                      </a:r>
                      <a:r>
                        <a:rPr sz="1500" spc="30" dirty="0">
                          <a:latin typeface="Arial MT"/>
                          <a:cs typeface="Arial MT"/>
                        </a:rPr>
                        <a:t>50+</a:t>
                      </a:r>
                      <a:endParaRPr sz="1500">
                        <a:latin typeface="Arial MT"/>
                        <a:cs typeface="Arial MT"/>
                      </a:endParaRPr>
                    </a:p>
                  </a:txBody>
                  <a:tcPr marL="0" marR="0" marT="40005" marB="0">
                    <a:lnB w="6350">
                      <a:solidFill>
                        <a:srgbClr val="D9D9D9"/>
                      </a:solidFill>
                      <a:prstDash val="solid"/>
                    </a:lnB>
                  </a:tcPr>
                </a:tc>
                <a:extLst>
                  <a:ext uri="{0D108BD9-81ED-4DB2-BD59-A6C34878D82A}">
                    <a16:rowId xmlns:a16="http://schemas.microsoft.com/office/drawing/2014/main" val="10001"/>
                  </a:ext>
                </a:extLst>
              </a:tr>
              <a:tr h="461390">
                <a:tc>
                  <a:txBody>
                    <a:bodyPr/>
                    <a:lstStyle/>
                    <a:p>
                      <a:pPr marL="92710">
                        <a:lnSpc>
                          <a:spcPct val="100000"/>
                        </a:lnSpc>
                        <a:spcBef>
                          <a:spcPts val="359"/>
                        </a:spcBef>
                      </a:pPr>
                      <a:r>
                        <a:rPr sz="1500" spc="-5" dirty="0">
                          <a:latin typeface="Arial MT"/>
                          <a:cs typeface="Arial MT"/>
                        </a:rPr>
                        <a:t>Plan</a:t>
                      </a:r>
                      <a:r>
                        <a:rPr sz="1500" spc="20" dirty="0">
                          <a:latin typeface="Arial MT"/>
                          <a:cs typeface="Arial MT"/>
                        </a:rPr>
                        <a:t> </a:t>
                      </a:r>
                      <a:r>
                        <a:rPr sz="1500" spc="-10" dirty="0">
                          <a:latin typeface="Arial MT"/>
                          <a:cs typeface="Arial MT"/>
                        </a:rPr>
                        <a:t>participants</a:t>
                      </a:r>
                      <a:r>
                        <a:rPr sz="1500" spc="35" dirty="0">
                          <a:latin typeface="Arial MT"/>
                          <a:cs typeface="Arial MT"/>
                        </a:rPr>
                        <a:t> </a:t>
                      </a:r>
                      <a:r>
                        <a:rPr sz="1500" dirty="0">
                          <a:latin typeface="Arial MT"/>
                          <a:cs typeface="Arial MT"/>
                        </a:rPr>
                        <a:t>should</a:t>
                      </a:r>
                      <a:r>
                        <a:rPr sz="1500" spc="30" dirty="0">
                          <a:latin typeface="Arial MT"/>
                          <a:cs typeface="Arial MT"/>
                        </a:rPr>
                        <a:t> </a:t>
                      </a:r>
                      <a:r>
                        <a:rPr sz="1500" dirty="0">
                          <a:latin typeface="Arial MT"/>
                          <a:cs typeface="Arial MT"/>
                        </a:rPr>
                        <a:t>review</a:t>
                      </a:r>
                      <a:r>
                        <a:rPr sz="1500" spc="-70" dirty="0">
                          <a:latin typeface="Arial MT"/>
                          <a:cs typeface="Arial MT"/>
                        </a:rPr>
                        <a:t> </a:t>
                      </a:r>
                      <a:r>
                        <a:rPr sz="1500" spc="10" dirty="0">
                          <a:latin typeface="Arial MT"/>
                          <a:cs typeface="Arial MT"/>
                        </a:rPr>
                        <a:t>deferral</a:t>
                      </a:r>
                      <a:r>
                        <a:rPr sz="1500" spc="-114" dirty="0">
                          <a:latin typeface="Arial MT"/>
                          <a:cs typeface="Arial MT"/>
                        </a:rPr>
                        <a:t> </a:t>
                      </a:r>
                      <a:r>
                        <a:rPr sz="1500" spc="15" dirty="0">
                          <a:latin typeface="Arial MT"/>
                          <a:cs typeface="Arial MT"/>
                        </a:rPr>
                        <a:t>election</a:t>
                      </a:r>
                      <a:r>
                        <a:rPr sz="1500" spc="-135" dirty="0">
                          <a:latin typeface="Arial MT"/>
                          <a:cs typeface="Arial MT"/>
                        </a:rPr>
                        <a:t> </a:t>
                      </a:r>
                      <a:r>
                        <a:rPr sz="1500" spc="-10" dirty="0">
                          <a:latin typeface="Arial MT"/>
                          <a:cs typeface="Arial MT"/>
                        </a:rPr>
                        <a:t>amounts</a:t>
                      </a:r>
                      <a:r>
                        <a:rPr sz="1500" spc="35" dirty="0">
                          <a:latin typeface="Arial MT"/>
                          <a:cs typeface="Arial MT"/>
                        </a:rPr>
                        <a:t> </a:t>
                      </a:r>
                      <a:r>
                        <a:rPr sz="1500" spc="5" dirty="0">
                          <a:latin typeface="Arial MT"/>
                          <a:cs typeface="Arial MT"/>
                        </a:rPr>
                        <a:t>given</a:t>
                      </a:r>
                      <a:r>
                        <a:rPr sz="1500" spc="-55" dirty="0">
                          <a:latin typeface="Arial MT"/>
                          <a:cs typeface="Arial MT"/>
                        </a:rPr>
                        <a:t> </a:t>
                      </a:r>
                      <a:r>
                        <a:rPr sz="1500" spc="5" dirty="0">
                          <a:latin typeface="Arial MT"/>
                          <a:cs typeface="Arial MT"/>
                        </a:rPr>
                        <a:t>new</a:t>
                      </a:r>
                      <a:r>
                        <a:rPr sz="1500" spc="15" dirty="0">
                          <a:latin typeface="Arial MT"/>
                          <a:cs typeface="Arial MT"/>
                        </a:rPr>
                        <a:t> </a:t>
                      </a:r>
                      <a:r>
                        <a:rPr sz="1500" dirty="0">
                          <a:latin typeface="Arial MT"/>
                          <a:cs typeface="Arial MT"/>
                        </a:rPr>
                        <a:t>dollar</a:t>
                      </a:r>
                      <a:r>
                        <a:rPr sz="1500" spc="-35" dirty="0">
                          <a:latin typeface="Arial MT"/>
                          <a:cs typeface="Arial MT"/>
                        </a:rPr>
                        <a:t> </a:t>
                      </a:r>
                      <a:r>
                        <a:rPr sz="1500" spc="-5" dirty="0">
                          <a:latin typeface="Arial MT"/>
                          <a:cs typeface="Arial MT"/>
                        </a:rPr>
                        <a:t>limits</a:t>
                      </a:r>
                      <a:endParaRPr sz="1500">
                        <a:latin typeface="Arial MT"/>
                        <a:cs typeface="Arial MT"/>
                      </a:endParaRPr>
                    </a:p>
                  </a:txBody>
                  <a:tcPr marL="0" marR="0" marT="45719" marB="0">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4792345" cy="330835"/>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Arial"/>
                <a:cs typeface="Arial"/>
              </a:rPr>
              <a:t>Qualified</a:t>
            </a:r>
            <a:r>
              <a:rPr sz="2000" b="1" spc="50" dirty="0">
                <a:latin typeface="Arial"/>
                <a:cs typeface="Arial"/>
              </a:rPr>
              <a:t> </a:t>
            </a:r>
            <a:r>
              <a:rPr sz="2000" b="1" spc="-5" dirty="0">
                <a:latin typeface="Arial"/>
                <a:cs typeface="Arial"/>
              </a:rPr>
              <a:t>charitable</a:t>
            </a:r>
            <a:r>
              <a:rPr sz="2000" b="1" spc="-65" dirty="0">
                <a:latin typeface="Arial"/>
                <a:cs typeface="Arial"/>
              </a:rPr>
              <a:t> </a:t>
            </a:r>
            <a:r>
              <a:rPr sz="2000" b="1" spc="-10" dirty="0">
                <a:latin typeface="Arial"/>
                <a:cs typeface="Arial"/>
              </a:rPr>
              <a:t>distributions</a:t>
            </a:r>
            <a:r>
              <a:rPr sz="2000" b="1" spc="160" dirty="0">
                <a:latin typeface="Arial"/>
                <a:cs typeface="Arial"/>
              </a:rPr>
              <a:t> </a:t>
            </a:r>
            <a:r>
              <a:rPr sz="2000" b="1" spc="-15" dirty="0">
                <a:latin typeface="Arial"/>
                <a:cs typeface="Arial"/>
              </a:rPr>
              <a:t>(QCD)</a:t>
            </a:r>
            <a:endParaRPr sz="2000">
              <a:latin typeface="Arial"/>
              <a:cs typeface="Arial"/>
            </a:endParaRPr>
          </a:p>
        </p:txBody>
      </p:sp>
      <p:sp>
        <p:nvSpPr>
          <p:cNvPr id="3" name="object 3"/>
          <p:cNvSpPr txBox="1"/>
          <p:nvPr/>
        </p:nvSpPr>
        <p:spPr>
          <a:xfrm>
            <a:off x="289559" y="6747223"/>
            <a:ext cx="5101590" cy="290830"/>
          </a:xfrm>
          <a:prstGeom prst="rect">
            <a:avLst/>
          </a:prstGeom>
        </p:spPr>
        <p:txBody>
          <a:bodyPr vert="horz" wrap="square" lIns="0" tIns="23495" rIns="0" bIns="0" rtlCol="0">
            <a:spAutoFit/>
          </a:bodyPr>
          <a:lstStyle/>
          <a:p>
            <a:pPr marL="12700">
              <a:lnSpc>
                <a:spcPct val="100000"/>
              </a:lnSpc>
              <a:spcBef>
                <a:spcPts val="185"/>
              </a:spcBef>
            </a:pPr>
            <a:r>
              <a:rPr sz="800" spc="-135" dirty="0">
                <a:latin typeface="Arial MT"/>
                <a:cs typeface="Arial MT"/>
              </a:rPr>
              <a:t>S</a:t>
            </a:r>
            <a:r>
              <a:rPr sz="800" spc="-45" dirty="0">
                <a:latin typeface="Arial MT"/>
                <a:cs typeface="Arial MT"/>
              </a:rPr>
              <a:t>ou</a:t>
            </a:r>
            <a:r>
              <a:rPr sz="800" spc="-30" dirty="0">
                <a:latin typeface="Arial MT"/>
                <a:cs typeface="Arial MT"/>
              </a:rPr>
              <a:t>r</a:t>
            </a:r>
            <a:r>
              <a:rPr sz="800" spc="-85" dirty="0">
                <a:latin typeface="Arial MT"/>
                <a:cs typeface="Arial MT"/>
              </a:rPr>
              <a:t>c</a:t>
            </a:r>
            <a:r>
              <a:rPr sz="800" spc="-45" dirty="0">
                <a:latin typeface="Arial MT"/>
                <a:cs typeface="Arial MT"/>
              </a:rPr>
              <a:t>e</a:t>
            </a:r>
            <a:r>
              <a:rPr sz="800" spc="-40" dirty="0">
                <a:latin typeface="Arial MT"/>
                <a:cs typeface="Arial MT"/>
              </a:rPr>
              <a:t>:</a:t>
            </a:r>
            <a:r>
              <a:rPr sz="800" spc="-85" dirty="0">
                <a:latin typeface="Arial MT"/>
                <a:cs typeface="Arial MT"/>
              </a:rPr>
              <a:t> </a:t>
            </a:r>
            <a:r>
              <a:rPr sz="800" spc="-100" dirty="0">
                <a:latin typeface="Arial MT"/>
                <a:cs typeface="Arial MT"/>
              </a:rPr>
              <a:t>C</a:t>
            </a:r>
            <a:r>
              <a:rPr sz="800" spc="-45" dirty="0">
                <a:latin typeface="Arial MT"/>
                <a:cs typeface="Arial MT"/>
              </a:rPr>
              <a:t>on</a:t>
            </a:r>
            <a:r>
              <a:rPr sz="800" spc="-85" dirty="0">
                <a:latin typeface="Arial MT"/>
                <a:cs typeface="Arial MT"/>
              </a:rPr>
              <a:t>s</a:t>
            </a:r>
            <a:r>
              <a:rPr sz="800" spc="-45" dirty="0">
                <a:latin typeface="Arial MT"/>
                <a:cs typeface="Arial MT"/>
              </a:rPr>
              <a:t>o</a:t>
            </a:r>
            <a:r>
              <a:rPr sz="800" spc="-20" dirty="0">
                <a:latin typeface="Arial MT"/>
                <a:cs typeface="Arial MT"/>
              </a:rPr>
              <a:t>li</a:t>
            </a:r>
            <a:r>
              <a:rPr sz="800" spc="-45" dirty="0">
                <a:latin typeface="Arial MT"/>
                <a:cs typeface="Arial MT"/>
              </a:rPr>
              <a:t>da</a:t>
            </a:r>
            <a:r>
              <a:rPr sz="800" spc="-65" dirty="0">
                <a:latin typeface="Arial MT"/>
                <a:cs typeface="Arial MT"/>
              </a:rPr>
              <a:t>t</a:t>
            </a:r>
            <a:r>
              <a:rPr sz="800" spc="-45" dirty="0">
                <a:latin typeface="Arial MT"/>
                <a:cs typeface="Arial MT"/>
              </a:rPr>
              <a:t>e</a:t>
            </a:r>
            <a:r>
              <a:rPr sz="800" spc="-80" dirty="0">
                <a:latin typeface="Arial MT"/>
                <a:cs typeface="Arial MT"/>
              </a:rPr>
              <a:t>d</a:t>
            </a:r>
            <a:r>
              <a:rPr sz="800" spc="-105" dirty="0">
                <a:latin typeface="Arial MT"/>
                <a:cs typeface="Arial MT"/>
              </a:rPr>
              <a:t> </a:t>
            </a:r>
            <a:r>
              <a:rPr sz="800" spc="-135" dirty="0">
                <a:latin typeface="Arial MT"/>
                <a:cs typeface="Arial MT"/>
              </a:rPr>
              <a:t>A</a:t>
            </a:r>
            <a:r>
              <a:rPr sz="800" spc="-45" dirty="0">
                <a:latin typeface="Arial MT"/>
                <a:cs typeface="Arial MT"/>
              </a:rPr>
              <a:t>pp</a:t>
            </a:r>
            <a:r>
              <a:rPr sz="800" spc="-30" dirty="0">
                <a:latin typeface="Arial MT"/>
                <a:cs typeface="Arial MT"/>
              </a:rPr>
              <a:t>r</a:t>
            </a:r>
            <a:r>
              <a:rPr sz="800" spc="-125" dirty="0">
                <a:latin typeface="Arial MT"/>
                <a:cs typeface="Arial MT"/>
              </a:rPr>
              <a:t>o</a:t>
            </a:r>
            <a:r>
              <a:rPr sz="800" spc="-45" dirty="0">
                <a:latin typeface="Arial MT"/>
                <a:cs typeface="Arial MT"/>
              </a:rPr>
              <a:t>p</a:t>
            </a:r>
            <a:r>
              <a:rPr sz="800" spc="-30" dirty="0">
                <a:latin typeface="Arial MT"/>
                <a:cs typeface="Arial MT"/>
              </a:rPr>
              <a:t>r</a:t>
            </a:r>
            <a:r>
              <a:rPr sz="800" spc="-100" dirty="0">
                <a:latin typeface="Arial MT"/>
                <a:cs typeface="Arial MT"/>
              </a:rPr>
              <a:t>i</a:t>
            </a:r>
            <a:r>
              <a:rPr sz="800" spc="-45" dirty="0">
                <a:latin typeface="Arial MT"/>
                <a:cs typeface="Arial MT"/>
              </a:rPr>
              <a:t>a</a:t>
            </a:r>
            <a:r>
              <a:rPr sz="800" spc="-65" dirty="0">
                <a:latin typeface="Arial MT"/>
                <a:cs typeface="Arial MT"/>
              </a:rPr>
              <a:t>t</a:t>
            </a:r>
            <a:r>
              <a:rPr sz="800" spc="-20" dirty="0">
                <a:latin typeface="Arial MT"/>
                <a:cs typeface="Arial MT"/>
              </a:rPr>
              <a:t>i</a:t>
            </a:r>
            <a:r>
              <a:rPr sz="800" spc="-45" dirty="0">
                <a:latin typeface="Arial MT"/>
                <a:cs typeface="Arial MT"/>
              </a:rPr>
              <a:t>o</a:t>
            </a:r>
            <a:r>
              <a:rPr sz="800" spc="-125" dirty="0">
                <a:latin typeface="Arial MT"/>
                <a:cs typeface="Arial MT"/>
              </a:rPr>
              <a:t>n</a:t>
            </a:r>
            <a:r>
              <a:rPr sz="800" spc="-75" dirty="0">
                <a:latin typeface="Arial MT"/>
                <a:cs typeface="Arial MT"/>
              </a:rPr>
              <a:t>s</a:t>
            </a:r>
            <a:r>
              <a:rPr sz="800" spc="-70" dirty="0">
                <a:latin typeface="Arial MT"/>
                <a:cs typeface="Arial MT"/>
              </a:rPr>
              <a:t> </a:t>
            </a:r>
            <a:r>
              <a:rPr sz="800" spc="-135" dirty="0">
                <a:latin typeface="Arial MT"/>
                <a:cs typeface="Arial MT"/>
              </a:rPr>
              <a:t>A</a:t>
            </a:r>
            <a:r>
              <a:rPr sz="800" spc="-85" dirty="0">
                <a:latin typeface="Arial MT"/>
                <a:cs typeface="Arial MT"/>
              </a:rPr>
              <a:t>c</a:t>
            </a:r>
            <a:r>
              <a:rPr sz="800" spc="-65" dirty="0">
                <a:latin typeface="Arial MT"/>
                <a:cs typeface="Arial MT"/>
              </a:rPr>
              <a:t>t</a:t>
            </a:r>
            <a:r>
              <a:rPr sz="800" spc="-40" dirty="0">
                <a:latin typeface="Arial MT"/>
                <a:cs typeface="Arial MT"/>
              </a:rPr>
              <a:t>,</a:t>
            </a:r>
            <a:r>
              <a:rPr sz="800" spc="-160" dirty="0">
                <a:latin typeface="Arial MT"/>
                <a:cs typeface="Arial MT"/>
              </a:rPr>
              <a:t> </a:t>
            </a:r>
            <a:r>
              <a:rPr sz="800" spc="-45" dirty="0">
                <a:latin typeface="Arial MT"/>
                <a:cs typeface="Arial MT"/>
              </a:rPr>
              <a:t>2023</a:t>
            </a:r>
            <a:endParaRPr sz="800">
              <a:latin typeface="Arial MT"/>
              <a:cs typeface="Arial MT"/>
            </a:endParaRPr>
          </a:p>
          <a:p>
            <a:pPr marL="12700">
              <a:lnSpc>
                <a:spcPct val="100000"/>
              </a:lnSpc>
              <a:spcBef>
                <a:spcPts val="80"/>
              </a:spcBef>
            </a:pPr>
            <a:r>
              <a:rPr sz="800" spc="-120" dirty="0">
                <a:latin typeface="Arial MT"/>
                <a:cs typeface="Arial MT"/>
              </a:rPr>
              <a:t>PIMCO</a:t>
            </a:r>
            <a:r>
              <a:rPr sz="800" spc="-30"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80" dirty="0">
                <a:latin typeface="Arial MT"/>
                <a:cs typeface="Arial MT"/>
              </a:rPr>
              <a:t> </a:t>
            </a:r>
            <a:r>
              <a:rPr sz="800" spc="-50" dirty="0">
                <a:latin typeface="Arial MT"/>
                <a:cs typeface="Arial MT"/>
              </a:rPr>
              <a:t>provide</a:t>
            </a:r>
            <a:r>
              <a:rPr sz="800" spc="-25" dirty="0">
                <a:latin typeface="Arial MT"/>
                <a:cs typeface="Arial MT"/>
              </a:rPr>
              <a:t> </a:t>
            </a:r>
            <a:r>
              <a:rPr sz="800" spc="-55" dirty="0">
                <a:latin typeface="Arial MT"/>
                <a:cs typeface="Arial MT"/>
              </a:rPr>
              <a:t>legal</a:t>
            </a:r>
            <a:r>
              <a:rPr sz="800" spc="-45" dirty="0">
                <a:latin typeface="Arial MT"/>
                <a:cs typeface="Arial MT"/>
              </a:rPr>
              <a:t> </a:t>
            </a:r>
            <a:r>
              <a:rPr sz="800" spc="-90" dirty="0">
                <a:latin typeface="Arial MT"/>
                <a:cs typeface="Arial MT"/>
              </a:rPr>
              <a:t>or</a:t>
            </a:r>
            <a:r>
              <a:rPr sz="800" spc="-30" dirty="0">
                <a:latin typeface="Arial MT"/>
                <a:cs typeface="Arial MT"/>
              </a:rPr>
              <a:t> </a:t>
            </a:r>
            <a:r>
              <a:rPr sz="800" spc="-65" dirty="0">
                <a:latin typeface="Arial MT"/>
                <a:cs typeface="Arial MT"/>
              </a:rPr>
              <a:t>tax advice.</a:t>
            </a:r>
            <a:r>
              <a:rPr sz="800" spc="-80" dirty="0">
                <a:latin typeface="Arial MT"/>
                <a:cs typeface="Arial MT"/>
              </a:rPr>
              <a:t> </a:t>
            </a:r>
            <a:r>
              <a:rPr sz="800" spc="-70" dirty="0">
                <a:latin typeface="Arial MT"/>
                <a:cs typeface="Arial MT"/>
              </a:rPr>
              <a:t>Please</a:t>
            </a:r>
            <a:r>
              <a:rPr sz="800" spc="-25" dirty="0">
                <a:latin typeface="Arial MT"/>
                <a:cs typeface="Arial MT"/>
              </a:rPr>
              <a:t> </a:t>
            </a:r>
            <a:r>
              <a:rPr sz="800" spc="-65" dirty="0">
                <a:latin typeface="Arial MT"/>
                <a:cs typeface="Arial MT"/>
              </a:rPr>
              <a:t>consult</a:t>
            </a:r>
            <a:r>
              <a:rPr sz="800" spc="-80" dirty="0">
                <a:latin typeface="Arial MT"/>
                <a:cs typeface="Arial MT"/>
              </a:rPr>
              <a:t> </a:t>
            </a:r>
            <a:r>
              <a:rPr sz="800" spc="-55" dirty="0">
                <a:latin typeface="Arial MT"/>
                <a:cs typeface="Arial MT"/>
              </a:rPr>
              <a:t>your</a:t>
            </a:r>
            <a:r>
              <a:rPr sz="800" spc="-120" dirty="0">
                <a:latin typeface="Arial MT"/>
                <a:cs typeface="Arial MT"/>
              </a:rPr>
              <a:t> </a:t>
            </a:r>
            <a:r>
              <a:rPr sz="800" spc="-65" dirty="0">
                <a:latin typeface="Arial MT"/>
                <a:cs typeface="Arial MT"/>
              </a:rPr>
              <a:t>tax</a:t>
            </a:r>
            <a:r>
              <a:rPr sz="800" spc="15" dirty="0">
                <a:latin typeface="Arial MT"/>
                <a:cs typeface="Arial MT"/>
              </a:rPr>
              <a:t> </a:t>
            </a:r>
            <a:r>
              <a:rPr sz="800" spc="-80" dirty="0">
                <a:latin typeface="Arial MT"/>
                <a:cs typeface="Arial MT"/>
              </a:rPr>
              <a:t>and/or</a:t>
            </a:r>
            <a:r>
              <a:rPr sz="800" spc="-30" dirty="0">
                <a:latin typeface="Arial MT"/>
                <a:cs typeface="Arial MT"/>
              </a:rPr>
              <a:t> </a:t>
            </a:r>
            <a:r>
              <a:rPr sz="800" spc="-55" dirty="0">
                <a:latin typeface="Arial MT"/>
                <a:cs typeface="Arial MT"/>
              </a:rPr>
              <a:t>legal</a:t>
            </a:r>
            <a:r>
              <a:rPr sz="800" spc="-45" dirty="0">
                <a:latin typeface="Arial MT"/>
                <a:cs typeface="Arial MT"/>
              </a:rPr>
              <a:t> </a:t>
            </a:r>
            <a:r>
              <a:rPr sz="800" spc="-80" dirty="0">
                <a:latin typeface="Arial MT"/>
                <a:cs typeface="Arial MT"/>
              </a:rPr>
              <a:t>counsel</a:t>
            </a:r>
            <a:r>
              <a:rPr sz="800" spc="-45" dirty="0">
                <a:latin typeface="Arial MT"/>
                <a:cs typeface="Arial MT"/>
              </a:rPr>
              <a:t> </a:t>
            </a:r>
            <a:r>
              <a:rPr sz="800" spc="-55" dirty="0">
                <a:latin typeface="Arial MT"/>
                <a:cs typeface="Arial MT"/>
              </a:rPr>
              <a:t>for</a:t>
            </a:r>
            <a:r>
              <a:rPr sz="800" spc="-35" dirty="0">
                <a:latin typeface="Arial MT"/>
                <a:cs typeface="Arial MT"/>
              </a:rPr>
              <a:t> </a:t>
            </a:r>
            <a:r>
              <a:rPr sz="800" spc="-55" dirty="0">
                <a:latin typeface="Arial MT"/>
                <a:cs typeface="Arial MT"/>
              </a:rPr>
              <a:t>specific</a:t>
            </a:r>
            <a:r>
              <a:rPr sz="800" spc="-65" dirty="0">
                <a:latin typeface="Arial MT"/>
                <a:cs typeface="Arial MT"/>
              </a:rPr>
              <a:t> tax</a:t>
            </a:r>
            <a:r>
              <a:rPr sz="800" spc="-60" dirty="0">
                <a:latin typeface="Arial MT"/>
                <a:cs typeface="Arial MT"/>
              </a:rPr>
              <a:t> </a:t>
            </a:r>
            <a:r>
              <a:rPr sz="800" spc="-50" dirty="0">
                <a:latin typeface="Arial MT"/>
                <a:cs typeface="Arial MT"/>
              </a:rPr>
              <a:t>or</a:t>
            </a:r>
            <a:r>
              <a:rPr sz="800" spc="-35" dirty="0">
                <a:latin typeface="Arial MT"/>
                <a:cs typeface="Arial MT"/>
              </a:rPr>
              <a:t> </a:t>
            </a:r>
            <a:r>
              <a:rPr sz="800" spc="-70" dirty="0">
                <a:latin typeface="Arial MT"/>
                <a:cs typeface="Arial MT"/>
              </a:rPr>
              <a:t>legal</a:t>
            </a:r>
            <a:r>
              <a:rPr sz="800" spc="-45" dirty="0">
                <a:latin typeface="Arial MT"/>
                <a:cs typeface="Arial MT"/>
              </a:rPr>
              <a:t> </a:t>
            </a:r>
            <a:r>
              <a:rPr sz="800" spc="-65" dirty="0">
                <a:latin typeface="Arial MT"/>
                <a:cs typeface="Arial MT"/>
              </a:rPr>
              <a:t>questions </a:t>
            </a:r>
            <a:r>
              <a:rPr sz="800" spc="-85" dirty="0">
                <a:latin typeface="Arial MT"/>
                <a:cs typeface="Arial MT"/>
              </a:rPr>
              <a:t>and</a:t>
            </a:r>
            <a:r>
              <a:rPr sz="800" spc="-20" dirty="0">
                <a:latin typeface="Arial MT"/>
                <a:cs typeface="Arial MT"/>
              </a:rPr>
              <a:t> </a:t>
            </a:r>
            <a:r>
              <a:rPr sz="800" spc="-90" dirty="0">
                <a:latin typeface="Arial MT"/>
                <a:cs typeface="Arial MT"/>
              </a:rPr>
              <a:t>concerns</a:t>
            </a:r>
            <a:endParaRPr sz="800">
              <a:latin typeface="Arial MT"/>
              <a:cs typeface="Arial MT"/>
            </a:endParaRPr>
          </a:p>
        </p:txBody>
      </p:sp>
      <p:sp>
        <p:nvSpPr>
          <p:cNvPr id="4" name="object 4"/>
          <p:cNvSpPr/>
          <p:nvPr/>
        </p:nvSpPr>
        <p:spPr>
          <a:xfrm>
            <a:off x="304800" y="1676400"/>
            <a:ext cx="9072880" cy="2926080"/>
          </a:xfrm>
          <a:custGeom>
            <a:avLst/>
            <a:gdLst/>
            <a:ahLst/>
            <a:cxnLst/>
            <a:rect l="l" t="t" r="r" b="b"/>
            <a:pathLst>
              <a:path w="9072880" h="2926079">
                <a:moveTo>
                  <a:pt x="9072880" y="0"/>
                </a:moveTo>
                <a:lnTo>
                  <a:pt x="0" y="0"/>
                </a:lnTo>
                <a:lnTo>
                  <a:pt x="0" y="2926080"/>
                </a:lnTo>
                <a:lnTo>
                  <a:pt x="9072880" y="2926080"/>
                </a:lnTo>
                <a:lnTo>
                  <a:pt x="9072880" y="0"/>
                </a:lnTo>
                <a:close/>
              </a:path>
            </a:pathLst>
          </a:custGeom>
          <a:solidFill>
            <a:srgbClr val="F1F1F1"/>
          </a:solidFill>
        </p:spPr>
        <p:txBody>
          <a:bodyPr wrap="square" lIns="0" tIns="0" rIns="0" bIns="0" rtlCol="0"/>
          <a:lstStyle/>
          <a:p>
            <a:endParaRPr/>
          </a:p>
        </p:txBody>
      </p:sp>
      <p:sp>
        <p:nvSpPr>
          <p:cNvPr id="5" name="object 5"/>
          <p:cNvSpPr txBox="1"/>
          <p:nvPr/>
        </p:nvSpPr>
        <p:spPr>
          <a:xfrm>
            <a:off x="289559" y="1070673"/>
            <a:ext cx="8519795" cy="3117215"/>
          </a:xfrm>
          <a:prstGeom prst="rect">
            <a:avLst/>
          </a:prstGeom>
        </p:spPr>
        <p:txBody>
          <a:bodyPr vert="horz" wrap="square" lIns="0" tIns="11430" rIns="0" bIns="0" rtlCol="0">
            <a:spAutoFit/>
          </a:bodyPr>
          <a:lstStyle/>
          <a:p>
            <a:pPr marL="12700">
              <a:lnSpc>
                <a:spcPct val="100000"/>
              </a:lnSpc>
              <a:spcBef>
                <a:spcPts val="90"/>
              </a:spcBef>
            </a:pPr>
            <a:r>
              <a:rPr sz="1850" spc="-5" dirty="0">
                <a:solidFill>
                  <a:srgbClr val="52555A"/>
                </a:solidFill>
                <a:latin typeface="Arial MT"/>
                <a:cs typeface="Arial MT"/>
              </a:rPr>
              <a:t>G</a:t>
            </a:r>
            <a:r>
              <a:rPr sz="1850" spc="20" dirty="0">
                <a:solidFill>
                  <a:srgbClr val="52555A"/>
                </a:solidFill>
                <a:latin typeface="Arial MT"/>
                <a:cs typeface="Arial MT"/>
              </a:rPr>
              <a:t>r</a:t>
            </a:r>
            <a:r>
              <a:rPr sz="1850" spc="10" dirty="0">
                <a:solidFill>
                  <a:srgbClr val="52555A"/>
                </a:solidFill>
                <a:latin typeface="Arial MT"/>
                <a:cs typeface="Arial MT"/>
              </a:rPr>
              <a:t>ea</a:t>
            </a:r>
            <a:r>
              <a:rPr sz="1850" spc="-35" dirty="0">
                <a:solidFill>
                  <a:srgbClr val="52555A"/>
                </a:solidFill>
                <a:latin typeface="Arial MT"/>
                <a:cs typeface="Arial MT"/>
              </a:rPr>
              <a:t>t</a:t>
            </a:r>
            <a:r>
              <a:rPr sz="1850" spc="10" dirty="0">
                <a:solidFill>
                  <a:srgbClr val="52555A"/>
                </a:solidFill>
                <a:latin typeface="Arial MT"/>
                <a:cs typeface="Arial MT"/>
              </a:rPr>
              <a:t>e</a:t>
            </a:r>
            <a:r>
              <a:rPr sz="1850" spc="-5" dirty="0">
                <a:solidFill>
                  <a:srgbClr val="52555A"/>
                </a:solidFill>
                <a:latin typeface="Arial MT"/>
                <a:cs typeface="Arial MT"/>
              </a:rPr>
              <a:t>r</a:t>
            </a:r>
            <a:r>
              <a:rPr sz="1850" spc="-165" dirty="0">
                <a:solidFill>
                  <a:srgbClr val="52555A"/>
                </a:solidFill>
                <a:latin typeface="Arial MT"/>
                <a:cs typeface="Arial MT"/>
              </a:rPr>
              <a:t> </a:t>
            </a:r>
            <a:r>
              <a:rPr sz="1850" spc="10" dirty="0">
                <a:solidFill>
                  <a:srgbClr val="52555A"/>
                </a:solidFill>
                <a:latin typeface="Arial MT"/>
                <a:cs typeface="Arial MT"/>
              </a:rPr>
              <a:t>o</a:t>
            </a:r>
            <a:r>
              <a:rPr sz="1850" spc="-70" dirty="0">
                <a:solidFill>
                  <a:srgbClr val="52555A"/>
                </a:solidFill>
                <a:latin typeface="Arial MT"/>
                <a:cs typeface="Arial MT"/>
              </a:rPr>
              <a:t>pp</a:t>
            </a:r>
            <a:r>
              <a:rPr sz="1850" spc="10" dirty="0">
                <a:solidFill>
                  <a:srgbClr val="52555A"/>
                </a:solidFill>
                <a:latin typeface="Arial MT"/>
                <a:cs typeface="Arial MT"/>
              </a:rPr>
              <a:t>o</a:t>
            </a:r>
            <a:r>
              <a:rPr sz="1850" spc="20" dirty="0">
                <a:solidFill>
                  <a:srgbClr val="52555A"/>
                </a:solidFill>
                <a:latin typeface="Arial MT"/>
                <a:cs typeface="Arial MT"/>
              </a:rPr>
              <a:t>r</a:t>
            </a:r>
            <a:r>
              <a:rPr sz="1850" spc="-35" dirty="0">
                <a:solidFill>
                  <a:srgbClr val="52555A"/>
                </a:solidFill>
                <a:latin typeface="Arial MT"/>
                <a:cs typeface="Arial MT"/>
              </a:rPr>
              <a:t>t</a:t>
            </a:r>
            <a:r>
              <a:rPr sz="1850" spc="-70" dirty="0">
                <a:solidFill>
                  <a:srgbClr val="52555A"/>
                </a:solidFill>
                <a:latin typeface="Arial MT"/>
                <a:cs typeface="Arial MT"/>
              </a:rPr>
              <a:t>un</a:t>
            </a:r>
            <a:r>
              <a:rPr sz="1850" spc="-15" dirty="0">
                <a:solidFill>
                  <a:srgbClr val="52555A"/>
                </a:solidFill>
                <a:latin typeface="Arial MT"/>
                <a:cs typeface="Arial MT"/>
              </a:rPr>
              <a:t>i</a:t>
            </a:r>
            <a:r>
              <a:rPr sz="1850" spc="-35" dirty="0">
                <a:solidFill>
                  <a:srgbClr val="52555A"/>
                </a:solidFill>
                <a:latin typeface="Arial MT"/>
                <a:cs typeface="Arial MT"/>
              </a:rPr>
              <a:t>t</a:t>
            </a:r>
            <a:r>
              <a:rPr sz="1850" spc="-15" dirty="0">
                <a:solidFill>
                  <a:srgbClr val="52555A"/>
                </a:solidFill>
                <a:latin typeface="Arial MT"/>
                <a:cs typeface="Arial MT"/>
              </a:rPr>
              <a:t>i</a:t>
            </a:r>
            <a:r>
              <a:rPr sz="1850" spc="10" dirty="0">
                <a:solidFill>
                  <a:srgbClr val="52555A"/>
                </a:solidFill>
                <a:latin typeface="Arial MT"/>
                <a:cs typeface="Arial MT"/>
              </a:rPr>
              <a:t>e</a:t>
            </a:r>
            <a:r>
              <a:rPr sz="1850" spc="-5" dirty="0">
                <a:solidFill>
                  <a:srgbClr val="52555A"/>
                </a:solidFill>
                <a:latin typeface="Arial MT"/>
                <a:cs typeface="Arial MT"/>
              </a:rPr>
              <a:t>s</a:t>
            </a:r>
            <a:r>
              <a:rPr sz="1850" spc="-75" dirty="0">
                <a:solidFill>
                  <a:srgbClr val="52555A"/>
                </a:solidFill>
                <a:latin typeface="Arial MT"/>
                <a:cs typeface="Arial MT"/>
              </a:rPr>
              <a:t> </a:t>
            </a:r>
            <a:r>
              <a:rPr sz="1850" spc="-35" dirty="0">
                <a:solidFill>
                  <a:srgbClr val="52555A"/>
                </a:solidFill>
                <a:latin typeface="Arial MT"/>
                <a:cs typeface="Arial MT"/>
              </a:rPr>
              <a:t>t</a:t>
            </a:r>
            <a:r>
              <a:rPr sz="1850" spc="-5" dirty="0">
                <a:solidFill>
                  <a:srgbClr val="52555A"/>
                </a:solidFill>
                <a:latin typeface="Arial MT"/>
                <a:cs typeface="Arial MT"/>
              </a:rPr>
              <a:t>o</a:t>
            </a:r>
            <a:r>
              <a:rPr sz="1850" spc="-15" dirty="0">
                <a:solidFill>
                  <a:srgbClr val="52555A"/>
                </a:solidFill>
                <a:latin typeface="Arial MT"/>
                <a:cs typeface="Arial MT"/>
              </a:rPr>
              <a:t> </a:t>
            </a:r>
            <a:r>
              <a:rPr sz="1850" spc="40" dirty="0">
                <a:solidFill>
                  <a:srgbClr val="52555A"/>
                </a:solidFill>
                <a:latin typeface="Arial MT"/>
                <a:cs typeface="Arial MT"/>
              </a:rPr>
              <a:t>f</a:t>
            </a:r>
            <a:r>
              <a:rPr sz="1850" spc="10" dirty="0">
                <a:solidFill>
                  <a:srgbClr val="52555A"/>
                </a:solidFill>
                <a:latin typeface="Arial MT"/>
                <a:cs typeface="Arial MT"/>
              </a:rPr>
              <a:t>a</a:t>
            </a:r>
            <a:r>
              <a:rPr sz="1850" spc="30" dirty="0">
                <a:solidFill>
                  <a:srgbClr val="52555A"/>
                </a:solidFill>
                <a:latin typeface="Arial MT"/>
                <a:cs typeface="Arial MT"/>
              </a:rPr>
              <a:t>c</a:t>
            </a:r>
            <a:r>
              <a:rPr sz="1850" spc="-15" dirty="0">
                <a:solidFill>
                  <a:srgbClr val="52555A"/>
                </a:solidFill>
                <a:latin typeface="Arial MT"/>
                <a:cs typeface="Arial MT"/>
              </a:rPr>
              <a:t>i</a:t>
            </a:r>
            <a:r>
              <a:rPr sz="1850" spc="-95" dirty="0">
                <a:solidFill>
                  <a:srgbClr val="52555A"/>
                </a:solidFill>
                <a:latin typeface="Arial MT"/>
                <a:cs typeface="Arial MT"/>
              </a:rPr>
              <a:t>l</a:t>
            </a:r>
            <a:r>
              <a:rPr sz="1850" spc="-15" dirty="0">
                <a:solidFill>
                  <a:srgbClr val="52555A"/>
                </a:solidFill>
                <a:latin typeface="Arial MT"/>
                <a:cs typeface="Arial MT"/>
              </a:rPr>
              <a:t>i</a:t>
            </a:r>
            <a:r>
              <a:rPr sz="1850" spc="-35" dirty="0">
                <a:solidFill>
                  <a:srgbClr val="52555A"/>
                </a:solidFill>
                <a:latin typeface="Arial MT"/>
                <a:cs typeface="Arial MT"/>
              </a:rPr>
              <a:t>t</a:t>
            </a:r>
            <a:r>
              <a:rPr sz="1850" spc="10" dirty="0">
                <a:solidFill>
                  <a:srgbClr val="52555A"/>
                </a:solidFill>
                <a:latin typeface="Arial MT"/>
                <a:cs typeface="Arial MT"/>
              </a:rPr>
              <a:t>a</a:t>
            </a:r>
            <a:r>
              <a:rPr sz="1850" spc="-35" dirty="0">
                <a:solidFill>
                  <a:srgbClr val="52555A"/>
                </a:solidFill>
                <a:latin typeface="Arial MT"/>
                <a:cs typeface="Arial MT"/>
              </a:rPr>
              <a:t>t</a:t>
            </a:r>
            <a:r>
              <a:rPr sz="1850" spc="-5" dirty="0">
                <a:solidFill>
                  <a:srgbClr val="52555A"/>
                </a:solidFill>
                <a:latin typeface="Arial MT"/>
                <a:cs typeface="Arial MT"/>
              </a:rPr>
              <a:t>e</a:t>
            </a:r>
            <a:r>
              <a:rPr sz="1850" spc="-100" dirty="0">
                <a:solidFill>
                  <a:srgbClr val="52555A"/>
                </a:solidFill>
                <a:latin typeface="Arial MT"/>
                <a:cs typeface="Arial MT"/>
              </a:rPr>
              <a:t> </a:t>
            </a:r>
            <a:r>
              <a:rPr sz="1850" spc="-70" dirty="0">
                <a:solidFill>
                  <a:srgbClr val="52555A"/>
                </a:solidFill>
                <a:latin typeface="Arial MT"/>
                <a:cs typeface="Arial MT"/>
              </a:rPr>
              <a:t>ph</a:t>
            </a:r>
            <a:r>
              <a:rPr sz="1850" spc="-15" dirty="0">
                <a:solidFill>
                  <a:srgbClr val="52555A"/>
                </a:solidFill>
                <a:latin typeface="Arial MT"/>
                <a:cs typeface="Arial MT"/>
              </a:rPr>
              <a:t>i</a:t>
            </a:r>
            <a:r>
              <a:rPr sz="1850" spc="-95" dirty="0">
                <a:solidFill>
                  <a:srgbClr val="52555A"/>
                </a:solidFill>
                <a:latin typeface="Arial MT"/>
                <a:cs typeface="Arial MT"/>
              </a:rPr>
              <a:t>l</a:t>
            </a:r>
            <a:r>
              <a:rPr sz="1850" spc="10" dirty="0">
                <a:solidFill>
                  <a:srgbClr val="52555A"/>
                </a:solidFill>
                <a:latin typeface="Arial MT"/>
                <a:cs typeface="Arial MT"/>
              </a:rPr>
              <a:t>a</a:t>
            </a:r>
            <a:r>
              <a:rPr sz="1850" spc="-70" dirty="0">
                <a:solidFill>
                  <a:srgbClr val="52555A"/>
                </a:solidFill>
                <a:latin typeface="Arial MT"/>
                <a:cs typeface="Arial MT"/>
              </a:rPr>
              <a:t>n</a:t>
            </a:r>
            <a:r>
              <a:rPr sz="1850" spc="-35" dirty="0">
                <a:solidFill>
                  <a:srgbClr val="52555A"/>
                </a:solidFill>
                <a:latin typeface="Arial MT"/>
                <a:cs typeface="Arial MT"/>
              </a:rPr>
              <a:t>t</a:t>
            </a:r>
            <a:r>
              <a:rPr sz="1850" spc="-70" dirty="0">
                <a:solidFill>
                  <a:srgbClr val="52555A"/>
                </a:solidFill>
                <a:latin typeface="Arial MT"/>
                <a:cs typeface="Arial MT"/>
              </a:rPr>
              <a:t>h</a:t>
            </a:r>
            <a:r>
              <a:rPr sz="1850" spc="20" dirty="0">
                <a:solidFill>
                  <a:srgbClr val="52555A"/>
                </a:solidFill>
                <a:latin typeface="Arial MT"/>
                <a:cs typeface="Arial MT"/>
              </a:rPr>
              <a:t>r</a:t>
            </a:r>
            <a:r>
              <a:rPr sz="1850" spc="10" dirty="0">
                <a:solidFill>
                  <a:srgbClr val="52555A"/>
                </a:solidFill>
                <a:latin typeface="Arial MT"/>
                <a:cs typeface="Arial MT"/>
              </a:rPr>
              <a:t>o</a:t>
            </a:r>
            <a:r>
              <a:rPr sz="1850" spc="-70" dirty="0">
                <a:solidFill>
                  <a:srgbClr val="52555A"/>
                </a:solidFill>
                <a:latin typeface="Arial MT"/>
                <a:cs typeface="Arial MT"/>
              </a:rPr>
              <a:t>p</a:t>
            </a:r>
            <a:r>
              <a:rPr sz="1850" spc="-5" dirty="0">
                <a:solidFill>
                  <a:srgbClr val="52555A"/>
                </a:solidFill>
                <a:latin typeface="Arial MT"/>
                <a:cs typeface="Arial MT"/>
              </a:rPr>
              <a:t>y</a:t>
            </a:r>
            <a:endParaRPr sz="1850">
              <a:latin typeface="Arial MT"/>
              <a:cs typeface="Arial MT"/>
            </a:endParaRPr>
          </a:p>
          <a:p>
            <a:pPr>
              <a:lnSpc>
                <a:spcPct val="100000"/>
              </a:lnSpc>
              <a:spcBef>
                <a:spcPts val="45"/>
              </a:spcBef>
            </a:pPr>
            <a:endParaRPr sz="2700">
              <a:latin typeface="Arial MT"/>
              <a:cs typeface="Arial MT"/>
            </a:endParaRPr>
          </a:p>
          <a:p>
            <a:pPr marL="389255" indent="-285115">
              <a:lnSpc>
                <a:spcPct val="100000"/>
              </a:lnSpc>
              <a:buChar char="•"/>
              <a:tabLst>
                <a:tab pos="388620" algn="l"/>
                <a:tab pos="389255" algn="l"/>
              </a:tabLst>
            </a:pPr>
            <a:r>
              <a:rPr sz="1600" spc="-20" dirty="0">
                <a:latin typeface="Arial MT"/>
                <a:cs typeface="Arial MT"/>
              </a:rPr>
              <a:t>Qualified</a:t>
            </a:r>
            <a:r>
              <a:rPr sz="1600" spc="114" dirty="0">
                <a:latin typeface="Arial MT"/>
                <a:cs typeface="Arial MT"/>
              </a:rPr>
              <a:t> </a:t>
            </a:r>
            <a:r>
              <a:rPr sz="1600" spc="-15" dirty="0">
                <a:latin typeface="Arial MT"/>
                <a:cs typeface="Arial MT"/>
              </a:rPr>
              <a:t>charitable</a:t>
            </a:r>
            <a:r>
              <a:rPr sz="1600" spc="195" dirty="0">
                <a:latin typeface="Arial MT"/>
                <a:cs typeface="Arial MT"/>
              </a:rPr>
              <a:t> </a:t>
            </a:r>
            <a:r>
              <a:rPr sz="1600" spc="-20" dirty="0">
                <a:latin typeface="Arial MT"/>
                <a:cs typeface="Arial MT"/>
              </a:rPr>
              <a:t>distributions</a:t>
            </a:r>
            <a:r>
              <a:rPr sz="1600" spc="170" dirty="0">
                <a:latin typeface="Arial MT"/>
                <a:cs typeface="Arial MT"/>
              </a:rPr>
              <a:t> </a:t>
            </a:r>
            <a:r>
              <a:rPr sz="1600" spc="-5" dirty="0">
                <a:latin typeface="Arial MT"/>
                <a:cs typeface="Arial MT"/>
              </a:rPr>
              <a:t>(QCDs)</a:t>
            </a:r>
            <a:r>
              <a:rPr sz="1600" spc="-15" dirty="0">
                <a:latin typeface="Arial MT"/>
                <a:cs typeface="Arial MT"/>
              </a:rPr>
              <a:t> </a:t>
            </a:r>
            <a:r>
              <a:rPr sz="1600" spc="-25" dirty="0">
                <a:latin typeface="Arial MT"/>
                <a:cs typeface="Arial MT"/>
              </a:rPr>
              <a:t>allow</a:t>
            </a:r>
            <a:r>
              <a:rPr sz="1600" spc="80" dirty="0">
                <a:latin typeface="Arial MT"/>
                <a:cs typeface="Arial MT"/>
              </a:rPr>
              <a:t> </a:t>
            </a:r>
            <a:r>
              <a:rPr sz="1600" spc="-30" dirty="0">
                <a:latin typeface="Arial MT"/>
                <a:cs typeface="Arial MT"/>
              </a:rPr>
              <a:t>account</a:t>
            </a:r>
            <a:r>
              <a:rPr sz="1600" spc="229" dirty="0">
                <a:latin typeface="Arial MT"/>
                <a:cs typeface="Arial MT"/>
              </a:rPr>
              <a:t> </a:t>
            </a:r>
            <a:r>
              <a:rPr sz="1600" spc="-15" dirty="0">
                <a:latin typeface="Arial MT"/>
                <a:cs typeface="Arial MT"/>
              </a:rPr>
              <a:t>owner</a:t>
            </a:r>
            <a:r>
              <a:rPr sz="1600" spc="60" dirty="0">
                <a:latin typeface="Arial MT"/>
                <a:cs typeface="Arial MT"/>
              </a:rPr>
              <a:t> </a:t>
            </a:r>
            <a:r>
              <a:rPr sz="1600" dirty="0">
                <a:latin typeface="Arial MT"/>
                <a:cs typeface="Arial MT"/>
              </a:rPr>
              <a:t>(age</a:t>
            </a:r>
            <a:r>
              <a:rPr sz="1600" spc="-50" dirty="0">
                <a:latin typeface="Arial MT"/>
                <a:cs typeface="Arial MT"/>
              </a:rPr>
              <a:t> </a:t>
            </a:r>
            <a:r>
              <a:rPr sz="1600" spc="-5" dirty="0">
                <a:latin typeface="Arial MT"/>
                <a:cs typeface="Arial MT"/>
              </a:rPr>
              <a:t>70½)</a:t>
            </a:r>
            <a:r>
              <a:rPr sz="1600" spc="60" dirty="0">
                <a:latin typeface="Arial MT"/>
                <a:cs typeface="Arial MT"/>
              </a:rPr>
              <a:t> </a:t>
            </a:r>
            <a:r>
              <a:rPr sz="1600" spc="15" dirty="0">
                <a:latin typeface="Arial MT"/>
                <a:cs typeface="Arial MT"/>
              </a:rPr>
              <a:t>to</a:t>
            </a:r>
            <a:r>
              <a:rPr sz="1600" spc="-50" dirty="0">
                <a:latin typeface="Arial MT"/>
                <a:cs typeface="Arial MT"/>
              </a:rPr>
              <a:t> </a:t>
            </a:r>
            <a:r>
              <a:rPr sz="1600" spc="-15" dirty="0">
                <a:latin typeface="Arial MT"/>
                <a:cs typeface="Arial MT"/>
              </a:rPr>
              <a:t>distribute</a:t>
            </a:r>
            <a:r>
              <a:rPr sz="1600" spc="105" dirty="0">
                <a:latin typeface="Arial MT"/>
                <a:cs typeface="Arial MT"/>
              </a:rPr>
              <a:t> </a:t>
            </a:r>
            <a:r>
              <a:rPr sz="1600" spc="-50" dirty="0">
                <a:latin typeface="Arial MT"/>
                <a:cs typeface="Arial MT"/>
              </a:rPr>
              <a:t>up</a:t>
            </a:r>
            <a:r>
              <a:rPr sz="1600" spc="25" dirty="0">
                <a:latin typeface="Arial MT"/>
                <a:cs typeface="Arial MT"/>
              </a:rPr>
              <a:t> </a:t>
            </a:r>
            <a:r>
              <a:rPr sz="1600" spc="15" dirty="0">
                <a:latin typeface="Arial MT"/>
                <a:cs typeface="Arial MT"/>
              </a:rPr>
              <a:t>to</a:t>
            </a:r>
            <a:endParaRPr sz="1600">
              <a:latin typeface="Arial MT"/>
              <a:cs typeface="Arial MT"/>
            </a:endParaRPr>
          </a:p>
          <a:p>
            <a:pPr marL="389255">
              <a:lnSpc>
                <a:spcPct val="100000"/>
              </a:lnSpc>
              <a:spcBef>
                <a:spcPts val="5"/>
              </a:spcBef>
            </a:pPr>
            <a:r>
              <a:rPr sz="1600" spc="-5" dirty="0">
                <a:latin typeface="Arial MT"/>
                <a:cs typeface="Arial MT"/>
              </a:rPr>
              <a:t>$100,000</a:t>
            </a:r>
            <a:r>
              <a:rPr sz="1600" spc="15" dirty="0">
                <a:latin typeface="Arial MT"/>
                <a:cs typeface="Arial MT"/>
              </a:rPr>
              <a:t> </a:t>
            </a:r>
            <a:r>
              <a:rPr sz="1600" spc="-50" dirty="0">
                <a:latin typeface="Arial MT"/>
                <a:cs typeface="Arial MT"/>
              </a:rPr>
              <a:t>annually</a:t>
            </a:r>
            <a:r>
              <a:rPr sz="1600" spc="340" dirty="0">
                <a:latin typeface="Arial MT"/>
                <a:cs typeface="Arial MT"/>
              </a:rPr>
              <a:t> </a:t>
            </a:r>
            <a:r>
              <a:rPr sz="1600" spc="15" dirty="0">
                <a:latin typeface="Arial MT"/>
                <a:cs typeface="Arial MT"/>
              </a:rPr>
              <a:t>to</a:t>
            </a:r>
            <a:r>
              <a:rPr sz="1600" spc="-60" dirty="0">
                <a:latin typeface="Arial MT"/>
                <a:cs typeface="Arial MT"/>
              </a:rPr>
              <a:t> </a:t>
            </a:r>
            <a:r>
              <a:rPr sz="1600" spc="-25" dirty="0">
                <a:latin typeface="Arial MT"/>
                <a:cs typeface="Arial MT"/>
              </a:rPr>
              <a:t>qualified</a:t>
            </a:r>
            <a:r>
              <a:rPr sz="1600" spc="170" dirty="0">
                <a:latin typeface="Arial MT"/>
                <a:cs typeface="Arial MT"/>
              </a:rPr>
              <a:t> </a:t>
            </a:r>
            <a:r>
              <a:rPr sz="1600" spc="-15" dirty="0">
                <a:latin typeface="Arial MT"/>
                <a:cs typeface="Arial MT"/>
              </a:rPr>
              <a:t>charity</a:t>
            </a:r>
            <a:endParaRPr sz="1600">
              <a:latin typeface="Arial MT"/>
              <a:cs typeface="Arial MT"/>
            </a:endParaRPr>
          </a:p>
          <a:p>
            <a:pPr marL="389255" indent="-285115">
              <a:lnSpc>
                <a:spcPct val="100000"/>
              </a:lnSpc>
              <a:spcBef>
                <a:spcPts val="640"/>
              </a:spcBef>
              <a:buChar char="•"/>
              <a:tabLst>
                <a:tab pos="388620" algn="l"/>
                <a:tab pos="389255" algn="l"/>
              </a:tabLst>
            </a:pPr>
            <a:r>
              <a:rPr sz="1600" spc="-20" dirty="0">
                <a:latin typeface="Arial MT"/>
                <a:cs typeface="Arial MT"/>
              </a:rPr>
              <a:t>Distribution</a:t>
            </a:r>
            <a:r>
              <a:rPr sz="1600" spc="105" dirty="0">
                <a:latin typeface="Arial MT"/>
                <a:cs typeface="Arial MT"/>
              </a:rPr>
              <a:t> </a:t>
            </a:r>
            <a:r>
              <a:rPr sz="1600" spc="-25" dirty="0">
                <a:latin typeface="Arial MT"/>
                <a:cs typeface="Arial MT"/>
              </a:rPr>
              <a:t>may</a:t>
            </a:r>
            <a:r>
              <a:rPr sz="1600" spc="114" dirty="0">
                <a:latin typeface="Arial MT"/>
                <a:cs typeface="Arial MT"/>
              </a:rPr>
              <a:t> </a:t>
            </a:r>
            <a:r>
              <a:rPr sz="1600" dirty="0">
                <a:latin typeface="Arial MT"/>
                <a:cs typeface="Arial MT"/>
              </a:rPr>
              <a:t>satisfy</a:t>
            </a:r>
            <a:r>
              <a:rPr sz="1600" spc="-45" dirty="0">
                <a:latin typeface="Arial MT"/>
                <a:cs typeface="Arial MT"/>
              </a:rPr>
              <a:t> </a:t>
            </a:r>
            <a:r>
              <a:rPr sz="1600" spc="-20" dirty="0">
                <a:latin typeface="Arial MT"/>
                <a:cs typeface="Arial MT"/>
              </a:rPr>
              <a:t>all</a:t>
            </a:r>
            <a:r>
              <a:rPr sz="1600" spc="85" dirty="0">
                <a:latin typeface="Arial MT"/>
                <a:cs typeface="Arial MT"/>
              </a:rPr>
              <a:t> </a:t>
            </a:r>
            <a:r>
              <a:rPr sz="1600" spc="-10" dirty="0">
                <a:latin typeface="Arial MT"/>
                <a:cs typeface="Arial MT"/>
              </a:rPr>
              <a:t>or</a:t>
            </a:r>
            <a:r>
              <a:rPr sz="1600" spc="-15" dirty="0">
                <a:latin typeface="Arial MT"/>
                <a:cs typeface="Arial MT"/>
              </a:rPr>
              <a:t> </a:t>
            </a:r>
            <a:r>
              <a:rPr sz="1600" spc="-5" dirty="0">
                <a:latin typeface="Arial MT"/>
                <a:cs typeface="Arial MT"/>
              </a:rPr>
              <a:t>part</a:t>
            </a:r>
            <a:r>
              <a:rPr sz="1600" spc="-10" dirty="0">
                <a:latin typeface="Arial MT"/>
                <a:cs typeface="Arial MT"/>
              </a:rPr>
              <a:t> of</a:t>
            </a:r>
            <a:r>
              <a:rPr sz="1600" spc="70" dirty="0">
                <a:latin typeface="Arial MT"/>
                <a:cs typeface="Arial MT"/>
              </a:rPr>
              <a:t> </a:t>
            </a:r>
            <a:r>
              <a:rPr sz="1600" spc="-25" dirty="0">
                <a:latin typeface="Arial MT"/>
                <a:cs typeface="Arial MT"/>
              </a:rPr>
              <a:t>the</a:t>
            </a:r>
            <a:r>
              <a:rPr sz="1600" spc="25" dirty="0">
                <a:latin typeface="Arial MT"/>
                <a:cs typeface="Arial MT"/>
              </a:rPr>
              <a:t> </a:t>
            </a:r>
            <a:r>
              <a:rPr sz="1600" spc="-55" dirty="0">
                <a:latin typeface="Arial MT"/>
                <a:cs typeface="Arial MT"/>
              </a:rPr>
              <a:t>annual</a:t>
            </a:r>
            <a:r>
              <a:rPr sz="1600" spc="325" dirty="0">
                <a:latin typeface="Arial MT"/>
                <a:cs typeface="Arial MT"/>
              </a:rPr>
              <a:t> </a:t>
            </a:r>
            <a:r>
              <a:rPr sz="1600" spc="-5" dirty="0">
                <a:latin typeface="Arial MT"/>
                <a:cs typeface="Arial MT"/>
              </a:rPr>
              <a:t>RMD</a:t>
            </a:r>
            <a:r>
              <a:rPr sz="1600" dirty="0">
                <a:latin typeface="Arial MT"/>
                <a:cs typeface="Arial MT"/>
              </a:rPr>
              <a:t> </a:t>
            </a:r>
            <a:r>
              <a:rPr sz="1600" spc="-25" dirty="0">
                <a:latin typeface="Arial MT"/>
                <a:cs typeface="Arial MT"/>
              </a:rPr>
              <a:t>without</a:t>
            </a:r>
            <a:r>
              <a:rPr sz="1600" spc="155" dirty="0">
                <a:latin typeface="Arial MT"/>
                <a:cs typeface="Arial MT"/>
              </a:rPr>
              <a:t> </a:t>
            </a:r>
            <a:r>
              <a:rPr sz="1600" spc="-30" dirty="0">
                <a:latin typeface="Arial MT"/>
                <a:cs typeface="Arial MT"/>
              </a:rPr>
              <a:t>increasing</a:t>
            </a:r>
            <a:r>
              <a:rPr sz="1600" spc="185" dirty="0">
                <a:latin typeface="Arial MT"/>
                <a:cs typeface="Arial MT"/>
              </a:rPr>
              <a:t> </a:t>
            </a:r>
            <a:r>
              <a:rPr sz="1600" spc="-20" dirty="0">
                <a:latin typeface="Arial MT"/>
                <a:cs typeface="Arial MT"/>
              </a:rPr>
              <a:t>taxable</a:t>
            </a:r>
            <a:r>
              <a:rPr sz="1600" spc="110" dirty="0">
                <a:latin typeface="Arial MT"/>
                <a:cs typeface="Arial MT"/>
              </a:rPr>
              <a:t> </a:t>
            </a:r>
            <a:r>
              <a:rPr sz="1600" spc="-35" dirty="0">
                <a:latin typeface="Arial MT"/>
                <a:cs typeface="Arial MT"/>
              </a:rPr>
              <a:t>income</a:t>
            </a:r>
            <a:endParaRPr sz="1600">
              <a:latin typeface="Arial MT"/>
              <a:cs typeface="Arial MT"/>
            </a:endParaRPr>
          </a:p>
          <a:p>
            <a:pPr marL="389255" indent="-285115">
              <a:lnSpc>
                <a:spcPct val="100000"/>
              </a:lnSpc>
              <a:spcBef>
                <a:spcPts val="565"/>
              </a:spcBef>
              <a:buChar char="•"/>
              <a:tabLst>
                <a:tab pos="388620" algn="l"/>
                <a:tab pos="389255" algn="l"/>
              </a:tabLst>
            </a:pPr>
            <a:r>
              <a:rPr sz="1600" spc="-55" dirty="0">
                <a:latin typeface="Arial MT"/>
                <a:cs typeface="Arial MT"/>
              </a:rPr>
              <a:t>Annual</a:t>
            </a:r>
            <a:r>
              <a:rPr sz="1600" spc="310" dirty="0">
                <a:latin typeface="Arial MT"/>
                <a:cs typeface="Arial MT"/>
              </a:rPr>
              <a:t> </a:t>
            </a:r>
            <a:r>
              <a:rPr sz="1600" spc="-35" dirty="0">
                <a:latin typeface="Arial MT"/>
                <a:cs typeface="Arial MT"/>
              </a:rPr>
              <a:t>limit</a:t>
            </a:r>
            <a:r>
              <a:rPr sz="1600" spc="140" dirty="0">
                <a:latin typeface="Arial MT"/>
                <a:cs typeface="Arial MT"/>
              </a:rPr>
              <a:t> </a:t>
            </a:r>
            <a:r>
              <a:rPr sz="1600" spc="-10" dirty="0">
                <a:latin typeface="Arial MT"/>
                <a:cs typeface="Arial MT"/>
              </a:rPr>
              <a:t>will</a:t>
            </a:r>
            <a:r>
              <a:rPr sz="1600" spc="-5" dirty="0">
                <a:latin typeface="Arial MT"/>
                <a:cs typeface="Arial MT"/>
              </a:rPr>
              <a:t> </a:t>
            </a:r>
            <a:r>
              <a:rPr sz="1600" spc="-10" dirty="0">
                <a:latin typeface="Arial MT"/>
                <a:cs typeface="Arial MT"/>
              </a:rPr>
              <a:t>be</a:t>
            </a:r>
            <a:r>
              <a:rPr sz="1600" spc="15" dirty="0">
                <a:latin typeface="Arial MT"/>
                <a:cs typeface="Arial MT"/>
              </a:rPr>
              <a:t> </a:t>
            </a:r>
            <a:r>
              <a:rPr sz="1600" spc="-40" dirty="0">
                <a:latin typeface="Arial MT"/>
                <a:cs typeface="Arial MT"/>
              </a:rPr>
              <a:t>indexed</a:t>
            </a:r>
            <a:r>
              <a:rPr sz="1600" spc="180" dirty="0">
                <a:latin typeface="Arial MT"/>
                <a:cs typeface="Arial MT"/>
              </a:rPr>
              <a:t> </a:t>
            </a:r>
            <a:r>
              <a:rPr sz="1600" spc="-10" dirty="0">
                <a:latin typeface="Arial MT"/>
                <a:cs typeface="Arial MT"/>
              </a:rPr>
              <a:t>starting</a:t>
            </a:r>
            <a:r>
              <a:rPr sz="1600" spc="20" dirty="0">
                <a:latin typeface="Arial MT"/>
                <a:cs typeface="Arial MT"/>
              </a:rPr>
              <a:t> </a:t>
            </a:r>
            <a:r>
              <a:rPr sz="1600" spc="-20" dirty="0">
                <a:latin typeface="Arial MT"/>
                <a:cs typeface="Arial MT"/>
              </a:rPr>
              <a:t>in</a:t>
            </a:r>
            <a:r>
              <a:rPr sz="1600" spc="15" dirty="0">
                <a:latin typeface="Arial MT"/>
                <a:cs typeface="Arial MT"/>
              </a:rPr>
              <a:t> </a:t>
            </a:r>
            <a:r>
              <a:rPr sz="1600" spc="-15" dirty="0">
                <a:latin typeface="Arial MT"/>
                <a:cs typeface="Arial MT"/>
              </a:rPr>
              <a:t>2024</a:t>
            </a:r>
            <a:endParaRPr sz="1600">
              <a:latin typeface="Arial MT"/>
              <a:cs typeface="Arial MT"/>
            </a:endParaRPr>
          </a:p>
          <a:p>
            <a:pPr marL="389255" indent="-285115">
              <a:lnSpc>
                <a:spcPct val="100000"/>
              </a:lnSpc>
              <a:spcBef>
                <a:spcPts val="640"/>
              </a:spcBef>
              <a:buChar char="•"/>
              <a:tabLst>
                <a:tab pos="388620" algn="l"/>
                <a:tab pos="389255" algn="l"/>
              </a:tabLst>
            </a:pPr>
            <a:r>
              <a:rPr sz="1600" spc="-25" dirty="0">
                <a:latin typeface="Arial MT"/>
                <a:cs typeface="Arial MT"/>
              </a:rPr>
              <a:t>Donors</a:t>
            </a:r>
            <a:r>
              <a:rPr sz="1600" spc="110" dirty="0">
                <a:latin typeface="Arial MT"/>
                <a:cs typeface="Arial MT"/>
              </a:rPr>
              <a:t> </a:t>
            </a:r>
            <a:r>
              <a:rPr sz="1600" spc="-40" dirty="0">
                <a:latin typeface="Arial MT"/>
                <a:cs typeface="Arial MT"/>
              </a:rPr>
              <a:t>now</a:t>
            </a:r>
            <a:r>
              <a:rPr sz="1600" spc="80" dirty="0">
                <a:latin typeface="Arial MT"/>
                <a:cs typeface="Arial MT"/>
              </a:rPr>
              <a:t> </a:t>
            </a:r>
            <a:r>
              <a:rPr sz="1600" spc="-25" dirty="0">
                <a:latin typeface="Arial MT"/>
                <a:cs typeface="Arial MT"/>
              </a:rPr>
              <a:t>eligible</a:t>
            </a:r>
            <a:r>
              <a:rPr sz="1600" spc="185" dirty="0">
                <a:latin typeface="Arial MT"/>
                <a:cs typeface="Arial MT"/>
              </a:rPr>
              <a:t> </a:t>
            </a:r>
            <a:r>
              <a:rPr sz="1600" spc="15" dirty="0">
                <a:latin typeface="Arial MT"/>
                <a:cs typeface="Arial MT"/>
              </a:rPr>
              <a:t>to</a:t>
            </a:r>
            <a:r>
              <a:rPr sz="1600" spc="-60" dirty="0">
                <a:latin typeface="Arial MT"/>
                <a:cs typeface="Arial MT"/>
              </a:rPr>
              <a:t> </a:t>
            </a:r>
            <a:r>
              <a:rPr sz="1600" spc="-10" dirty="0">
                <a:latin typeface="Arial MT"/>
                <a:cs typeface="Arial MT"/>
              </a:rPr>
              <a:t>gift </a:t>
            </a:r>
            <a:r>
              <a:rPr sz="1600" spc="15" dirty="0">
                <a:latin typeface="Arial MT"/>
                <a:cs typeface="Arial MT"/>
              </a:rPr>
              <a:t>to</a:t>
            </a:r>
            <a:r>
              <a:rPr sz="1600" spc="25" dirty="0">
                <a:latin typeface="Arial MT"/>
                <a:cs typeface="Arial MT"/>
              </a:rPr>
              <a:t> </a:t>
            </a:r>
            <a:r>
              <a:rPr sz="1600" spc="-20" dirty="0">
                <a:latin typeface="Arial MT"/>
                <a:cs typeface="Arial MT"/>
              </a:rPr>
              <a:t>charitable</a:t>
            </a:r>
            <a:r>
              <a:rPr sz="1600" spc="100" dirty="0">
                <a:latin typeface="Arial MT"/>
                <a:cs typeface="Arial MT"/>
              </a:rPr>
              <a:t> </a:t>
            </a:r>
            <a:r>
              <a:rPr sz="1600" spc="-25" dirty="0">
                <a:latin typeface="Arial MT"/>
                <a:cs typeface="Arial MT"/>
              </a:rPr>
              <a:t>remainder</a:t>
            </a:r>
            <a:r>
              <a:rPr sz="1600" spc="220" dirty="0">
                <a:latin typeface="Arial MT"/>
                <a:cs typeface="Arial MT"/>
              </a:rPr>
              <a:t> </a:t>
            </a:r>
            <a:r>
              <a:rPr sz="1600" spc="-10" dirty="0">
                <a:latin typeface="Arial MT"/>
                <a:cs typeface="Arial MT"/>
              </a:rPr>
              <a:t>trust or</a:t>
            </a:r>
            <a:r>
              <a:rPr sz="1600" spc="55" dirty="0">
                <a:latin typeface="Arial MT"/>
                <a:cs typeface="Arial MT"/>
              </a:rPr>
              <a:t> </a:t>
            </a:r>
            <a:r>
              <a:rPr sz="1600" spc="-10" dirty="0">
                <a:latin typeface="Arial MT"/>
                <a:cs typeface="Arial MT"/>
              </a:rPr>
              <a:t>gift </a:t>
            </a:r>
            <a:r>
              <a:rPr sz="1600" spc="-45" dirty="0">
                <a:latin typeface="Arial MT"/>
                <a:cs typeface="Arial MT"/>
              </a:rPr>
              <a:t>annuity</a:t>
            </a:r>
            <a:endParaRPr sz="1600">
              <a:latin typeface="Arial MT"/>
              <a:cs typeface="Arial MT"/>
            </a:endParaRPr>
          </a:p>
          <a:p>
            <a:pPr marL="897255" lvl="1" indent="-285115">
              <a:lnSpc>
                <a:spcPct val="100000"/>
              </a:lnSpc>
              <a:spcBef>
                <a:spcPts val="565"/>
              </a:spcBef>
              <a:buChar char="—"/>
              <a:tabLst>
                <a:tab pos="897890" algn="l"/>
              </a:tabLst>
            </a:pPr>
            <a:r>
              <a:rPr sz="1600" spc="-15" dirty="0">
                <a:latin typeface="Arial MT"/>
                <a:cs typeface="Arial MT"/>
              </a:rPr>
              <a:t>Allowed</a:t>
            </a:r>
            <a:r>
              <a:rPr sz="1600" spc="25" dirty="0">
                <a:latin typeface="Arial MT"/>
                <a:cs typeface="Arial MT"/>
              </a:rPr>
              <a:t> </a:t>
            </a:r>
            <a:r>
              <a:rPr sz="1600" spc="-35" dirty="0">
                <a:latin typeface="Arial MT"/>
                <a:cs typeface="Arial MT"/>
              </a:rPr>
              <a:t>only</a:t>
            </a:r>
            <a:r>
              <a:rPr sz="1600" spc="114" dirty="0">
                <a:latin typeface="Arial MT"/>
                <a:cs typeface="Arial MT"/>
              </a:rPr>
              <a:t> </a:t>
            </a:r>
            <a:r>
              <a:rPr sz="1600" spc="-25" dirty="0">
                <a:latin typeface="Arial MT"/>
                <a:cs typeface="Arial MT"/>
              </a:rPr>
              <a:t>once</a:t>
            </a:r>
            <a:r>
              <a:rPr sz="1600" spc="105" dirty="0">
                <a:latin typeface="Arial MT"/>
                <a:cs typeface="Arial MT"/>
              </a:rPr>
              <a:t> </a:t>
            </a:r>
            <a:r>
              <a:rPr sz="1600" spc="-35" dirty="0">
                <a:latin typeface="Arial MT"/>
                <a:cs typeface="Arial MT"/>
              </a:rPr>
              <a:t>during</a:t>
            </a:r>
            <a:r>
              <a:rPr sz="1600" spc="185" dirty="0">
                <a:latin typeface="Arial MT"/>
                <a:cs typeface="Arial MT"/>
              </a:rPr>
              <a:t> </a:t>
            </a:r>
            <a:r>
              <a:rPr sz="1600" spc="-15" dirty="0">
                <a:latin typeface="Arial MT"/>
                <a:cs typeface="Arial MT"/>
              </a:rPr>
              <a:t>life,</a:t>
            </a:r>
            <a:r>
              <a:rPr sz="1600" spc="70" dirty="0">
                <a:latin typeface="Arial MT"/>
                <a:cs typeface="Arial MT"/>
              </a:rPr>
              <a:t> </a:t>
            </a:r>
            <a:r>
              <a:rPr sz="1600" spc="-25" dirty="0">
                <a:latin typeface="Arial MT"/>
                <a:cs typeface="Arial MT"/>
              </a:rPr>
              <a:t>max</a:t>
            </a:r>
            <a:r>
              <a:rPr sz="1600" spc="114" dirty="0">
                <a:latin typeface="Arial MT"/>
                <a:cs typeface="Arial MT"/>
              </a:rPr>
              <a:t> </a:t>
            </a:r>
            <a:r>
              <a:rPr sz="1600" spc="-5" dirty="0">
                <a:latin typeface="Arial MT"/>
                <a:cs typeface="Arial MT"/>
              </a:rPr>
              <a:t>of</a:t>
            </a:r>
            <a:r>
              <a:rPr sz="1600" spc="-15" dirty="0">
                <a:latin typeface="Arial MT"/>
                <a:cs typeface="Arial MT"/>
              </a:rPr>
              <a:t> </a:t>
            </a:r>
            <a:r>
              <a:rPr sz="1600" spc="-5" dirty="0">
                <a:latin typeface="Arial MT"/>
                <a:cs typeface="Arial MT"/>
              </a:rPr>
              <a:t>$50,000</a:t>
            </a:r>
            <a:r>
              <a:rPr sz="1600" spc="25" dirty="0">
                <a:latin typeface="Arial MT"/>
                <a:cs typeface="Arial MT"/>
              </a:rPr>
              <a:t> </a:t>
            </a:r>
            <a:r>
              <a:rPr sz="1600" spc="-25" dirty="0">
                <a:latin typeface="Arial MT"/>
                <a:cs typeface="Arial MT"/>
              </a:rPr>
              <a:t>(indexed)</a:t>
            </a:r>
            <a:endParaRPr sz="1600">
              <a:latin typeface="Arial MT"/>
              <a:cs typeface="Arial MT"/>
            </a:endParaRPr>
          </a:p>
          <a:p>
            <a:pPr marL="897255" lvl="1" indent="-285115">
              <a:lnSpc>
                <a:spcPct val="100000"/>
              </a:lnSpc>
              <a:spcBef>
                <a:spcPts val="645"/>
              </a:spcBef>
              <a:buChar char="—"/>
              <a:tabLst>
                <a:tab pos="897890" algn="l"/>
              </a:tabLst>
            </a:pPr>
            <a:r>
              <a:rPr sz="1600" spc="-30" dirty="0">
                <a:latin typeface="Arial MT"/>
                <a:cs typeface="Arial MT"/>
              </a:rPr>
              <a:t>Trust/annuity</a:t>
            </a:r>
            <a:r>
              <a:rPr sz="1600" spc="350" dirty="0">
                <a:latin typeface="Arial MT"/>
                <a:cs typeface="Arial MT"/>
              </a:rPr>
              <a:t> </a:t>
            </a:r>
            <a:r>
              <a:rPr sz="1600" spc="-20" dirty="0">
                <a:latin typeface="Arial MT"/>
                <a:cs typeface="Arial MT"/>
              </a:rPr>
              <a:t>solely</a:t>
            </a:r>
            <a:r>
              <a:rPr sz="1600" spc="25" dirty="0">
                <a:latin typeface="Arial MT"/>
                <a:cs typeface="Arial MT"/>
              </a:rPr>
              <a:t> </a:t>
            </a:r>
            <a:r>
              <a:rPr sz="1600" spc="-30" dirty="0">
                <a:latin typeface="Arial MT"/>
                <a:cs typeface="Arial MT"/>
              </a:rPr>
              <a:t>funded</a:t>
            </a:r>
            <a:r>
              <a:rPr sz="1600" spc="185" dirty="0">
                <a:latin typeface="Arial MT"/>
                <a:cs typeface="Arial MT"/>
              </a:rPr>
              <a:t> </a:t>
            </a:r>
            <a:r>
              <a:rPr sz="1600" spc="10" dirty="0">
                <a:latin typeface="Arial MT"/>
                <a:cs typeface="Arial MT"/>
              </a:rPr>
              <a:t>from</a:t>
            </a:r>
            <a:r>
              <a:rPr sz="1600" spc="-25" dirty="0">
                <a:latin typeface="Arial MT"/>
                <a:cs typeface="Arial MT"/>
              </a:rPr>
              <a:t> </a:t>
            </a:r>
            <a:r>
              <a:rPr sz="1600" spc="-5" dirty="0">
                <a:latin typeface="Arial MT"/>
                <a:cs typeface="Arial MT"/>
              </a:rPr>
              <a:t>QCD</a:t>
            </a:r>
            <a:r>
              <a:rPr sz="1600" spc="-30" dirty="0">
                <a:latin typeface="Arial MT"/>
                <a:cs typeface="Arial MT"/>
              </a:rPr>
              <a:t> </a:t>
            </a:r>
            <a:r>
              <a:rPr sz="1600" dirty="0">
                <a:latin typeface="Arial MT"/>
                <a:cs typeface="Arial MT"/>
              </a:rPr>
              <a:t>–</a:t>
            </a:r>
            <a:r>
              <a:rPr sz="1600" spc="-60" dirty="0">
                <a:latin typeface="Arial MT"/>
                <a:cs typeface="Arial MT"/>
              </a:rPr>
              <a:t> </a:t>
            </a:r>
            <a:r>
              <a:rPr sz="1600" spc="-50" dirty="0">
                <a:latin typeface="Arial MT"/>
                <a:cs typeface="Arial MT"/>
              </a:rPr>
              <a:t>no</a:t>
            </a:r>
            <a:r>
              <a:rPr sz="1600" spc="100" dirty="0">
                <a:latin typeface="Arial MT"/>
                <a:cs typeface="Arial MT"/>
              </a:rPr>
              <a:t> </a:t>
            </a:r>
            <a:r>
              <a:rPr sz="1600" spc="-40" dirty="0">
                <a:latin typeface="Arial MT"/>
                <a:cs typeface="Arial MT"/>
              </a:rPr>
              <a:t>commingling</a:t>
            </a:r>
            <a:endParaRPr sz="1600">
              <a:latin typeface="Arial MT"/>
              <a:cs typeface="Arial MT"/>
            </a:endParaRPr>
          </a:p>
          <a:p>
            <a:pPr marL="897255" lvl="1" indent="-285115">
              <a:lnSpc>
                <a:spcPct val="100000"/>
              </a:lnSpc>
              <a:spcBef>
                <a:spcPts val="560"/>
              </a:spcBef>
              <a:buChar char="—"/>
              <a:tabLst>
                <a:tab pos="897890" algn="l"/>
              </a:tabLst>
            </a:pPr>
            <a:r>
              <a:rPr sz="1600" spc="-5" dirty="0">
                <a:latin typeface="Arial MT"/>
                <a:cs typeface="Arial MT"/>
              </a:rPr>
              <a:t>Mandatory</a:t>
            </a:r>
            <a:r>
              <a:rPr sz="1600" spc="30" dirty="0">
                <a:latin typeface="Arial MT"/>
                <a:cs typeface="Arial MT"/>
              </a:rPr>
              <a:t> </a:t>
            </a:r>
            <a:r>
              <a:rPr sz="1600" spc="-20" dirty="0">
                <a:latin typeface="Arial MT"/>
                <a:cs typeface="Arial MT"/>
              </a:rPr>
              <a:t>distributions</a:t>
            </a:r>
            <a:r>
              <a:rPr sz="1600" spc="200" dirty="0">
                <a:latin typeface="Arial MT"/>
                <a:cs typeface="Arial MT"/>
              </a:rPr>
              <a:t> </a:t>
            </a:r>
            <a:r>
              <a:rPr sz="1600" spc="-35" dirty="0">
                <a:latin typeface="Arial MT"/>
                <a:cs typeface="Arial MT"/>
              </a:rPr>
              <a:t>(min.</a:t>
            </a:r>
            <a:r>
              <a:rPr sz="1600" spc="155" dirty="0">
                <a:latin typeface="Arial MT"/>
                <a:cs typeface="Arial MT"/>
              </a:rPr>
              <a:t> </a:t>
            </a:r>
            <a:r>
              <a:rPr sz="1600" dirty="0">
                <a:latin typeface="Arial MT"/>
                <a:cs typeface="Arial MT"/>
              </a:rPr>
              <a:t>5%)</a:t>
            </a:r>
            <a:r>
              <a:rPr sz="1600" spc="65" dirty="0">
                <a:latin typeface="Arial MT"/>
                <a:cs typeface="Arial MT"/>
              </a:rPr>
              <a:t> </a:t>
            </a:r>
            <a:r>
              <a:rPr sz="1600" spc="-20" dirty="0">
                <a:latin typeface="Arial MT"/>
                <a:cs typeface="Arial MT"/>
              </a:rPr>
              <a:t>made</a:t>
            </a:r>
            <a:r>
              <a:rPr sz="1600" spc="30" dirty="0">
                <a:latin typeface="Arial MT"/>
                <a:cs typeface="Arial MT"/>
              </a:rPr>
              <a:t> </a:t>
            </a:r>
            <a:r>
              <a:rPr sz="1600" spc="15" dirty="0">
                <a:latin typeface="Arial MT"/>
                <a:cs typeface="Arial MT"/>
              </a:rPr>
              <a:t>to</a:t>
            </a:r>
            <a:r>
              <a:rPr sz="1600" spc="30" dirty="0">
                <a:latin typeface="Arial MT"/>
                <a:cs typeface="Arial MT"/>
              </a:rPr>
              <a:t> </a:t>
            </a:r>
            <a:r>
              <a:rPr sz="1600" spc="-15" dirty="0">
                <a:latin typeface="Arial MT"/>
                <a:cs typeface="Arial MT"/>
              </a:rPr>
              <a:t>donor/spouse</a:t>
            </a:r>
            <a:r>
              <a:rPr sz="1600" spc="110" dirty="0">
                <a:latin typeface="Arial MT"/>
                <a:cs typeface="Arial MT"/>
              </a:rPr>
              <a:t> </a:t>
            </a:r>
            <a:r>
              <a:rPr sz="1600" spc="-5" dirty="0">
                <a:latin typeface="Arial MT"/>
                <a:cs typeface="Arial MT"/>
              </a:rPr>
              <a:t>as</a:t>
            </a:r>
            <a:r>
              <a:rPr sz="1600" spc="35" dirty="0">
                <a:latin typeface="Arial MT"/>
                <a:cs typeface="Arial MT"/>
              </a:rPr>
              <a:t> </a:t>
            </a:r>
            <a:r>
              <a:rPr sz="1600" spc="-20" dirty="0">
                <a:latin typeface="Arial MT"/>
                <a:cs typeface="Arial MT"/>
              </a:rPr>
              <a:t>taxable</a:t>
            </a:r>
            <a:r>
              <a:rPr sz="1600" spc="105" dirty="0">
                <a:latin typeface="Arial MT"/>
                <a:cs typeface="Arial MT"/>
              </a:rPr>
              <a:t> </a:t>
            </a:r>
            <a:r>
              <a:rPr sz="1600" spc="-35" dirty="0">
                <a:latin typeface="Arial MT"/>
                <a:cs typeface="Arial MT"/>
              </a:rPr>
              <a:t>income</a:t>
            </a:r>
            <a:endParaRPr sz="1600">
              <a:latin typeface="Arial MT"/>
              <a:cs typeface="Arial MT"/>
            </a:endParaRPr>
          </a:p>
        </p:txBody>
      </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8</a:t>
            </a:fld>
            <a:endParaRPr spc="-5" dirty="0"/>
          </a:p>
        </p:txBody>
      </p:sp>
      <p:graphicFrame>
        <p:nvGraphicFramePr>
          <p:cNvPr id="6" name="object 6"/>
          <p:cNvGraphicFramePr>
            <a:graphicFrameLocks noGrp="1"/>
          </p:cNvGraphicFramePr>
          <p:nvPr/>
        </p:nvGraphicFramePr>
        <p:xfrm>
          <a:off x="300916" y="5014023"/>
          <a:ext cx="9082405" cy="1115060"/>
        </p:xfrm>
        <a:graphic>
          <a:graphicData uri="http://schemas.openxmlformats.org/drawingml/2006/table">
            <a:tbl>
              <a:tblPr firstRow="1" bandRow="1">
                <a:tableStyleId>{2D5ABB26-0587-4C30-8999-92F81FD0307C}</a:tableStyleId>
              </a:tblPr>
              <a:tblGrid>
                <a:gridCol w="9081770">
                  <a:extLst>
                    <a:ext uri="{9D8B030D-6E8A-4147-A177-3AD203B41FA5}">
                      <a16:colId xmlns:a16="http://schemas.microsoft.com/office/drawing/2014/main" val="20000"/>
                    </a:ext>
                  </a:extLst>
                </a:gridCol>
              </a:tblGrid>
              <a:tr h="389889">
                <a:tc>
                  <a:txBody>
                    <a:bodyPr/>
                    <a:lstStyle/>
                    <a:p>
                      <a:pPr marL="96520">
                        <a:lnSpc>
                          <a:spcPct val="100000"/>
                        </a:lnSpc>
                        <a:spcBef>
                          <a:spcPts val="550"/>
                        </a:spcBef>
                      </a:pPr>
                      <a:r>
                        <a:rPr sz="1600" b="1" spc="-25" dirty="0">
                          <a:solidFill>
                            <a:srgbClr val="FFFFFF"/>
                          </a:solidFill>
                          <a:latin typeface="Arial"/>
                          <a:cs typeface="Arial"/>
                        </a:rPr>
                        <a:t>Planning</a:t>
                      </a:r>
                      <a:r>
                        <a:rPr sz="1600" b="1" spc="125" dirty="0">
                          <a:solidFill>
                            <a:srgbClr val="FFFFFF"/>
                          </a:solidFill>
                          <a:latin typeface="Arial"/>
                          <a:cs typeface="Arial"/>
                        </a:rPr>
                        <a:t> </a:t>
                      </a:r>
                      <a:r>
                        <a:rPr sz="1600" b="1" spc="-15" dirty="0">
                          <a:solidFill>
                            <a:srgbClr val="FFFFFF"/>
                          </a:solidFill>
                          <a:latin typeface="Arial"/>
                          <a:cs typeface="Arial"/>
                        </a:rPr>
                        <a:t>considerations</a:t>
                      </a:r>
                      <a:endParaRPr sz="1600">
                        <a:latin typeface="Arial"/>
                        <a:cs typeface="Arial"/>
                      </a:endParaRPr>
                    </a:p>
                  </a:txBody>
                  <a:tcPr marL="0" marR="0" marT="69850" marB="0">
                    <a:solidFill>
                      <a:srgbClr val="005486"/>
                    </a:solidFill>
                  </a:tcPr>
                </a:tc>
                <a:extLst>
                  <a:ext uri="{0D108BD9-81ED-4DB2-BD59-A6C34878D82A}">
                    <a16:rowId xmlns:a16="http://schemas.microsoft.com/office/drawing/2014/main" val="10000"/>
                  </a:ext>
                </a:extLst>
              </a:tr>
              <a:tr h="358457">
                <a:tc>
                  <a:txBody>
                    <a:bodyPr/>
                    <a:lstStyle/>
                    <a:p>
                      <a:pPr marL="92710">
                        <a:lnSpc>
                          <a:spcPct val="100000"/>
                        </a:lnSpc>
                        <a:spcBef>
                          <a:spcPts val="320"/>
                        </a:spcBef>
                      </a:pPr>
                      <a:r>
                        <a:rPr sz="1500" spc="-70" dirty="0">
                          <a:latin typeface="Arial MT"/>
                          <a:cs typeface="Arial MT"/>
                        </a:rPr>
                        <a:t>M</a:t>
                      </a:r>
                      <a:r>
                        <a:rPr sz="1500" spc="30" dirty="0">
                          <a:latin typeface="Arial MT"/>
                          <a:cs typeface="Arial MT"/>
                        </a:rPr>
                        <a:t>o</a:t>
                      </a:r>
                      <a:r>
                        <a:rPr sz="1500" spc="35" dirty="0">
                          <a:latin typeface="Arial MT"/>
                          <a:cs typeface="Arial MT"/>
                        </a:rPr>
                        <a:t>s</a:t>
                      </a:r>
                      <a:r>
                        <a:rPr sz="1500" dirty="0">
                          <a:latin typeface="Arial MT"/>
                          <a:cs typeface="Arial MT"/>
                        </a:rPr>
                        <a:t>t</a:t>
                      </a:r>
                      <a:r>
                        <a:rPr sz="1500" spc="-40" dirty="0">
                          <a:latin typeface="Arial MT"/>
                          <a:cs typeface="Arial MT"/>
                        </a:rPr>
                        <a:t> </a:t>
                      </a:r>
                      <a:r>
                        <a:rPr sz="1500" spc="35" dirty="0">
                          <a:latin typeface="Arial MT"/>
                          <a:cs typeface="Arial MT"/>
                        </a:rPr>
                        <a:t>s</a:t>
                      </a:r>
                      <a:r>
                        <a:rPr sz="1500" spc="-50" dirty="0">
                          <a:latin typeface="Arial MT"/>
                          <a:cs typeface="Arial MT"/>
                        </a:rPr>
                        <a:t>u</a:t>
                      </a:r>
                      <a:r>
                        <a:rPr sz="1500" spc="-20" dirty="0">
                          <a:latin typeface="Arial MT"/>
                          <a:cs typeface="Arial MT"/>
                        </a:rPr>
                        <a:t>i</a:t>
                      </a:r>
                      <a:r>
                        <a:rPr sz="1500" spc="-25" dirty="0">
                          <a:latin typeface="Arial MT"/>
                          <a:cs typeface="Arial MT"/>
                        </a:rPr>
                        <a:t>t</a:t>
                      </a:r>
                      <a:r>
                        <a:rPr sz="1500" spc="-50" dirty="0">
                          <a:latin typeface="Arial MT"/>
                          <a:cs typeface="Arial MT"/>
                        </a:rPr>
                        <a:t>a</a:t>
                      </a:r>
                      <a:r>
                        <a:rPr sz="1500" spc="30" dirty="0">
                          <a:latin typeface="Arial MT"/>
                          <a:cs typeface="Arial MT"/>
                        </a:rPr>
                        <a:t>b</a:t>
                      </a:r>
                      <a:r>
                        <a:rPr sz="1500" spc="-20" dirty="0">
                          <a:latin typeface="Arial MT"/>
                          <a:cs typeface="Arial MT"/>
                        </a:rPr>
                        <a:t>l</a:t>
                      </a:r>
                      <a:r>
                        <a:rPr sz="1500" dirty="0">
                          <a:latin typeface="Arial MT"/>
                          <a:cs typeface="Arial MT"/>
                        </a:rPr>
                        <a:t>e</a:t>
                      </a:r>
                      <a:r>
                        <a:rPr sz="1500" spc="15" dirty="0">
                          <a:latin typeface="Arial MT"/>
                          <a:cs typeface="Arial MT"/>
                        </a:rPr>
                        <a:t> </a:t>
                      </a:r>
                      <a:r>
                        <a:rPr sz="1500" spc="50" dirty="0">
                          <a:latin typeface="Arial MT"/>
                          <a:cs typeface="Arial MT"/>
                        </a:rPr>
                        <a:t>f</a:t>
                      </a:r>
                      <a:r>
                        <a:rPr sz="1500" spc="30" dirty="0">
                          <a:latin typeface="Arial MT"/>
                          <a:cs typeface="Arial MT"/>
                        </a:rPr>
                        <a:t>o</a:t>
                      </a:r>
                      <a:r>
                        <a:rPr sz="1500" dirty="0">
                          <a:latin typeface="Arial MT"/>
                          <a:cs typeface="Arial MT"/>
                        </a:rPr>
                        <a:t>r</a:t>
                      </a:r>
                      <a:r>
                        <a:rPr sz="1500" spc="-125" dirty="0">
                          <a:latin typeface="Arial MT"/>
                          <a:cs typeface="Arial MT"/>
                        </a:rPr>
                        <a:t> </a:t>
                      </a:r>
                      <a:r>
                        <a:rPr sz="1500" spc="-25" dirty="0">
                          <a:latin typeface="Arial MT"/>
                          <a:cs typeface="Arial MT"/>
                        </a:rPr>
                        <a:t>t</a:t>
                      </a:r>
                      <a:r>
                        <a:rPr sz="1500" spc="-50" dirty="0">
                          <a:latin typeface="Arial MT"/>
                          <a:cs typeface="Arial MT"/>
                        </a:rPr>
                        <a:t>h</a:t>
                      </a:r>
                      <a:r>
                        <a:rPr sz="1500" spc="30" dirty="0">
                          <a:latin typeface="Arial MT"/>
                          <a:cs typeface="Arial MT"/>
                        </a:rPr>
                        <a:t>o</a:t>
                      </a:r>
                      <a:r>
                        <a:rPr sz="1500" spc="35" dirty="0">
                          <a:latin typeface="Arial MT"/>
                          <a:cs typeface="Arial MT"/>
                        </a:rPr>
                        <a:t>s</a:t>
                      </a:r>
                      <a:r>
                        <a:rPr sz="1500" dirty="0">
                          <a:latin typeface="Arial MT"/>
                          <a:cs typeface="Arial MT"/>
                        </a:rPr>
                        <a:t>e</a:t>
                      </a:r>
                      <a:r>
                        <a:rPr sz="1500" spc="-70" dirty="0">
                          <a:latin typeface="Arial MT"/>
                          <a:cs typeface="Arial MT"/>
                        </a:rPr>
                        <a:t> </a:t>
                      </a:r>
                      <a:r>
                        <a:rPr sz="1500" spc="35" dirty="0">
                          <a:latin typeface="Arial MT"/>
                          <a:cs typeface="Arial MT"/>
                        </a:rPr>
                        <a:t>c</a:t>
                      </a:r>
                      <a:r>
                        <a:rPr sz="1500" spc="-20" dirty="0">
                          <a:latin typeface="Arial MT"/>
                          <a:cs typeface="Arial MT"/>
                        </a:rPr>
                        <a:t>l</a:t>
                      </a:r>
                      <a:r>
                        <a:rPr sz="1500" spc="-50" dirty="0">
                          <a:latin typeface="Arial MT"/>
                          <a:cs typeface="Arial MT"/>
                        </a:rPr>
                        <a:t>a</a:t>
                      </a:r>
                      <a:r>
                        <a:rPr sz="1500" spc="-20" dirty="0">
                          <a:latin typeface="Arial MT"/>
                          <a:cs typeface="Arial MT"/>
                        </a:rPr>
                        <a:t>i</a:t>
                      </a:r>
                      <a:r>
                        <a:rPr sz="1500" spc="10" dirty="0">
                          <a:latin typeface="Arial MT"/>
                          <a:cs typeface="Arial MT"/>
                        </a:rPr>
                        <a:t>m</a:t>
                      </a:r>
                      <a:r>
                        <a:rPr sz="1500" spc="-20" dirty="0">
                          <a:latin typeface="Arial MT"/>
                          <a:cs typeface="Arial MT"/>
                        </a:rPr>
                        <a:t>i</a:t>
                      </a:r>
                      <a:r>
                        <a:rPr sz="1500" spc="-50" dirty="0">
                          <a:latin typeface="Arial MT"/>
                          <a:cs typeface="Arial MT"/>
                        </a:rPr>
                        <a:t>n</a:t>
                      </a:r>
                      <a:r>
                        <a:rPr sz="1500" dirty="0">
                          <a:latin typeface="Arial MT"/>
                          <a:cs typeface="Arial MT"/>
                        </a:rPr>
                        <a:t>g</a:t>
                      </a:r>
                      <a:r>
                        <a:rPr sz="1500" spc="15" dirty="0">
                          <a:latin typeface="Arial MT"/>
                          <a:cs typeface="Arial MT"/>
                        </a:rPr>
                        <a:t> </a:t>
                      </a:r>
                      <a:r>
                        <a:rPr sz="1500" spc="35" dirty="0">
                          <a:latin typeface="Arial MT"/>
                          <a:cs typeface="Arial MT"/>
                        </a:rPr>
                        <a:t>s</a:t>
                      </a:r>
                      <a:r>
                        <a:rPr sz="1500" spc="-25" dirty="0">
                          <a:latin typeface="Arial MT"/>
                          <a:cs typeface="Arial MT"/>
                        </a:rPr>
                        <a:t>t</a:t>
                      </a:r>
                      <a:r>
                        <a:rPr sz="1500" spc="-50" dirty="0">
                          <a:latin typeface="Arial MT"/>
                          <a:cs typeface="Arial MT"/>
                        </a:rPr>
                        <a:t>an</a:t>
                      </a:r>
                      <a:r>
                        <a:rPr sz="1500" spc="30" dirty="0">
                          <a:latin typeface="Arial MT"/>
                          <a:cs typeface="Arial MT"/>
                        </a:rPr>
                        <a:t>d</a:t>
                      </a:r>
                      <a:r>
                        <a:rPr sz="1500" spc="-50" dirty="0">
                          <a:latin typeface="Arial MT"/>
                          <a:cs typeface="Arial MT"/>
                        </a:rPr>
                        <a:t>a</a:t>
                      </a:r>
                      <a:r>
                        <a:rPr sz="1500" spc="-30" dirty="0">
                          <a:latin typeface="Arial MT"/>
                          <a:cs typeface="Arial MT"/>
                        </a:rPr>
                        <a:t>r</a:t>
                      </a:r>
                      <a:r>
                        <a:rPr sz="1500" dirty="0">
                          <a:latin typeface="Arial MT"/>
                          <a:cs typeface="Arial MT"/>
                        </a:rPr>
                        <a:t>d</a:t>
                      </a:r>
                      <a:r>
                        <a:rPr sz="1500" spc="15" dirty="0">
                          <a:latin typeface="Arial MT"/>
                          <a:cs typeface="Arial MT"/>
                        </a:rPr>
                        <a:t> </a:t>
                      </a:r>
                      <a:r>
                        <a:rPr sz="1500" spc="30" dirty="0">
                          <a:latin typeface="Arial MT"/>
                          <a:cs typeface="Arial MT"/>
                        </a:rPr>
                        <a:t>ded</a:t>
                      </a:r>
                      <a:r>
                        <a:rPr sz="1500" spc="-50" dirty="0">
                          <a:latin typeface="Arial MT"/>
                          <a:cs typeface="Arial MT"/>
                        </a:rPr>
                        <a:t>u</a:t>
                      </a:r>
                      <a:r>
                        <a:rPr sz="1500" spc="35" dirty="0">
                          <a:latin typeface="Arial MT"/>
                          <a:cs typeface="Arial MT"/>
                        </a:rPr>
                        <a:t>c</a:t>
                      </a:r>
                      <a:r>
                        <a:rPr sz="1500" spc="-25" dirty="0">
                          <a:latin typeface="Arial MT"/>
                          <a:cs typeface="Arial MT"/>
                        </a:rPr>
                        <a:t>t</a:t>
                      </a:r>
                      <a:r>
                        <a:rPr sz="1500" spc="-20" dirty="0">
                          <a:latin typeface="Arial MT"/>
                          <a:cs typeface="Arial MT"/>
                        </a:rPr>
                        <a:t>i</a:t>
                      </a:r>
                      <a:r>
                        <a:rPr sz="1500" spc="30" dirty="0">
                          <a:latin typeface="Arial MT"/>
                          <a:cs typeface="Arial MT"/>
                        </a:rPr>
                        <a:t>o</a:t>
                      </a:r>
                      <a:r>
                        <a:rPr sz="1500" dirty="0">
                          <a:latin typeface="Arial MT"/>
                          <a:cs typeface="Arial MT"/>
                        </a:rPr>
                        <a:t>n</a:t>
                      </a:r>
                      <a:endParaRPr sz="1500">
                        <a:latin typeface="Arial MT"/>
                        <a:cs typeface="Arial MT"/>
                      </a:endParaRPr>
                    </a:p>
                  </a:txBody>
                  <a:tcPr marL="0" marR="0" marT="40640" marB="0">
                    <a:lnB w="6350">
                      <a:solidFill>
                        <a:srgbClr val="D9D9D9"/>
                      </a:solidFill>
                      <a:prstDash val="solid"/>
                    </a:lnB>
                  </a:tcPr>
                </a:tc>
                <a:extLst>
                  <a:ext uri="{0D108BD9-81ED-4DB2-BD59-A6C34878D82A}">
                    <a16:rowId xmlns:a16="http://schemas.microsoft.com/office/drawing/2014/main" val="10001"/>
                  </a:ext>
                </a:extLst>
              </a:tr>
              <a:tr h="363093">
                <a:tc>
                  <a:txBody>
                    <a:bodyPr/>
                    <a:lstStyle/>
                    <a:p>
                      <a:pPr marL="92710">
                        <a:lnSpc>
                          <a:spcPct val="100000"/>
                        </a:lnSpc>
                        <a:spcBef>
                          <a:spcPts val="360"/>
                        </a:spcBef>
                      </a:pPr>
                      <a:r>
                        <a:rPr sz="1500" spc="15" dirty="0">
                          <a:latin typeface="Arial MT"/>
                          <a:cs typeface="Arial MT"/>
                        </a:rPr>
                        <a:t>Gift</a:t>
                      </a:r>
                      <a:r>
                        <a:rPr sz="1500" spc="-120" dirty="0">
                          <a:latin typeface="Arial MT"/>
                          <a:cs typeface="Arial MT"/>
                        </a:rPr>
                        <a:t> </a:t>
                      </a:r>
                      <a:r>
                        <a:rPr sz="1500" spc="-5" dirty="0">
                          <a:latin typeface="Arial MT"/>
                          <a:cs typeface="Arial MT"/>
                        </a:rPr>
                        <a:t>is</a:t>
                      </a:r>
                      <a:r>
                        <a:rPr sz="1500" spc="30" dirty="0">
                          <a:latin typeface="Arial MT"/>
                          <a:cs typeface="Arial MT"/>
                        </a:rPr>
                        <a:t> </a:t>
                      </a:r>
                      <a:r>
                        <a:rPr sz="1500" spc="5" dirty="0">
                          <a:latin typeface="Arial MT"/>
                          <a:cs typeface="Arial MT"/>
                        </a:rPr>
                        <a:t>irrevocable,</a:t>
                      </a:r>
                      <a:r>
                        <a:rPr sz="1500" spc="-114" dirty="0">
                          <a:latin typeface="Arial MT"/>
                          <a:cs typeface="Arial MT"/>
                        </a:rPr>
                        <a:t> </a:t>
                      </a:r>
                      <a:r>
                        <a:rPr sz="1500" dirty="0">
                          <a:latin typeface="Arial MT"/>
                          <a:cs typeface="Arial MT"/>
                        </a:rPr>
                        <a:t>but</a:t>
                      </a:r>
                      <a:r>
                        <a:rPr sz="1500" spc="40" dirty="0">
                          <a:latin typeface="Arial MT"/>
                          <a:cs typeface="Arial MT"/>
                        </a:rPr>
                        <a:t> </a:t>
                      </a:r>
                      <a:r>
                        <a:rPr sz="1500" spc="5" dirty="0">
                          <a:latin typeface="Arial MT"/>
                          <a:cs typeface="Arial MT"/>
                        </a:rPr>
                        <a:t>new</a:t>
                      </a:r>
                      <a:r>
                        <a:rPr sz="1500" spc="-70" dirty="0">
                          <a:latin typeface="Arial MT"/>
                          <a:cs typeface="Arial MT"/>
                        </a:rPr>
                        <a:t> </a:t>
                      </a:r>
                      <a:r>
                        <a:rPr sz="1500" spc="15" dirty="0">
                          <a:latin typeface="Arial MT"/>
                          <a:cs typeface="Arial MT"/>
                        </a:rPr>
                        <a:t>option</a:t>
                      </a:r>
                      <a:r>
                        <a:rPr sz="1500" spc="-60" dirty="0">
                          <a:latin typeface="Arial MT"/>
                          <a:cs typeface="Arial MT"/>
                        </a:rPr>
                        <a:t> </a:t>
                      </a:r>
                      <a:r>
                        <a:rPr sz="1500" spc="5" dirty="0">
                          <a:latin typeface="Arial MT"/>
                          <a:cs typeface="Arial MT"/>
                        </a:rPr>
                        <a:t>now</a:t>
                      </a:r>
                      <a:r>
                        <a:rPr sz="1500" spc="-75" dirty="0">
                          <a:latin typeface="Arial MT"/>
                          <a:cs typeface="Arial MT"/>
                        </a:rPr>
                        <a:t> </a:t>
                      </a:r>
                      <a:r>
                        <a:rPr sz="1500" spc="10" dirty="0">
                          <a:latin typeface="Arial MT"/>
                          <a:cs typeface="Arial MT"/>
                        </a:rPr>
                        <a:t>provides</a:t>
                      </a:r>
                      <a:r>
                        <a:rPr sz="1500" spc="-60" dirty="0">
                          <a:latin typeface="Arial MT"/>
                          <a:cs typeface="Arial MT"/>
                        </a:rPr>
                        <a:t> </a:t>
                      </a:r>
                      <a:r>
                        <a:rPr sz="1500" spc="-15" dirty="0">
                          <a:latin typeface="Arial MT"/>
                          <a:cs typeface="Arial MT"/>
                        </a:rPr>
                        <a:t>an</a:t>
                      </a:r>
                      <a:r>
                        <a:rPr sz="1500" spc="15" dirty="0">
                          <a:latin typeface="Arial MT"/>
                          <a:cs typeface="Arial MT"/>
                        </a:rPr>
                        <a:t> </a:t>
                      </a:r>
                      <a:r>
                        <a:rPr sz="1500" spc="10" dirty="0">
                          <a:latin typeface="Arial MT"/>
                          <a:cs typeface="Arial MT"/>
                        </a:rPr>
                        <a:t>income</a:t>
                      </a:r>
                      <a:r>
                        <a:rPr sz="1500" spc="-140" dirty="0">
                          <a:latin typeface="Arial MT"/>
                          <a:cs typeface="Arial MT"/>
                        </a:rPr>
                        <a:t> </a:t>
                      </a:r>
                      <a:r>
                        <a:rPr sz="1500" spc="15" dirty="0">
                          <a:latin typeface="Arial MT"/>
                          <a:cs typeface="Arial MT"/>
                        </a:rPr>
                        <a:t>benefit</a:t>
                      </a:r>
                      <a:r>
                        <a:rPr sz="1500" spc="-114" dirty="0">
                          <a:latin typeface="Arial MT"/>
                          <a:cs typeface="Arial MT"/>
                        </a:rPr>
                        <a:t> </a:t>
                      </a:r>
                      <a:r>
                        <a:rPr sz="1500" spc="-5" dirty="0">
                          <a:latin typeface="Arial MT"/>
                          <a:cs typeface="Arial MT"/>
                        </a:rPr>
                        <a:t>to</a:t>
                      </a:r>
                      <a:r>
                        <a:rPr sz="1500" spc="125" dirty="0">
                          <a:latin typeface="Arial MT"/>
                          <a:cs typeface="Arial MT"/>
                        </a:rPr>
                        <a:t> </a:t>
                      </a:r>
                      <a:r>
                        <a:rPr sz="1500" spc="15" dirty="0">
                          <a:latin typeface="Arial MT"/>
                          <a:cs typeface="Arial MT"/>
                        </a:rPr>
                        <a:t>donor</a:t>
                      </a:r>
                      <a:endParaRPr sz="1500">
                        <a:latin typeface="Arial MT"/>
                        <a:cs typeface="Arial MT"/>
                      </a:endParaRPr>
                    </a:p>
                  </a:txBody>
                  <a:tcPr marL="0" marR="0" marB="0">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616013"/>
            <a:ext cx="4043045" cy="330835"/>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Arial"/>
                <a:cs typeface="Arial"/>
              </a:rPr>
              <a:t>Rollover</a:t>
            </a:r>
            <a:r>
              <a:rPr sz="2000" b="1" spc="-60" dirty="0">
                <a:latin typeface="Arial"/>
                <a:cs typeface="Arial"/>
              </a:rPr>
              <a:t> </a:t>
            </a:r>
            <a:r>
              <a:rPr sz="2000" b="1" spc="-15" dirty="0">
                <a:latin typeface="Arial"/>
                <a:cs typeface="Arial"/>
              </a:rPr>
              <a:t>of</a:t>
            </a:r>
            <a:r>
              <a:rPr sz="2000" b="1" spc="-40" dirty="0">
                <a:latin typeface="Arial"/>
                <a:cs typeface="Arial"/>
              </a:rPr>
              <a:t> </a:t>
            </a:r>
            <a:r>
              <a:rPr sz="2000" b="1" dirty="0">
                <a:latin typeface="Arial"/>
                <a:cs typeface="Arial"/>
              </a:rPr>
              <a:t>529 </a:t>
            </a:r>
            <a:r>
              <a:rPr sz="2000" b="1" spc="-5" dirty="0">
                <a:latin typeface="Arial"/>
                <a:cs typeface="Arial"/>
              </a:rPr>
              <a:t>plan</a:t>
            </a:r>
            <a:r>
              <a:rPr sz="2000" b="1" spc="-30" dirty="0">
                <a:latin typeface="Arial"/>
                <a:cs typeface="Arial"/>
              </a:rPr>
              <a:t> </a:t>
            </a:r>
            <a:r>
              <a:rPr sz="2000" b="1" spc="-15" dirty="0">
                <a:latin typeface="Arial"/>
                <a:cs typeface="Arial"/>
              </a:rPr>
              <a:t>to</a:t>
            </a:r>
            <a:r>
              <a:rPr sz="2000" b="1" spc="75" dirty="0">
                <a:latin typeface="Arial"/>
                <a:cs typeface="Arial"/>
              </a:rPr>
              <a:t> </a:t>
            </a:r>
            <a:r>
              <a:rPr sz="2000" b="1" spc="-15" dirty="0">
                <a:latin typeface="Arial"/>
                <a:cs typeface="Arial"/>
              </a:rPr>
              <a:t>Roth</a:t>
            </a:r>
            <a:r>
              <a:rPr sz="2000" b="1" spc="55" dirty="0">
                <a:latin typeface="Arial"/>
                <a:cs typeface="Arial"/>
              </a:rPr>
              <a:t> </a:t>
            </a:r>
            <a:r>
              <a:rPr sz="2000" b="1" spc="-20" dirty="0">
                <a:latin typeface="Arial"/>
                <a:cs typeface="Arial"/>
              </a:rPr>
              <a:t>IRAs</a:t>
            </a:r>
            <a:endParaRPr sz="20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5" dirty="0"/>
              <a:t>9</a:t>
            </a:fld>
            <a:endParaRPr spc="-5" dirty="0"/>
          </a:p>
        </p:txBody>
      </p:sp>
      <p:sp>
        <p:nvSpPr>
          <p:cNvPr id="3" name="object 3"/>
          <p:cNvSpPr txBox="1"/>
          <p:nvPr/>
        </p:nvSpPr>
        <p:spPr>
          <a:xfrm>
            <a:off x="289559" y="1070673"/>
            <a:ext cx="5868670" cy="306705"/>
          </a:xfrm>
          <a:prstGeom prst="rect">
            <a:avLst/>
          </a:prstGeom>
        </p:spPr>
        <p:txBody>
          <a:bodyPr vert="horz" wrap="square" lIns="0" tIns="11430" rIns="0" bIns="0" rtlCol="0">
            <a:spAutoFit/>
          </a:bodyPr>
          <a:lstStyle/>
          <a:p>
            <a:pPr marL="12700">
              <a:lnSpc>
                <a:spcPct val="100000"/>
              </a:lnSpc>
              <a:spcBef>
                <a:spcPts val="90"/>
              </a:spcBef>
            </a:pPr>
            <a:r>
              <a:rPr sz="1850" spc="15" dirty="0">
                <a:solidFill>
                  <a:srgbClr val="52555A"/>
                </a:solidFill>
                <a:latin typeface="Arial MT"/>
                <a:cs typeface="Arial MT"/>
              </a:rPr>
              <a:t>N</a:t>
            </a:r>
            <a:r>
              <a:rPr sz="1850" spc="10" dirty="0">
                <a:solidFill>
                  <a:srgbClr val="52555A"/>
                </a:solidFill>
                <a:latin typeface="Arial MT"/>
                <a:cs typeface="Arial MT"/>
              </a:rPr>
              <a:t>e</a:t>
            </a:r>
            <a:r>
              <a:rPr sz="1850" spc="-10" dirty="0">
                <a:solidFill>
                  <a:srgbClr val="52555A"/>
                </a:solidFill>
                <a:latin typeface="Arial MT"/>
                <a:cs typeface="Arial MT"/>
              </a:rPr>
              <a:t>w</a:t>
            </a:r>
            <a:r>
              <a:rPr sz="1850" spc="-160" dirty="0">
                <a:solidFill>
                  <a:srgbClr val="52555A"/>
                </a:solidFill>
                <a:latin typeface="Arial MT"/>
                <a:cs typeface="Arial MT"/>
              </a:rPr>
              <a:t> </a:t>
            </a:r>
            <a:r>
              <a:rPr sz="1850" spc="10" dirty="0">
                <a:solidFill>
                  <a:srgbClr val="52555A"/>
                </a:solidFill>
                <a:latin typeface="Arial MT"/>
                <a:cs typeface="Arial MT"/>
              </a:rPr>
              <a:t>o</a:t>
            </a:r>
            <a:r>
              <a:rPr sz="1850" spc="-70" dirty="0">
                <a:solidFill>
                  <a:srgbClr val="52555A"/>
                </a:solidFill>
                <a:latin typeface="Arial MT"/>
                <a:cs typeface="Arial MT"/>
              </a:rPr>
              <a:t>p</a:t>
            </a:r>
            <a:r>
              <a:rPr sz="1850" spc="-35" dirty="0">
                <a:solidFill>
                  <a:srgbClr val="52555A"/>
                </a:solidFill>
                <a:latin typeface="Arial MT"/>
                <a:cs typeface="Arial MT"/>
              </a:rPr>
              <a:t>t</a:t>
            </a:r>
            <a:r>
              <a:rPr sz="1850" spc="-15" dirty="0">
                <a:solidFill>
                  <a:srgbClr val="52555A"/>
                </a:solidFill>
                <a:latin typeface="Arial MT"/>
                <a:cs typeface="Arial MT"/>
              </a:rPr>
              <a:t>i</a:t>
            </a:r>
            <a:r>
              <a:rPr sz="1850" spc="10" dirty="0">
                <a:solidFill>
                  <a:srgbClr val="52555A"/>
                </a:solidFill>
                <a:latin typeface="Arial MT"/>
                <a:cs typeface="Arial MT"/>
              </a:rPr>
              <a:t>o</a:t>
            </a:r>
            <a:r>
              <a:rPr sz="1850" spc="-70" dirty="0">
                <a:solidFill>
                  <a:srgbClr val="52555A"/>
                </a:solidFill>
                <a:latin typeface="Arial MT"/>
                <a:cs typeface="Arial MT"/>
              </a:rPr>
              <a:t>n</a:t>
            </a:r>
            <a:r>
              <a:rPr sz="1850" spc="-5" dirty="0">
                <a:solidFill>
                  <a:srgbClr val="52555A"/>
                </a:solidFill>
                <a:latin typeface="Arial MT"/>
                <a:cs typeface="Arial MT"/>
              </a:rPr>
              <a:t>s</a:t>
            </a:r>
            <a:r>
              <a:rPr sz="1850" spc="5" dirty="0">
                <a:solidFill>
                  <a:srgbClr val="52555A"/>
                </a:solidFill>
                <a:latin typeface="Arial MT"/>
                <a:cs typeface="Arial MT"/>
              </a:rPr>
              <a:t> </a:t>
            </a:r>
            <a:r>
              <a:rPr sz="1850" spc="40" dirty="0">
                <a:solidFill>
                  <a:srgbClr val="52555A"/>
                </a:solidFill>
                <a:latin typeface="Arial MT"/>
                <a:cs typeface="Arial MT"/>
              </a:rPr>
              <a:t>f</a:t>
            </a:r>
            <a:r>
              <a:rPr sz="1850" spc="10" dirty="0">
                <a:solidFill>
                  <a:srgbClr val="52555A"/>
                </a:solidFill>
                <a:latin typeface="Arial MT"/>
                <a:cs typeface="Arial MT"/>
              </a:rPr>
              <a:t>o</a:t>
            </a:r>
            <a:r>
              <a:rPr sz="1850" spc="-5" dirty="0">
                <a:solidFill>
                  <a:srgbClr val="52555A"/>
                </a:solidFill>
                <a:latin typeface="Arial MT"/>
                <a:cs typeface="Arial MT"/>
              </a:rPr>
              <a:t>r</a:t>
            </a:r>
            <a:r>
              <a:rPr sz="1850" spc="-165" dirty="0">
                <a:solidFill>
                  <a:srgbClr val="52555A"/>
                </a:solidFill>
                <a:latin typeface="Arial MT"/>
                <a:cs typeface="Arial MT"/>
              </a:rPr>
              <a:t> </a:t>
            </a:r>
            <a:r>
              <a:rPr sz="1850" spc="10" dirty="0">
                <a:solidFill>
                  <a:srgbClr val="52555A"/>
                </a:solidFill>
                <a:latin typeface="Arial MT"/>
                <a:cs typeface="Arial MT"/>
              </a:rPr>
              <a:t>e</a:t>
            </a:r>
            <a:r>
              <a:rPr sz="1850" spc="-45" dirty="0">
                <a:solidFill>
                  <a:srgbClr val="52555A"/>
                </a:solidFill>
                <a:latin typeface="Arial MT"/>
                <a:cs typeface="Arial MT"/>
              </a:rPr>
              <a:t>x</a:t>
            </a:r>
            <a:r>
              <a:rPr sz="1850" spc="30" dirty="0">
                <a:solidFill>
                  <a:srgbClr val="52555A"/>
                </a:solidFill>
                <a:latin typeface="Arial MT"/>
                <a:cs typeface="Arial MT"/>
              </a:rPr>
              <a:t>c</a:t>
            </a:r>
            <a:r>
              <a:rPr sz="1850" spc="10" dirty="0">
                <a:solidFill>
                  <a:srgbClr val="52555A"/>
                </a:solidFill>
                <a:latin typeface="Arial MT"/>
                <a:cs typeface="Arial MT"/>
              </a:rPr>
              <a:t>e</a:t>
            </a:r>
            <a:r>
              <a:rPr sz="1850" spc="30" dirty="0">
                <a:solidFill>
                  <a:srgbClr val="52555A"/>
                </a:solidFill>
                <a:latin typeface="Arial MT"/>
                <a:cs typeface="Arial MT"/>
              </a:rPr>
              <a:t>s</a:t>
            </a:r>
            <a:r>
              <a:rPr sz="1850" spc="-5" dirty="0">
                <a:solidFill>
                  <a:srgbClr val="52555A"/>
                </a:solidFill>
                <a:latin typeface="Arial MT"/>
                <a:cs typeface="Arial MT"/>
              </a:rPr>
              <a:t>s</a:t>
            </a:r>
            <a:r>
              <a:rPr sz="1850" spc="-165" dirty="0">
                <a:solidFill>
                  <a:srgbClr val="52555A"/>
                </a:solidFill>
                <a:latin typeface="Arial MT"/>
                <a:cs typeface="Arial MT"/>
              </a:rPr>
              <a:t> </a:t>
            </a:r>
            <a:r>
              <a:rPr sz="1850" spc="30" dirty="0">
                <a:solidFill>
                  <a:srgbClr val="52555A"/>
                </a:solidFill>
                <a:latin typeface="Arial MT"/>
                <a:cs typeface="Arial MT"/>
              </a:rPr>
              <a:t>c</a:t>
            </a:r>
            <a:r>
              <a:rPr sz="1850" spc="10" dirty="0">
                <a:solidFill>
                  <a:srgbClr val="52555A"/>
                </a:solidFill>
                <a:latin typeface="Arial MT"/>
                <a:cs typeface="Arial MT"/>
              </a:rPr>
              <a:t>o</a:t>
            </a:r>
            <a:r>
              <a:rPr sz="1850" spc="-95" dirty="0">
                <a:solidFill>
                  <a:srgbClr val="52555A"/>
                </a:solidFill>
                <a:latin typeface="Arial MT"/>
                <a:cs typeface="Arial MT"/>
              </a:rPr>
              <a:t>ll</a:t>
            </a:r>
            <a:r>
              <a:rPr sz="1850" spc="10" dirty="0">
                <a:solidFill>
                  <a:srgbClr val="52555A"/>
                </a:solidFill>
                <a:latin typeface="Arial MT"/>
                <a:cs typeface="Arial MT"/>
              </a:rPr>
              <a:t>e</a:t>
            </a:r>
            <a:r>
              <a:rPr sz="1850" spc="-70" dirty="0">
                <a:solidFill>
                  <a:srgbClr val="52555A"/>
                </a:solidFill>
                <a:latin typeface="Arial MT"/>
                <a:cs typeface="Arial MT"/>
              </a:rPr>
              <a:t>g</a:t>
            </a:r>
            <a:r>
              <a:rPr sz="1850" spc="-5" dirty="0">
                <a:solidFill>
                  <a:srgbClr val="52555A"/>
                </a:solidFill>
                <a:latin typeface="Arial MT"/>
                <a:cs typeface="Arial MT"/>
              </a:rPr>
              <a:t>e</a:t>
            </a:r>
            <a:r>
              <a:rPr sz="1850" spc="-20" dirty="0">
                <a:solidFill>
                  <a:srgbClr val="52555A"/>
                </a:solidFill>
                <a:latin typeface="Arial MT"/>
                <a:cs typeface="Arial MT"/>
              </a:rPr>
              <a:t> </a:t>
            </a:r>
            <a:r>
              <a:rPr sz="1850" spc="30" dirty="0">
                <a:solidFill>
                  <a:srgbClr val="52555A"/>
                </a:solidFill>
                <a:latin typeface="Arial MT"/>
                <a:cs typeface="Arial MT"/>
              </a:rPr>
              <a:t>s</a:t>
            </a:r>
            <a:r>
              <a:rPr sz="1850" spc="10" dirty="0">
                <a:solidFill>
                  <a:srgbClr val="52555A"/>
                </a:solidFill>
                <a:latin typeface="Arial MT"/>
                <a:cs typeface="Arial MT"/>
              </a:rPr>
              <a:t>a</a:t>
            </a:r>
            <a:r>
              <a:rPr sz="1850" spc="-45" dirty="0">
                <a:solidFill>
                  <a:srgbClr val="52555A"/>
                </a:solidFill>
                <a:latin typeface="Arial MT"/>
                <a:cs typeface="Arial MT"/>
              </a:rPr>
              <a:t>v</a:t>
            </a:r>
            <a:r>
              <a:rPr sz="1850" spc="-15" dirty="0">
                <a:solidFill>
                  <a:srgbClr val="52555A"/>
                </a:solidFill>
                <a:latin typeface="Arial MT"/>
                <a:cs typeface="Arial MT"/>
              </a:rPr>
              <a:t>i</a:t>
            </a:r>
            <a:r>
              <a:rPr sz="1850" spc="-70" dirty="0">
                <a:solidFill>
                  <a:srgbClr val="52555A"/>
                </a:solidFill>
                <a:latin typeface="Arial MT"/>
                <a:cs typeface="Arial MT"/>
              </a:rPr>
              <a:t>ng</a:t>
            </a:r>
            <a:r>
              <a:rPr sz="1850" spc="-5" dirty="0">
                <a:solidFill>
                  <a:srgbClr val="52555A"/>
                </a:solidFill>
                <a:latin typeface="Arial MT"/>
                <a:cs typeface="Arial MT"/>
              </a:rPr>
              <a:t>s</a:t>
            </a:r>
            <a:r>
              <a:rPr sz="1850" spc="5" dirty="0">
                <a:solidFill>
                  <a:srgbClr val="52555A"/>
                </a:solidFill>
                <a:latin typeface="Arial MT"/>
                <a:cs typeface="Arial MT"/>
              </a:rPr>
              <a:t> </a:t>
            </a:r>
            <a:r>
              <a:rPr sz="1850" spc="10" dirty="0">
                <a:solidFill>
                  <a:srgbClr val="52555A"/>
                </a:solidFill>
                <a:latin typeface="Arial MT"/>
                <a:cs typeface="Arial MT"/>
              </a:rPr>
              <a:t>a</a:t>
            </a:r>
            <a:r>
              <a:rPr sz="1850" spc="30" dirty="0">
                <a:solidFill>
                  <a:srgbClr val="52555A"/>
                </a:solidFill>
                <a:latin typeface="Arial MT"/>
                <a:cs typeface="Arial MT"/>
              </a:rPr>
              <a:t>cc</a:t>
            </a:r>
            <a:r>
              <a:rPr sz="1850" spc="10" dirty="0">
                <a:solidFill>
                  <a:srgbClr val="52555A"/>
                </a:solidFill>
                <a:latin typeface="Arial MT"/>
                <a:cs typeface="Arial MT"/>
              </a:rPr>
              <a:t>o</a:t>
            </a:r>
            <a:r>
              <a:rPr sz="1850" spc="-70" dirty="0">
                <a:solidFill>
                  <a:srgbClr val="52555A"/>
                </a:solidFill>
                <a:latin typeface="Arial MT"/>
                <a:cs typeface="Arial MT"/>
              </a:rPr>
              <a:t>un</a:t>
            </a:r>
            <a:r>
              <a:rPr sz="1850" spc="-5" dirty="0">
                <a:solidFill>
                  <a:srgbClr val="52555A"/>
                </a:solidFill>
                <a:latin typeface="Arial MT"/>
                <a:cs typeface="Arial MT"/>
              </a:rPr>
              <a:t>t</a:t>
            </a:r>
            <a:r>
              <a:rPr sz="1850" spc="-150" dirty="0">
                <a:solidFill>
                  <a:srgbClr val="52555A"/>
                </a:solidFill>
                <a:latin typeface="Arial MT"/>
                <a:cs typeface="Arial MT"/>
              </a:rPr>
              <a:t> </a:t>
            </a:r>
            <a:r>
              <a:rPr sz="1850" spc="-70" dirty="0">
                <a:solidFill>
                  <a:srgbClr val="52555A"/>
                </a:solidFill>
                <a:latin typeface="Arial MT"/>
                <a:cs typeface="Arial MT"/>
              </a:rPr>
              <a:t>b</a:t>
            </a:r>
            <a:r>
              <a:rPr sz="1850" spc="10" dirty="0">
                <a:solidFill>
                  <a:srgbClr val="52555A"/>
                </a:solidFill>
                <a:latin typeface="Arial MT"/>
                <a:cs typeface="Arial MT"/>
              </a:rPr>
              <a:t>a</a:t>
            </a:r>
            <a:r>
              <a:rPr sz="1850" spc="-95" dirty="0">
                <a:solidFill>
                  <a:srgbClr val="52555A"/>
                </a:solidFill>
                <a:latin typeface="Arial MT"/>
                <a:cs typeface="Arial MT"/>
              </a:rPr>
              <a:t>l</a:t>
            </a:r>
            <a:r>
              <a:rPr sz="1850" spc="10" dirty="0">
                <a:solidFill>
                  <a:srgbClr val="52555A"/>
                </a:solidFill>
                <a:latin typeface="Arial MT"/>
                <a:cs typeface="Arial MT"/>
              </a:rPr>
              <a:t>a</a:t>
            </a:r>
            <a:r>
              <a:rPr sz="1850" spc="-70" dirty="0">
                <a:solidFill>
                  <a:srgbClr val="52555A"/>
                </a:solidFill>
                <a:latin typeface="Arial MT"/>
                <a:cs typeface="Arial MT"/>
              </a:rPr>
              <a:t>n</a:t>
            </a:r>
            <a:r>
              <a:rPr sz="1850" spc="30" dirty="0">
                <a:solidFill>
                  <a:srgbClr val="52555A"/>
                </a:solidFill>
                <a:latin typeface="Arial MT"/>
                <a:cs typeface="Arial MT"/>
              </a:rPr>
              <a:t>c</a:t>
            </a:r>
            <a:r>
              <a:rPr sz="1850" spc="10" dirty="0">
                <a:solidFill>
                  <a:srgbClr val="52555A"/>
                </a:solidFill>
                <a:latin typeface="Arial MT"/>
                <a:cs typeface="Arial MT"/>
              </a:rPr>
              <a:t>e</a:t>
            </a:r>
            <a:r>
              <a:rPr sz="1850" spc="-5" dirty="0">
                <a:solidFill>
                  <a:srgbClr val="52555A"/>
                </a:solidFill>
                <a:latin typeface="Arial MT"/>
                <a:cs typeface="Arial MT"/>
              </a:rPr>
              <a:t>s</a:t>
            </a:r>
            <a:endParaRPr sz="1850">
              <a:latin typeface="Arial MT"/>
              <a:cs typeface="Arial MT"/>
            </a:endParaRPr>
          </a:p>
        </p:txBody>
      </p:sp>
      <p:sp>
        <p:nvSpPr>
          <p:cNvPr id="4" name="object 4"/>
          <p:cNvSpPr txBox="1"/>
          <p:nvPr/>
        </p:nvSpPr>
        <p:spPr>
          <a:xfrm>
            <a:off x="289559" y="6747223"/>
            <a:ext cx="5101590" cy="290830"/>
          </a:xfrm>
          <a:prstGeom prst="rect">
            <a:avLst/>
          </a:prstGeom>
        </p:spPr>
        <p:txBody>
          <a:bodyPr vert="horz" wrap="square" lIns="0" tIns="23495" rIns="0" bIns="0" rtlCol="0">
            <a:spAutoFit/>
          </a:bodyPr>
          <a:lstStyle/>
          <a:p>
            <a:pPr marL="12700">
              <a:lnSpc>
                <a:spcPct val="100000"/>
              </a:lnSpc>
              <a:spcBef>
                <a:spcPts val="185"/>
              </a:spcBef>
            </a:pPr>
            <a:r>
              <a:rPr sz="800" spc="-135" dirty="0">
                <a:latin typeface="Arial MT"/>
                <a:cs typeface="Arial MT"/>
              </a:rPr>
              <a:t>S</a:t>
            </a:r>
            <a:r>
              <a:rPr sz="800" spc="-45" dirty="0">
                <a:latin typeface="Arial MT"/>
                <a:cs typeface="Arial MT"/>
              </a:rPr>
              <a:t>ou</a:t>
            </a:r>
            <a:r>
              <a:rPr sz="800" spc="-30" dirty="0">
                <a:latin typeface="Arial MT"/>
                <a:cs typeface="Arial MT"/>
              </a:rPr>
              <a:t>r</a:t>
            </a:r>
            <a:r>
              <a:rPr sz="800" spc="-85" dirty="0">
                <a:latin typeface="Arial MT"/>
                <a:cs typeface="Arial MT"/>
              </a:rPr>
              <a:t>c</a:t>
            </a:r>
            <a:r>
              <a:rPr sz="800" spc="-45" dirty="0">
                <a:latin typeface="Arial MT"/>
                <a:cs typeface="Arial MT"/>
              </a:rPr>
              <a:t>e</a:t>
            </a:r>
            <a:r>
              <a:rPr sz="800" spc="-40" dirty="0">
                <a:latin typeface="Arial MT"/>
                <a:cs typeface="Arial MT"/>
              </a:rPr>
              <a:t>:</a:t>
            </a:r>
            <a:r>
              <a:rPr sz="800" spc="-85" dirty="0">
                <a:latin typeface="Arial MT"/>
                <a:cs typeface="Arial MT"/>
              </a:rPr>
              <a:t> </a:t>
            </a:r>
            <a:r>
              <a:rPr sz="800" spc="-100" dirty="0">
                <a:latin typeface="Arial MT"/>
                <a:cs typeface="Arial MT"/>
              </a:rPr>
              <a:t>C</a:t>
            </a:r>
            <a:r>
              <a:rPr sz="800" spc="-45" dirty="0">
                <a:latin typeface="Arial MT"/>
                <a:cs typeface="Arial MT"/>
              </a:rPr>
              <a:t>on</a:t>
            </a:r>
            <a:r>
              <a:rPr sz="800" spc="-85" dirty="0">
                <a:latin typeface="Arial MT"/>
                <a:cs typeface="Arial MT"/>
              </a:rPr>
              <a:t>s</a:t>
            </a:r>
            <a:r>
              <a:rPr sz="800" spc="-45" dirty="0">
                <a:latin typeface="Arial MT"/>
                <a:cs typeface="Arial MT"/>
              </a:rPr>
              <a:t>o</a:t>
            </a:r>
            <a:r>
              <a:rPr sz="800" spc="-20" dirty="0">
                <a:latin typeface="Arial MT"/>
                <a:cs typeface="Arial MT"/>
              </a:rPr>
              <a:t>li</a:t>
            </a:r>
            <a:r>
              <a:rPr sz="800" spc="-45" dirty="0">
                <a:latin typeface="Arial MT"/>
                <a:cs typeface="Arial MT"/>
              </a:rPr>
              <a:t>da</a:t>
            </a:r>
            <a:r>
              <a:rPr sz="800" spc="-65" dirty="0">
                <a:latin typeface="Arial MT"/>
                <a:cs typeface="Arial MT"/>
              </a:rPr>
              <a:t>t</a:t>
            </a:r>
            <a:r>
              <a:rPr sz="800" spc="-45" dirty="0">
                <a:latin typeface="Arial MT"/>
                <a:cs typeface="Arial MT"/>
              </a:rPr>
              <a:t>e</a:t>
            </a:r>
            <a:r>
              <a:rPr sz="800" spc="-80" dirty="0">
                <a:latin typeface="Arial MT"/>
                <a:cs typeface="Arial MT"/>
              </a:rPr>
              <a:t>d</a:t>
            </a:r>
            <a:r>
              <a:rPr sz="800" spc="-105" dirty="0">
                <a:latin typeface="Arial MT"/>
                <a:cs typeface="Arial MT"/>
              </a:rPr>
              <a:t> </a:t>
            </a:r>
            <a:r>
              <a:rPr sz="800" spc="-135" dirty="0">
                <a:latin typeface="Arial MT"/>
                <a:cs typeface="Arial MT"/>
              </a:rPr>
              <a:t>A</a:t>
            </a:r>
            <a:r>
              <a:rPr sz="800" spc="-45" dirty="0">
                <a:latin typeface="Arial MT"/>
                <a:cs typeface="Arial MT"/>
              </a:rPr>
              <a:t>pp</a:t>
            </a:r>
            <a:r>
              <a:rPr sz="800" spc="-30" dirty="0">
                <a:latin typeface="Arial MT"/>
                <a:cs typeface="Arial MT"/>
              </a:rPr>
              <a:t>r</a:t>
            </a:r>
            <a:r>
              <a:rPr sz="800" spc="-125" dirty="0">
                <a:latin typeface="Arial MT"/>
                <a:cs typeface="Arial MT"/>
              </a:rPr>
              <a:t>o</a:t>
            </a:r>
            <a:r>
              <a:rPr sz="800" spc="-45" dirty="0">
                <a:latin typeface="Arial MT"/>
                <a:cs typeface="Arial MT"/>
              </a:rPr>
              <a:t>p</a:t>
            </a:r>
            <a:r>
              <a:rPr sz="800" spc="-30" dirty="0">
                <a:latin typeface="Arial MT"/>
                <a:cs typeface="Arial MT"/>
              </a:rPr>
              <a:t>r</a:t>
            </a:r>
            <a:r>
              <a:rPr sz="800" spc="-100" dirty="0">
                <a:latin typeface="Arial MT"/>
                <a:cs typeface="Arial MT"/>
              </a:rPr>
              <a:t>i</a:t>
            </a:r>
            <a:r>
              <a:rPr sz="800" spc="-45" dirty="0">
                <a:latin typeface="Arial MT"/>
                <a:cs typeface="Arial MT"/>
              </a:rPr>
              <a:t>a</a:t>
            </a:r>
            <a:r>
              <a:rPr sz="800" spc="-65" dirty="0">
                <a:latin typeface="Arial MT"/>
                <a:cs typeface="Arial MT"/>
              </a:rPr>
              <a:t>t</a:t>
            </a:r>
            <a:r>
              <a:rPr sz="800" spc="-20" dirty="0">
                <a:latin typeface="Arial MT"/>
                <a:cs typeface="Arial MT"/>
              </a:rPr>
              <a:t>i</a:t>
            </a:r>
            <a:r>
              <a:rPr sz="800" spc="-45" dirty="0">
                <a:latin typeface="Arial MT"/>
                <a:cs typeface="Arial MT"/>
              </a:rPr>
              <a:t>o</a:t>
            </a:r>
            <a:r>
              <a:rPr sz="800" spc="-125" dirty="0">
                <a:latin typeface="Arial MT"/>
                <a:cs typeface="Arial MT"/>
              </a:rPr>
              <a:t>n</a:t>
            </a:r>
            <a:r>
              <a:rPr sz="800" spc="-75" dirty="0">
                <a:latin typeface="Arial MT"/>
                <a:cs typeface="Arial MT"/>
              </a:rPr>
              <a:t>s</a:t>
            </a:r>
            <a:r>
              <a:rPr sz="800" spc="-70" dirty="0">
                <a:latin typeface="Arial MT"/>
                <a:cs typeface="Arial MT"/>
              </a:rPr>
              <a:t> </a:t>
            </a:r>
            <a:r>
              <a:rPr sz="800" spc="-135" dirty="0">
                <a:latin typeface="Arial MT"/>
                <a:cs typeface="Arial MT"/>
              </a:rPr>
              <a:t>A</a:t>
            </a:r>
            <a:r>
              <a:rPr sz="800" spc="-85" dirty="0">
                <a:latin typeface="Arial MT"/>
                <a:cs typeface="Arial MT"/>
              </a:rPr>
              <a:t>c</a:t>
            </a:r>
            <a:r>
              <a:rPr sz="800" spc="-65" dirty="0">
                <a:latin typeface="Arial MT"/>
                <a:cs typeface="Arial MT"/>
              </a:rPr>
              <a:t>t</a:t>
            </a:r>
            <a:r>
              <a:rPr sz="800" spc="-40" dirty="0">
                <a:latin typeface="Arial MT"/>
                <a:cs typeface="Arial MT"/>
              </a:rPr>
              <a:t>,</a:t>
            </a:r>
            <a:r>
              <a:rPr sz="800" spc="-160" dirty="0">
                <a:latin typeface="Arial MT"/>
                <a:cs typeface="Arial MT"/>
              </a:rPr>
              <a:t> </a:t>
            </a:r>
            <a:r>
              <a:rPr sz="800" spc="-45" dirty="0">
                <a:latin typeface="Arial MT"/>
                <a:cs typeface="Arial MT"/>
              </a:rPr>
              <a:t>2023</a:t>
            </a:r>
            <a:endParaRPr sz="800">
              <a:latin typeface="Arial MT"/>
              <a:cs typeface="Arial MT"/>
            </a:endParaRPr>
          </a:p>
          <a:p>
            <a:pPr marL="12700">
              <a:lnSpc>
                <a:spcPct val="100000"/>
              </a:lnSpc>
              <a:spcBef>
                <a:spcPts val="80"/>
              </a:spcBef>
            </a:pPr>
            <a:r>
              <a:rPr sz="800" spc="-120" dirty="0">
                <a:latin typeface="Arial MT"/>
                <a:cs typeface="Arial MT"/>
              </a:rPr>
              <a:t>PIMCO</a:t>
            </a:r>
            <a:r>
              <a:rPr sz="800" spc="-30" dirty="0">
                <a:latin typeface="Arial MT"/>
                <a:cs typeface="Arial MT"/>
              </a:rPr>
              <a:t> </a:t>
            </a:r>
            <a:r>
              <a:rPr sz="800" spc="-55" dirty="0">
                <a:latin typeface="Arial MT"/>
                <a:cs typeface="Arial MT"/>
              </a:rPr>
              <a:t>does</a:t>
            </a:r>
            <a:r>
              <a:rPr sz="800" spc="-65" dirty="0">
                <a:latin typeface="Arial MT"/>
                <a:cs typeface="Arial MT"/>
              </a:rPr>
              <a:t> </a:t>
            </a:r>
            <a:r>
              <a:rPr sz="800" spc="-45" dirty="0">
                <a:latin typeface="Arial MT"/>
                <a:cs typeface="Arial MT"/>
              </a:rPr>
              <a:t>not</a:t>
            </a:r>
            <a:r>
              <a:rPr sz="800" spc="-80" dirty="0">
                <a:latin typeface="Arial MT"/>
                <a:cs typeface="Arial MT"/>
              </a:rPr>
              <a:t> </a:t>
            </a:r>
            <a:r>
              <a:rPr sz="800" spc="-50" dirty="0">
                <a:latin typeface="Arial MT"/>
                <a:cs typeface="Arial MT"/>
              </a:rPr>
              <a:t>provide</a:t>
            </a:r>
            <a:r>
              <a:rPr sz="800" spc="-25" dirty="0">
                <a:latin typeface="Arial MT"/>
                <a:cs typeface="Arial MT"/>
              </a:rPr>
              <a:t> </a:t>
            </a:r>
            <a:r>
              <a:rPr sz="800" spc="-55" dirty="0">
                <a:latin typeface="Arial MT"/>
                <a:cs typeface="Arial MT"/>
              </a:rPr>
              <a:t>legal</a:t>
            </a:r>
            <a:r>
              <a:rPr sz="800" spc="-45" dirty="0">
                <a:latin typeface="Arial MT"/>
                <a:cs typeface="Arial MT"/>
              </a:rPr>
              <a:t> </a:t>
            </a:r>
            <a:r>
              <a:rPr sz="800" spc="-90" dirty="0">
                <a:latin typeface="Arial MT"/>
                <a:cs typeface="Arial MT"/>
              </a:rPr>
              <a:t>or</a:t>
            </a:r>
            <a:r>
              <a:rPr sz="800" spc="-30" dirty="0">
                <a:latin typeface="Arial MT"/>
                <a:cs typeface="Arial MT"/>
              </a:rPr>
              <a:t> </a:t>
            </a:r>
            <a:r>
              <a:rPr sz="800" spc="-65" dirty="0">
                <a:latin typeface="Arial MT"/>
                <a:cs typeface="Arial MT"/>
              </a:rPr>
              <a:t>tax advice.</a:t>
            </a:r>
            <a:r>
              <a:rPr sz="800" spc="-80" dirty="0">
                <a:latin typeface="Arial MT"/>
                <a:cs typeface="Arial MT"/>
              </a:rPr>
              <a:t> </a:t>
            </a:r>
            <a:r>
              <a:rPr sz="800" spc="-70" dirty="0">
                <a:latin typeface="Arial MT"/>
                <a:cs typeface="Arial MT"/>
              </a:rPr>
              <a:t>Please</a:t>
            </a:r>
            <a:r>
              <a:rPr sz="800" spc="-25" dirty="0">
                <a:latin typeface="Arial MT"/>
                <a:cs typeface="Arial MT"/>
              </a:rPr>
              <a:t> </a:t>
            </a:r>
            <a:r>
              <a:rPr sz="800" spc="-65" dirty="0">
                <a:latin typeface="Arial MT"/>
                <a:cs typeface="Arial MT"/>
              </a:rPr>
              <a:t>consult</a:t>
            </a:r>
            <a:r>
              <a:rPr sz="800" spc="-80" dirty="0">
                <a:latin typeface="Arial MT"/>
                <a:cs typeface="Arial MT"/>
              </a:rPr>
              <a:t> </a:t>
            </a:r>
            <a:r>
              <a:rPr sz="800" spc="-55" dirty="0">
                <a:latin typeface="Arial MT"/>
                <a:cs typeface="Arial MT"/>
              </a:rPr>
              <a:t>your</a:t>
            </a:r>
            <a:r>
              <a:rPr sz="800" spc="-120" dirty="0">
                <a:latin typeface="Arial MT"/>
                <a:cs typeface="Arial MT"/>
              </a:rPr>
              <a:t> </a:t>
            </a:r>
            <a:r>
              <a:rPr sz="800" spc="-65" dirty="0">
                <a:latin typeface="Arial MT"/>
                <a:cs typeface="Arial MT"/>
              </a:rPr>
              <a:t>tax</a:t>
            </a:r>
            <a:r>
              <a:rPr sz="800" spc="15" dirty="0">
                <a:latin typeface="Arial MT"/>
                <a:cs typeface="Arial MT"/>
              </a:rPr>
              <a:t> </a:t>
            </a:r>
            <a:r>
              <a:rPr sz="800" spc="-80" dirty="0">
                <a:latin typeface="Arial MT"/>
                <a:cs typeface="Arial MT"/>
              </a:rPr>
              <a:t>and/or</a:t>
            </a:r>
            <a:r>
              <a:rPr sz="800" spc="-30" dirty="0">
                <a:latin typeface="Arial MT"/>
                <a:cs typeface="Arial MT"/>
              </a:rPr>
              <a:t> </a:t>
            </a:r>
            <a:r>
              <a:rPr sz="800" spc="-55" dirty="0">
                <a:latin typeface="Arial MT"/>
                <a:cs typeface="Arial MT"/>
              </a:rPr>
              <a:t>legal</a:t>
            </a:r>
            <a:r>
              <a:rPr sz="800" spc="-45" dirty="0">
                <a:latin typeface="Arial MT"/>
                <a:cs typeface="Arial MT"/>
              </a:rPr>
              <a:t> </a:t>
            </a:r>
            <a:r>
              <a:rPr sz="800" spc="-80" dirty="0">
                <a:latin typeface="Arial MT"/>
                <a:cs typeface="Arial MT"/>
              </a:rPr>
              <a:t>counsel</a:t>
            </a:r>
            <a:r>
              <a:rPr sz="800" spc="-45" dirty="0">
                <a:latin typeface="Arial MT"/>
                <a:cs typeface="Arial MT"/>
              </a:rPr>
              <a:t> </a:t>
            </a:r>
            <a:r>
              <a:rPr sz="800" spc="-55" dirty="0">
                <a:latin typeface="Arial MT"/>
                <a:cs typeface="Arial MT"/>
              </a:rPr>
              <a:t>for</a:t>
            </a:r>
            <a:r>
              <a:rPr sz="800" spc="-35" dirty="0">
                <a:latin typeface="Arial MT"/>
                <a:cs typeface="Arial MT"/>
              </a:rPr>
              <a:t> </a:t>
            </a:r>
            <a:r>
              <a:rPr sz="800" spc="-55" dirty="0">
                <a:latin typeface="Arial MT"/>
                <a:cs typeface="Arial MT"/>
              </a:rPr>
              <a:t>specific</a:t>
            </a:r>
            <a:r>
              <a:rPr sz="800" spc="-65" dirty="0">
                <a:latin typeface="Arial MT"/>
                <a:cs typeface="Arial MT"/>
              </a:rPr>
              <a:t> tax</a:t>
            </a:r>
            <a:r>
              <a:rPr sz="800" spc="-60" dirty="0">
                <a:latin typeface="Arial MT"/>
                <a:cs typeface="Arial MT"/>
              </a:rPr>
              <a:t> </a:t>
            </a:r>
            <a:r>
              <a:rPr sz="800" spc="-50" dirty="0">
                <a:latin typeface="Arial MT"/>
                <a:cs typeface="Arial MT"/>
              </a:rPr>
              <a:t>or</a:t>
            </a:r>
            <a:r>
              <a:rPr sz="800" spc="-35" dirty="0">
                <a:latin typeface="Arial MT"/>
                <a:cs typeface="Arial MT"/>
              </a:rPr>
              <a:t> </a:t>
            </a:r>
            <a:r>
              <a:rPr sz="800" spc="-70" dirty="0">
                <a:latin typeface="Arial MT"/>
                <a:cs typeface="Arial MT"/>
              </a:rPr>
              <a:t>legal</a:t>
            </a:r>
            <a:r>
              <a:rPr sz="800" spc="-45" dirty="0">
                <a:latin typeface="Arial MT"/>
                <a:cs typeface="Arial MT"/>
              </a:rPr>
              <a:t> </a:t>
            </a:r>
            <a:r>
              <a:rPr sz="800" spc="-65" dirty="0">
                <a:latin typeface="Arial MT"/>
                <a:cs typeface="Arial MT"/>
              </a:rPr>
              <a:t>questions </a:t>
            </a:r>
            <a:r>
              <a:rPr sz="800" spc="-85" dirty="0">
                <a:latin typeface="Arial MT"/>
                <a:cs typeface="Arial MT"/>
              </a:rPr>
              <a:t>and</a:t>
            </a:r>
            <a:r>
              <a:rPr sz="800" spc="-20" dirty="0">
                <a:latin typeface="Arial MT"/>
                <a:cs typeface="Arial MT"/>
              </a:rPr>
              <a:t> </a:t>
            </a:r>
            <a:r>
              <a:rPr sz="800" spc="-90" dirty="0">
                <a:latin typeface="Arial MT"/>
                <a:cs typeface="Arial MT"/>
              </a:rPr>
              <a:t>concerns</a:t>
            </a:r>
            <a:endParaRPr sz="800">
              <a:latin typeface="Arial MT"/>
              <a:cs typeface="Arial MT"/>
            </a:endParaRPr>
          </a:p>
        </p:txBody>
      </p:sp>
      <p:sp>
        <p:nvSpPr>
          <p:cNvPr id="5" name="object 5"/>
          <p:cNvSpPr txBox="1"/>
          <p:nvPr/>
        </p:nvSpPr>
        <p:spPr>
          <a:xfrm>
            <a:off x="304800" y="1676400"/>
            <a:ext cx="9072880" cy="2926080"/>
          </a:xfrm>
          <a:prstGeom prst="rect">
            <a:avLst/>
          </a:prstGeom>
          <a:solidFill>
            <a:srgbClr val="F1F1F1"/>
          </a:solidFill>
        </p:spPr>
        <p:txBody>
          <a:bodyPr vert="horz" wrap="square" lIns="0" tIns="87630" rIns="0" bIns="0" rtlCol="0">
            <a:spAutoFit/>
          </a:bodyPr>
          <a:lstStyle/>
          <a:p>
            <a:pPr marL="374015" indent="-285115">
              <a:lnSpc>
                <a:spcPct val="100000"/>
              </a:lnSpc>
              <a:spcBef>
                <a:spcPts val="690"/>
              </a:spcBef>
              <a:buChar char="•"/>
              <a:tabLst>
                <a:tab pos="373380" algn="l"/>
                <a:tab pos="374015" algn="l"/>
              </a:tabLst>
            </a:pPr>
            <a:r>
              <a:rPr sz="1600" spc="-30" dirty="0">
                <a:latin typeface="Arial MT"/>
                <a:cs typeface="Arial MT"/>
              </a:rPr>
              <a:t>Available</a:t>
            </a:r>
            <a:r>
              <a:rPr sz="1600" spc="160" dirty="0">
                <a:latin typeface="Arial MT"/>
                <a:cs typeface="Arial MT"/>
              </a:rPr>
              <a:t> </a:t>
            </a:r>
            <a:r>
              <a:rPr sz="1600" spc="-45" dirty="0">
                <a:latin typeface="Arial MT"/>
                <a:cs typeface="Arial MT"/>
              </a:rPr>
              <a:t>beginning</a:t>
            </a:r>
            <a:r>
              <a:rPr sz="1600" spc="315" dirty="0">
                <a:latin typeface="Arial MT"/>
                <a:cs typeface="Arial MT"/>
              </a:rPr>
              <a:t> </a:t>
            </a:r>
            <a:r>
              <a:rPr sz="1600" spc="-10" dirty="0">
                <a:latin typeface="Arial MT"/>
                <a:cs typeface="Arial MT"/>
              </a:rPr>
              <a:t>2024</a:t>
            </a:r>
            <a:endParaRPr sz="1600">
              <a:latin typeface="Arial MT"/>
              <a:cs typeface="Arial MT"/>
            </a:endParaRPr>
          </a:p>
          <a:p>
            <a:pPr marL="374015" indent="-285115">
              <a:lnSpc>
                <a:spcPct val="100000"/>
              </a:lnSpc>
              <a:spcBef>
                <a:spcPts val="645"/>
              </a:spcBef>
              <a:buChar char="•"/>
              <a:tabLst>
                <a:tab pos="373380" algn="l"/>
                <a:tab pos="374015" algn="l"/>
              </a:tabLst>
            </a:pPr>
            <a:r>
              <a:rPr sz="1600" spc="-15" dirty="0">
                <a:latin typeface="Arial MT"/>
                <a:cs typeface="Arial MT"/>
              </a:rPr>
              <a:t>Lifetime</a:t>
            </a:r>
            <a:r>
              <a:rPr sz="1600" spc="90" dirty="0">
                <a:latin typeface="Arial MT"/>
                <a:cs typeface="Arial MT"/>
              </a:rPr>
              <a:t> </a:t>
            </a:r>
            <a:r>
              <a:rPr sz="1600" spc="-25" dirty="0">
                <a:latin typeface="Arial MT"/>
                <a:cs typeface="Arial MT"/>
              </a:rPr>
              <a:t>max</a:t>
            </a:r>
            <a:r>
              <a:rPr sz="1600" spc="25" dirty="0">
                <a:latin typeface="Arial MT"/>
                <a:cs typeface="Arial MT"/>
              </a:rPr>
              <a:t> </a:t>
            </a:r>
            <a:r>
              <a:rPr sz="1600" spc="-10" dirty="0">
                <a:latin typeface="Arial MT"/>
                <a:cs typeface="Arial MT"/>
              </a:rPr>
              <a:t>of</a:t>
            </a:r>
            <a:r>
              <a:rPr sz="1600" spc="-25" dirty="0">
                <a:latin typeface="Arial MT"/>
                <a:cs typeface="Arial MT"/>
              </a:rPr>
              <a:t> </a:t>
            </a:r>
            <a:r>
              <a:rPr sz="1600" spc="-10" dirty="0">
                <a:latin typeface="Arial MT"/>
                <a:cs typeface="Arial MT"/>
              </a:rPr>
              <a:t>$35,000</a:t>
            </a:r>
            <a:endParaRPr sz="1600">
              <a:latin typeface="Arial MT"/>
              <a:cs typeface="Arial MT"/>
            </a:endParaRPr>
          </a:p>
          <a:p>
            <a:pPr marL="374015" indent="-285115">
              <a:lnSpc>
                <a:spcPct val="100000"/>
              </a:lnSpc>
              <a:spcBef>
                <a:spcPts val="560"/>
              </a:spcBef>
              <a:buChar char="•"/>
              <a:tabLst>
                <a:tab pos="373380" algn="l"/>
                <a:tab pos="374015" algn="l"/>
              </a:tabLst>
            </a:pPr>
            <a:r>
              <a:rPr sz="1600" spc="-55" dirty="0">
                <a:latin typeface="Arial MT"/>
                <a:cs typeface="Arial MT"/>
              </a:rPr>
              <a:t>Annual</a:t>
            </a:r>
            <a:r>
              <a:rPr sz="1600" spc="315" dirty="0">
                <a:latin typeface="Arial MT"/>
                <a:cs typeface="Arial MT"/>
              </a:rPr>
              <a:t> </a:t>
            </a:r>
            <a:r>
              <a:rPr sz="1600" spc="-35" dirty="0">
                <a:latin typeface="Arial MT"/>
                <a:cs typeface="Arial MT"/>
              </a:rPr>
              <a:t>limit</a:t>
            </a:r>
            <a:r>
              <a:rPr sz="1600" spc="150" dirty="0">
                <a:latin typeface="Arial MT"/>
                <a:cs typeface="Arial MT"/>
              </a:rPr>
              <a:t> </a:t>
            </a:r>
            <a:r>
              <a:rPr sz="1600" spc="-10" dirty="0">
                <a:latin typeface="Arial MT"/>
                <a:cs typeface="Arial MT"/>
              </a:rPr>
              <a:t>of</a:t>
            </a:r>
            <a:r>
              <a:rPr sz="1600" spc="-15" dirty="0">
                <a:latin typeface="Arial MT"/>
                <a:cs typeface="Arial MT"/>
              </a:rPr>
              <a:t> </a:t>
            </a:r>
            <a:r>
              <a:rPr sz="1600" spc="-5" dirty="0">
                <a:latin typeface="Arial MT"/>
                <a:cs typeface="Arial MT"/>
              </a:rPr>
              <a:t>IRA</a:t>
            </a:r>
            <a:r>
              <a:rPr sz="1600" spc="-70" dirty="0">
                <a:latin typeface="Arial MT"/>
                <a:cs typeface="Arial MT"/>
              </a:rPr>
              <a:t> </a:t>
            </a:r>
            <a:r>
              <a:rPr sz="1600" spc="-20" dirty="0">
                <a:latin typeface="Arial MT"/>
                <a:cs typeface="Arial MT"/>
              </a:rPr>
              <a:t>contribution</a:t>
            </a:r>
            <a:r>
              <a:rPr sz="1600" spc="180" dirty="0">
                <a:latin typeface="Arial MT"/>
                <a:cs typeface="Arial MT"/>
              </a:rPr>
              <a:t> </a:t>
            </a:r>
            <a:r>
              <a:rPr sz="1600" spc="-10" dirty="0">
                <a:latin typeface="Arial MT"/>
                <a:cs typeface="Arial MT"/>
              </a:rPr>
              <a:t>cap, </a:t>
            </a:r>
            <a:r>
              <a:rPr sz="1600" spc="-15" dirty="0">
                <a:latin typeface="Arial MT"/>
                <a:cs typeface="Arial MT"/>
              </a:rPr>
              <a:t>less</a:t>
            </a:r>
            <a:r>
              <a:rPr sz="1600" spc="30" dirty="0">
                <a:latin typeface="Arial MT"/>
                <a:cs typeface="Arial MT"/>
              </a:rPr>
              <a:t> </a:t>
            </a:r>
            <a:r>
              <a:rPr sz="1600" spc="-45" dirty="0">
                <a:latin typeface="Arial MT"/>
                <a:cs typeface="Arial MT"/>
              </a:rPr>
              <a:t>amount</a:t>
            </a:r>
            <a:r>
              <a:rPr sz="1600" spc="310" dirty="0">
                <a:latin typeface="Arial MT"/>
                <a:cs typeface="Arial MT"/>
              </a:rPr>
              <a:t> </a:t>
            </a:r>
            <a:r>
              <a:rPr sz="1600" spc="-20" dirty="0">
                <a:latin typeface="Arial MT"/>
                <a:cs typeface="Arial MT"/>
              </a:rPr>
              <a:t>contributed</a:t>
            </a:r>
            <a:r>
              <a:rPr sz="1600" spc="100" dirty="0">
                <a:latin typeface="Arial MT"/>
                <a:cs typeface="Arial MT"/>
              </a:rPr>
              <a:t> </a:t>
            </a:r>
            <a:r>
              <a:rPr sz="1600" spc="15" dirty="0">
                <a:latin typeface="Arial MT"/>
                <a:cs typeface="Arial MT"/>
              </a:rPr>
              <a:t>to</a:t>
            </a:r>
            <a:r>
              <a:rPr sz="1600" spc="25" dirty="0">
                <a:latin typeface="Arial MT"/>
                <a:cs typeface="Arial MT"/>
              </a:rPr>
              <a:t> </a:t>
            </a:r>
            <a:r>
              <a:rPr sz="1600" spc="-5" dirty="0">
                <a:latin typeface="Arial MT"/>
                <a:cs typeface="Arial MT"/>
              </a:rPr>
              <a:t>IRA</a:t>
            </a:r>
            <a:r>
              <a:rPr sz="1600" spc="-155" dirty="0">
                <a:latin typeface="Arial MT"/>
                <a:cs typeface="Arial MT"/>
              </a:rPr>
              <a:t> </a:t>
            </a:r>
            <a:r>
              <a:rPr sz="1600" spc="-20" dirty="0">
                <a:latin typeface="Arial MT"/>
                <a:cs typeface="Arial MT"/>
              </a:rPr>
              <a:t>in</a:t>
            </a:r>
            <a:r>
              <a:rPr sz="1600" spc="25" dirty="0">
                <a:latin typeface="Arial MT"/>
                <a:cs typeface="Arial MT"/>
              </a:rPr>
              <a:t> </a:t>
            </a:r>
            <a:r>
              <a:rPr sz="1600" spc="-20" dirty="0">
                <a:latin typeface="Arial MT"/>
                <a:cs typeface="Arial MT"/>
              </a:rPr>
              <a:t>that</a:t>
            </a:r>
            <a:r>
              <a:rPr sz="1600" spc="65" dirty="0">
                <a:latin typeface="Arial MT"/>
                <a:cs typeface="Arial MT"/>
              </a:rPr>
              <a:t> </a:t>
            </a:r>
            <a:r>
              <a:rPr sz="1600" spc="-10" dirty="0">
                <a:latin typeface="Arial MT"/>
                <a:cs typeface="Arial MT"/>
              </a:rPr>
              <a:t>year</a:t>
            </a:r>
            <a:endParaRPr sz="1600">
              <a:latin typeface="Arial MT"/>
              <a:cs typeface="Arial MT"/>
            </a:endParaRPr>
          </a:p>
          <a:p>
            <a:pPr marL="374015" indent="-285115">
              <a:lnSpc>
                <a:spcPct val="100000"/>
              </a:lnSpc>
              <a:spcBef>
                <a:spcPts val="645"/>
              </a:spcBef>
              <a:buChar char="•"/>
              <a:tabLst>
                <a:tab pos="373380" algn="l"/>
                <a:tab pos="374015" algn="l"/>
              </a:tabLst>
            </a:pPr>
            <a:r>
              <a:rPr sz="1600" spc="-25" dirty="0">
                <a:latin typeface="Arial MT"/>
                <a:cs typeface="Arial MT"/>
              </a:rPr>
              <a:t>Plan</a:t>
            </a:r>
            <a:r>
              <a:rPr sz="1600" spc="15" dirty="0">
                <a:latin typeface="Arial MT"/>
                <a:cs typeface="Arial MT"/>
              </a:rPr>
              <a:t> </a:t>
            </a:r>
            <a:r>
              <a:rPr sz="1600" spc="-25" dirty="0">
                <a:latin typeface="Arial MT"/>
                <a:cs typeface="Arial MT"/>
              </a:rPr>
              <a:t>opened</a:t>
            </a:r>
            <a:r>
              <a:rPr sz="1600" spc="195" dirty="0">
                <a:latin typeface="Arial MT"/>
                <a:cs typeface="Arial MT"/>
              </a:rPr>
              <a:t> </a:t>
            </a:r>
            <a:r>
              <a:rPr sz="1600" spc="-55" dirty="0">
                <a:latin typeface="Arial MT"/>
                <a:cs typeface="Arial MT"/>
              </a:rPr>
              <a:t>minimum</a:t>
            </a:r>
            <a:r>
              <a:rPr sz="1600" spc="295" dirty="0">
                <a:latin typeface="Arial MT"/>
                <a:cs typeface="Arial MT"/>
              </a:rPr>
              <a:t> </a:t>
            </a:r>
            <a:r>
              <a:rPr sz="1600" spc="-5" dirty="0">
                <a:latin typeface="Arial MT"/>
                <a:cs typeface="Arial MT"/>
              </a:rPr>
              <a:t>of</a:t>
            </a:r>
            <a:r>
              <a:rPr sz="1600" spc="50" dirty="0">
                <a:latin typeface="Arial MT"/>
                <a:cs typeface="Arial MT"/>
              </a:rPr>
              <a:t> </a:t>
            </a:r>
            <a:r>
              <a:rPr sz="1600" spc="-10" dirty="0">
                <a:latin typeface="Arial MT"/>
                <a:cs typeface="Arial MT"/>
              </a:rPr>
              <a:t>15</a:t>
            </a:r>
            <a:r>
              <a:rPr sz="1600" spc="20" dirty="0">
                <a:latin typeface="Arial MT"/>
                <a:cs typeface="Arial MT"/>
              </a:rPr>
              <a:t> </a:t>
            </a:r>
            <a:r>
              <a:rPr sz="1600" spc="-5" dirty="0">
                <a:latin typeface="Arial MT"/>
                <a:cs typeface="Arial MT"/>
              </a:rPr>
              <a:t>years</a:t>
            </a:r>
            <a:endParaRPr sz="1600">
              <a:latin typeface="Arial MT"/>
              <a:cs typeface="Arial MT"/>
            </a:endParaRPr>
          </a:p>
          <a:p>
            <a:pPr marL="374015" indent="-285115">
              <a:lnSpc>
                <a:spcPct val="100000"/>
              </a:lnSpc>
              <a:spcBef>
                <a:spcPts val="565"/>
              </a:spcBef>
              <a:buChar char="•"/>
              <a:tabLst>
                <a:tab pos="373380" algn="l"/>
                <a:tab pos="374015" algn="l"/>
              </a:tabLst>
            </a:pPr>
            <a:r>
              <a:rPr sz="1600" spc="-50" dirty="0">
                <a:latin typeface="Arial MT"/>
                <a:cs typeface="Arial MT"/>
              </a:rPr>
              <a:t>Amount</a:t>
            </a:r>
            <a:r>
              <a:rPr sz="1600" spc="315" dirty="0">
                <a:latin typeface="Arial MT"/>
                <a:cs typeface="Arial MT"/>
              </a:rPr>
              <a:t> </a:t>
            </a:r>
            <a:r>
              <a:rPr sz="1600" spc="-25" dirty="0">
                <a:latin typeface="Arial MT"/>
                <a:cs typeface="Arial MT"/>
              </a:rPr>
              <a:t>limited</a:t>
            </a:r>
            <a:r>
              <a:rPr sz="1600" spc="110" dirty="0">
                <a:latin typeface="Arial MT"/>
                <a:cs typeface="Arial MT"/>
              </a:rPr>
              <a:t> </a:t>
            </a:r>
            <a:r>
              <a:rPr sz="1600" spc="15" dirty="0">
                <a:latin typeface="Arial MT"/>
                <a:cs typeface="Arial MT"/>
              </a:rPr>
              <a:t>to</a:t>
            </a:r>
            <a:r>
              <a:rPr sz="1600" spc="-55" dirty="0">
                <a:latin typeface="Arial MT"/>
                <a:cs typeface="Arial MT"/>
              </a:rPr>
              <a:t> </a:t>
            </a:r>
            <a:r>
              <a:rPr sz="1600" spc="-25" dirty="0">
                <a:latin typeface="Arial MT"/>
                <a:cs typeface="Arial MT"/>
              </a:rPr>
              <a:t>contributions/earnings</a:t>
            </a:r>
            <a:r>
              <a:rPr sz="1600" spc="360" dirty="0">
                <a:latin typeface="Arial MT"/>
                <a:cs typeface="Arial MT"/>
              </a:rPr>
              <a:t> </a:t>
            </a:r>
            <a:r>
              <a:rPr sz="1600" spc="-20" dirty="0">
                <a:latin typeface="Arial MT"/>
                <a:cs typeface="Arial MT"/>
              </a:rPr>
              <a:t>made</a:t>
            </a:r>
            <a:r>
              <a:rPr sz="1600" spc="110" dirty="0">
                <a:latin typeface="Arial MT"/>
                <a:cs typeface="Arial MT"/>
              </a:rPr>
              <a:t> </a:t>
            </a:r>
            <a:r>
              <a:rPr sz="1600" dirty="0">
                <a:latin typeface="Arial MT"/>
                <a:cs typeface="Arial MT"/>
              </a:rPr>
              <a:t>5</a:t>
            </a:r>
            <a:r>
              <a:rPr sz="1600" spc="25" dirty="0">
                <a:latin typeface="Arial MT"/>
                <a:cs typeface="Arial MT"/>
              </a:rPr>
              <a:t> </a:t>
            </a:r>
            <a:r>
              <a:rPr sz="1600" spc="-5" dirty="0">
                <a:latin typeface="Arial MT"/>
                <a:cs typeface="Arial MT"/>
              </a:rPr>
              <a:t>years</a:t>
            </a:r>
            <a:r>
              <a:rPr sz="1600" spc="-40" dirty="0">
                <a:latin typeface="Arial MT"/>
                <a:cs typeface="Arial MT"/>
              </a:rPr>
              <a:t> </a:t>
            </a:r>
            <a:r>
              <a:rPr sz="1600" spc="-10" dirty="0">
                <a:latin typeface="Arial MT"/>
                <a:cs typeface="Arial MT"/>
              </a:rPr>
              <a:t>prior</a:t>
            </a:r>
            <a:r>
              <a:rPr sz="1600" spc="60" dirty="0">
                <a:latin typeface="Arial MT"/>
                <a:cs typeface="Arial MT"/>
              </a:rPr>
              <a:t> </a:t>
            </a:r>
            <a:r>
              <a:rPr sz="1600" spc="15" dirty="0">
                <a:latin typeface="Arial MT"/>
                <a:cs typeface="Arial MT"/>
              </a:rPr>
              <a:t>to</a:t>
            </a:r>
            <a:r>
              <a:rPr sz="1600" spc="-55" dirty="0">
                <a:latin typeface="Arial MT"/>
                <a:cs typeface="Arial MT"/>
              </a:rPr>
              <a:t> </a:t>
            </a:r>
            <a:r>
              <a:rPr sz="1600" spc="-25" dirty="0">
                <a:latin typeface="Arial MT"/>
                <a:cs typeface="Arial MT"/>
              </a:rPr>
              <a:t>rollover</a:t>
            </a:r>
            <a:endParaRPr sz="1600">
              <a:latin typeface="Arial MT"/>
              <a:cs typeface="Arial MT"/>
            </a:endParaRPr>
          </a:p>
          <a:p>
            <a:pPr marL="374015" indent="-285115">
              <a:lnSpc>
                <a:spcPct val="100000"/>
              </a:lnSpc>
              <a:spcBef>
                <a:spcPts val="640"/>
              </a:spcBef>
              <a:buChar char="•"/>
              <a:tabLst>
                <a:tab pos="373380" algn="l"/>
                <a:tab pos="374015" algn="l"/>
              </a:tabLst>
            </a:pPr>
            <a:r>
              <a:rPr sz="1600" spc="-25" dirty="0">
                <a:latin typeface="Arial MT"/>
                <a:cs typeface="Arial MT"/>
              </a:rPr>
              <a:t>Transfer</a:t>
            </a:r>
            <a:r>
              <a:rPr sz="1600" spc="55" dirty="0">
                <a:latin typeface="Arial MT"/>
                <a:cs typeface="Arial MT"/>
              </a:rPr>
              <a:t> </a:t>
            </a:r>
            <a:r>
              <a:rPr sz="1600" spc="-20" dirty="0">
                <a:latin typeface="Arial MT"/>
                <a:cs typeface="Arial MT"/>
              </a:rPr>
              <a:t>made</a:t>
            </a:r>
            <a:r>
              <a:rPr sz="1600" spc="105" dirty="0">
                <a:latin typeface="Arial MT"/>
                <a:cs typeface="Arial MT"/>
              </a:rPr>
              <a:t> </a:t>
            </a:r>
            <a:r>
              <a:rPr sz="1600" spc="15" dirty="0">
                <a:latin typeface="Arial MT"/>
                <a:cs typeface="Arial MT"/>
              </a:rPr>
              <a:t>to</a:t>
            </a:r>
            <a:r>
              <a:rPr sz="1600" spc="-60" dirty="0">
                <a:latin typeface="Arial MT"/>
                <a:cs typeface="Arial MT"/>
              </a:rPr>
              <a:t> </a:t>
            </a:r>
            <a:r>
              <a:rPr sz="1600" spc="-5" dirty="0">
                <a:latin typeface="Arial MT"/>
                <a:cs typeface="Arial MT"/>
              </a:rPr>
              <a:t>Roth</a:t>
            </a:r>
            <a:r>
              <a:rPr sz="1600" spc="25" dirty="0">
                <a:latin typeface="Arial MT"/>
                <a:cs typeface="Arial MT"/>
              </a:rPr>
              <a:t> </a:t>
            </a:r>
            <a:r>
              <a:rPr sz="1600" spc="-5" dirty="0">
                <a:latin typeface="Arial MT"/>
                <a:cs typeface="Arial MT"/>
              </a:rPr>
              <a:t>IRA</a:t>
            </a:r>
            <a:r>
              <a:rPr sz="1600" spc="-75" dirty="0">
                <a:latin typeface="Arial MT"/>
                <a:cs typeface="Arial MT"/>
              </a:rPr>
              <a:t> </a:t>
            </a:r>
            <a:r>
              <a:rPr sz="1600" spc="-40" dirty="0">
                <a:latin typeface="Arial MT"/>
                <a:cs typeface="Arial MT"/>
              </a:rPr>
              <a:t>held</a:t>
            </a:r>
            <a:r>
              <a:rPr sz="1600" spc="105" dirty="0">
                <a:latin typeface="Arial MT"/>
                <a:cs typeface="Arial MT"/>
              </a:rPr>
              <a:t> </a:t>
            </a:r>
            <a:r>
              <a:rPr sz="1600" spc="-10" dirty="0">
                <a:latin typeface="Arial MT"/>
                <a:cs typeface="Arial MT"/>
              </a:rPr>
              <a:t>by</a:t>
            </a:r>
            <a:r>
              <a:rPr sz="1600" spc="30" dirty="0">
                <a:latin typeface="Arial MT"/>
                <a:cs typeface="Arial MT"/>
              </a:rPr>
              <a:t> </a:t>
            </a:r>
            <a:r>
              <a:rPr sz="1600" spc="-10" dirty="0">
                <a:latin typeface="Arial MT"/>
                <a:cs typeface="Arial MT"/>
              </a:rPr>
              <a:t>529</a:t>
            </a:r>
            <a:r>
              <a:rPr sz="1600" spc="25" dirty="0">
                <a:latin typeface="Arial MT"/>
                <a:cs typeface="Arial MT"/>
              </a:rPr>
              <a:t> </a:t>
            </a:r>
            <a:r>
              <a:rPr sz="1600" spc="-20" dirty="0">
                <a:latin typeface="Arial MT"/>
                <a:cs typeface="Arial MT"/>
              </a:rPr>
              <a:t>beneficiary</a:t>
            </a:r>
            <a:r>
              <a:rPr sz="1600" spc="114" dirty="0">
                <a:latin typeface="Arial MT"/>
                <a:cs typeface="Arial MT"/>
              </a:rPr>
              <a:t> </a:t>
            </a:r>
            <a:r>
              <a:rPr sz="1600" spc="-25" dirty="0">
                <a:latin typeface="Arial MT"/>
                <a:cs typeface="Arial MT"/>
              </a:rPr>
              <a:t>(not</a:t>
            </a:r>
            <a:r>
              <a:rPr sz="1600" spc="65" dirty="0">
                <a:latin typeface="Arial MT"/>
                <a:cs typeface="Arial MT"/>
              </a:rPr>
              <a:t> </a:t>
            </a:r>
            <a:r>
              <a:rPr sz="1600" spc="-10" dirty="0">
                <a:latin typeface="Arial MT"/>
                <a:cs typeface="Arial MT"/>
              </a:rPr>
              <a:t>owner)</a:t>
            </a:r>
            <a:endParaRPr sz="1600">
              <a:latin typeface="Arial MT"/>
              <a:cs typeface="Arial MT"/>
            </a:endParaRPr>
          </a:p>
        </p:txBody>
      </p:sp>
      <p:graphicFrame>
        <p:nvGraphicFramePr>
          <p:cNvPr id="6" name="object 6"/>
          <p:cNvGraphicFramePr>
            <a:graphicFrameLocks noGrp="1"/>
          </p:cNvGraphicFramePr>
          <p:nvPr/>
        </p:nvGraphicFramePr>
        <p:xfrm>
          <a:off x="300916" y="5014023"/>
          <a:ext cx="9082405" cy="1144905"/>
        </p:xfrm>
        <a:graphic>
          <a:graphicData uri="http://schemas.openxmlformats.org/drawingml/2006/table">
            <a:tbl>
              <a:tblPr firstRow="1" bandRow="1">
                <a:tableStyleId>{2D5ABB26-0587-4C30-8999-92F81FD0307C}</a:tableStyleId>
              </a:tblPr>
              <a:tblGrid>
                <a:gridCol w="9081770">
                  <a:extLst>
                    <a:ext uri="{9D8B030D-6E8A-4147-A177-3AD203B41FA5}">
                      <a16:colId xmlns:a16="http://schemas.microsoft.com/office/drawing/2014/main" val="20000"/>
                    </a:ext>
                  </a:extLst>
                </a:gridCol>
              </a:tblGrid>
              <a:tr h="389889">
                <a:tc>
                  <a:txBody>
                    <a:bodyPr/>
                    <a:lstStyle/>
                    <a:p>
                      <a:pPr marL="96520">
                        <a:lnSpc>
                          <a:spcPct val="100000"/>
                        </a:lnSpc>
                        <a:spcBef>
                          <a:spcPts val="550"/>
                        </a:spcBef>
                      </a:pPr>
                      <a:r>
                        <a:rPr sz="1600" b="1" spc="-25" dirty="0">
                          <a:solidFill>
                            <a:srgbClr val="FFFFFF"/>
                          </a:solidFill>
                          <a:latin typeface="Arial"/>
                          <a:cs typeface="Arial"/>
                        </a:rPr>
                        <a:t>Planning</a:t>
                      </a:r>
                      <a:r>
                        <a:rPr sz="1600" b="1" spc="125" dirty="0">
                          <a:solidFill>
                            <a:srgbClr val="FFFFFF"/>
                          </a:solidFill>
                          <a:latin typeface="Arial"/>
                          <a:cs typeface="Arial"/>
                        </a:rPr>
                        <a:t> </a:t>
                      </a:r>
                      <a:r>
                        <a:rPr sz="1600" b="1" spc="-15" dirty="0">
                          <a:solidFill>
                            <a:srgbClr val="FFFFFF"/>
                          </a:solidFill>
                          <a:latin typeface="Arial"/>
                          <a:cs typeface="Arial"/>
                        </a:rPr>
                        <a:t>considerations</a:t>
                      </a:r>
                      <a:endParaRPr sz="1600">
                        <a:latin typeface="Arial"/>
                        <a:cs typeface="Arial"/>
                      </a:endParaRPr>
                    </a:p>
                  </a:txBody>
                  <a:tcPr marL="0" marR="0" marT="69850" marB="0">
                    <a:solidFill>
                      <a:srgbClr val="005486"/>
                    </a:solidFill>
                  </a:tcPr>
                </a:tc>
                <a:extLst>
                  <a:ext uri="{0D108BD9-81ED-4DB2-BD59-A6C34878D82A}">
                    <a16:rowId xmlns:a16="http://schemas.microsoft.com/office/drawing/2014/main" val="10000"/>
                  </a:ext>
                </a:extLst>
              </a:tr>
              <a:tr h="358457">
                <a:tc>
                  <a:txBody>
                    <a:bodyPr/>
                    <a:lstStyle/>
                    <a:p>
                      <a:pPr marL="92710">
                        <a:lnSpc>
                          <a:spcPct val="100000"/>
                        </a:lnSpc>
                        <a:spcBef>
                          <a:spcPts val="320"/>
                        </a:spcBef>
                      </a:pPr>
                      <a:r>
                        <a:rPr sz="1500" spc="-30" dirty="0">
                          <a:latin typeface="Arial MT"/>
                          <a:cs typeface="Arial MT"/>
                        </a:rPr>
                        <a:t>May</a:t>
                      </a:r>
                      <a:r>
                        <a:rPr sz="1500" spc="105" dirty="0">
                          <a:latin typeface="Arial MT"/>
                          <a:cs typeface="Arial MT"/>
                        </a:rPr>
                        <a:t> </a:t>
                      </a:r>
                      <a:r>
                        <a:rPr sz="1500" spc="5" dirty="0">
                          <a:latin typeface="Arial MT"/>
                          <a:cs typeface="Arial MT"/>
                        </a:rPr>
                        <a:t>provide</a:t>
                      </a:r>
                      <a:r>
                        <a:rPr sz="1500" spc="-140" dirty="0">
                          <a:latin typeface="Arial MT"/>
                          <a:cs typeface="Arial MT"/>
                        </a:rPr>
                        <a:t> </a:t>
                      </a:r>
                      <a:r>
                        <a:rPr sz="1500" spc="-5" dirty="0">
                          <a:latin typeface="Arial MT"/>
                          <a:cs typeface="Arial MT"/>
                        </a:rPr>
                        <a:t>additional</a:t>
                      </a:r>
                      <a:r>
                        <a:rPr sz="1500" spc="50" dirty="0">
                          <a:latin typeface="Arial MT"/>
                          <a:cs typeface="Arial MT"/>
                        </a:rPr>
                        <a:t> </a:t>
                      </a:r>
                      <a:r>
                        <a:rPr sz="1500" dirty="0">
                          <a:latin typeface="Arial MT"/>
                          <a:cs typeface="Arial MT"/>
                        </a:rPr>
                        <a:t>retirement</a:t>
                      </a:r>
                      <a:r>
                        <a:rPr sz="1500" spc="-30" dirty="0">
                          <a:latin typeface="Arial MT"/>
                          <a:cs typeface="Arial MT"/>
                        </a:rPr>
                        <a:t> </a:t>
                      </a:r>
                      <a:r>
                        <a:rPr sz="1500" spc="-5" dirty="0">
                          <a:latin typeface="Arial MT"/>
                          <a:cs typeface="Arial MT"/>
                        </a:rPr>
                        <a:t>funding</a:t>
                      </a:r>
                      <a:r>
                        <a:rPr sz="1500" spc="20" dirty="0">
                          <a:latin typeface="Arial MT"/>
                          <a:cs typeface="Arial MT"/>
                        </a:rPr>
                        <a:t> </a:t>
                      </a:r>
                      <a:r>
                        <a:rPr sz="1500" spc="35" dirty="0">
                          <a:latin typeface="Arial MT"/>
                          <a:cs typeface="Arial MT"/>
                        </a:rPr>
                        <a:t>for</a:t>
                      </a:r>
                      <a:r>
                        <a:rPr sz="1500" spc="-120" dirty="0">
                          <a:latin typeface="Arial MT"/>
                          <a:cs typeface="Arial MT"/>
                        </a:rPr>
                        <a:t> </a:t>
                      </a:r>
                      <a:r>
                        <a:rPr sz="1500" dirty="0">
                          <a:latin typeface="Arial MT"/>
                          <a:cs typeface="Arial MT"/>
                        </a:rPr>
                        <a:t>younger</a:t>
                      </a:r>
                      <a:r>
                        <a:rPr sz="1500" spc="-35" dirty="0">
                          <a:latin typeface="Arial MT"/>
                          <a:cs typeface="Arial MT"/>
                        </a:rPr>
                        <a:t> </a:t>
                      </a:r>
                      <a:r>
                        <a:rPr sz="1500" dirty="0">
                          <a:latin typeface="Arial MT"/>
                          <a:cs typeface="Arial MT"/>
                        </a:rPr>
                        <a:t>savers</a:t>
                      </a:r>
                      <a:endParaRPr sz="1500">
                        <a:latin typeface="Arial MT"/>
                        <a:cs typeface="Arial MT"/>
                      </a:endParaRPr>
                    </a:p>
                  </a:txBody>
                  <a:tcPr marL="0" marR="0" marT="40640" marB="0">
                    <a:lnB w="6350">
                      <a:solidFill>
                        <a:srgbClr val="D9D9D9"/>
                      </a:solidFill>
                      <a:prstDash val="solid"/>
                    </a:lnB>
                  </a:tcPr>
                </a:tc>
                <a:extLst>
                  <a:ext uri="{0D108BD9-81ED-4DB2-BD59-A6C34878D82A}">
                    <a16:rowId xmlns:a16="http://schemas.microsoft.com/office/drawing/2014/main" val="10001"/>
                  </a:ext>
                </a:extLst>
              </a:tr>
              <a:tr h="393065">
                <a:tc>
                  <a:txBody>
                    <a:bodyPr/>
                    <a:lstStyle/>
                    <a:p>
                      <a:pPr marL="92710">
                        <a:lnSpc>
                          <a:spcPct val="100000"/>
                        </a:lnSpc>
                        <a:spcBef>
                          <a:spcPts val="360"/>
                        </a:spcBef>
                      </a:pPr>
                      <a:r>
                        <a:rPr sz="1500" spc="-5" dirty="0">
                          <a:latin typeface="Arial MT"/>
                          <a:cs typeface="Arial MT"/>
                        </a:rPr>
                        <a:t>Potentially</a:t>
                      </a:r>
                      <a:r>
                        <a:rPr sz="1500" spc="25" dirty="0">
                          <a:latin typeface="Arial MT"/>
                          <a:cs typeface="Arial MT"/>
                        </a:rPr>
                        <a:t> </a:t>
                      </a:r>
                      <a:r>
                        <a:rPr sz="1500" dirty="0">
                          <a:latin typeface="Arial MT"/>
                          <a:cs typeface="Arial MT"/>
                        </a:rPr>
                        <a:t>avoids</a:t>
                      </a:r>
                      <a:r>
                        <a:rPr sz="1500" spc="-60" dirty="0">
                          <a:latin typeface="Arial MT"/>
                          <a:cs typeface="Arial MT"/>
                        </a:rPr>
                        <a:t> </a:t>
                      </a:r>
                      <a:r>
                        <a:rPr sz="1500" spc="10" dirty="0">
                          <a:latin typeface="Arial MT"/>
                          <a:cs typeface="Arial MT"/>
                        </a:rPr>
                        <a:t>a</a:t>
                      </a:r>
                      <a:r>
                        <a:rPr sz="1500" spc="15" dirty="0">
                          <a:latin typeface="Arial MT"/>
                          <a:cs typeface="Arial MT"/>
                        </a:rPr>
                        <a:t> </a:t>
                      </a:r>
                      <a:r>
                        <a:rPr sz="1500" dirty="0">
                          <a:latin typeface="Arial MT"/>
                          <a:cs typeface="Arial MT"/>
                        </a:rPr>
                        <a:t>non-qualified</a:t>
                      </a:r>
                      <a:r>
                        <a:rPr sz="1500" spc="25" dirty="0">
                          <a:latin typeface="Arial MT"/>
                          <a:cs typeface="Arial MT"/>
                        </a:rPr>
                        <a:t> </a:t>
                      </a:r>
                      <a:r>
                        <a:rPr sz="1500" spc="35" dirty="0">
                          <a:latin typeface="Arial MT"/>
                          <a:cs typeface="Arial MT"/>
                        </a:rPr>
                        <a:t>529</a:t>
                      </a:r>
                      <a:r>
                        <a:rPr sz="1500" spc="-60" dirty="0">
                          <a:latin typeface="Arial MT"/>
                          <a:cs typeface="Arial MT"/>
                        </a:rPr>
                        <a:t> </a:t>
                      </a:r>
                      <a:r>
                        <a:rPr sz="1500" spc="5" dirty="0">
                          <a:latin typeface="Arial MT"/>
                          <a:cs typeface="Arial MT"/>
                        </a:rPr>
                        <a:t>distribution</a:t>
                      </a:r>
                      <a:r>
                        <a:rPr sz="1500" spc="-60" dirty="0">
                          <a:latin typeface="Arial MT"/>
                          <a:cs typeface="Arial MT"/>
                        </a:rPr>
                        <a:t> </a:t>
                      </a:r>
                      <a:r>
                        <a:rPr sz="1500" spc="25" dirty="0">
                          <a:latin typeface="Arial MT"/>
                          <a:cs typeface="Arial MT"/>
                        </a:rPr>
                        <a:t>of</a:t>
                      </a:r>
                      <a:r>
                        <a:rPr sz="1500" spc="-120" dirty="0">
                          <a:latin typeface="Arial MT"/>
                          <a:cs typeface="Arial MT"/>
                        </a:rPr>
                        <a:t> </a:t>
                      </a:r>
                      <a:r>
                        <a:rPr sz="1500" spc="25" dirty="0">
                          <a:latin typeface="Arial MT"/>
                          <a:cs typeface="Arial MT"/>
                        </a:rPr>
                        <a:t>excess</a:t>
                      </a:r>
                      <a:r>
                        <a:rPr sz="1500" spc="-140" dirty="0">
                          <a:latin typeface="Arial MT"/>
                          <a:cs typeface="Arial MT"/>
                        </a:rPr>
                        <a:t> </a:t>
                      </a:r>
                      <a:r>
                        <a:rPr sz="1500" dirty="0">
                          <a:latin typeface="Arial MT"/>
                          <a:cs typeface="Arial MT"/>
                        </a:rPr>
                        <a:t>balances</a:t>
                      </a:r>
                      <a:r>
                        <a:rPr sz="1500" spc="-55" dirty="0">
                          <a:latin typeface="Arial MT"/>
                          <a:cs typeface="Arial MT"/>
                        </a:rPr>
                        <a:t> </a:t>
                      </a:r>
                      <a:r>
                        <a:rPr sz="1500" spc="5" dirty="0">
                          <a:latin typeface="Arial MT"/>
                          <a:cs typeface="Arial MT"/>
                        </a:rPr>
                        <a:t>not</a:t>
                      </a:r>
                      <a:r>
                        <a:rPr sz="1500" spc="45" dirty="0">
                          <a:latin typeface="Arial MT"/>
                          <a:cs typeface="Arial MT"/>
                        </a:rPr>
                        <a:t> </a:t>
                      </a:r>
                      <a:r>
                        <a:rPr sz="1500" spc="15" dirty="0">
                          <a:latin typeface="Arial MT"/>
                          <a:cs typeface="Arial MT"/>
                        </a:rPr>
                        <a:t>need</a:t>
                      </a:r>
                      <a:r>
                        <a:rPr sz="1500" spc="-60" dirty="0">
                          <a:latin typeface="Arial MT"/>
                          <a:cs typeface="Arial MT"/>
                        </a:rPr>
                        <a:t> </a:t>
                      </a:r>
                      <a:r>
                        <a:rPr sz="1500" spc="35" dirty="0">
                          <a:latin typeface="Arial MT"/>
                          <a:cs typeface="Arial MT"/>
                        </a:rPr>
                        <a:t>for</a:t>
                      </a:r>
                      <a:r>
                        <a:rPr sz="1500" spc="-120" dirty="0">
                          <a:latin typeface="Arial MT"/>
                          <a:cs typeface="Arial MT"/>
                        </a:rPr>
                        <a:t> </a:t>
                      </a:r>
                      <a:r>
                        <a:rPr sz="1500" spc="10" dirty="0">
                          <a:latin typeface="Arial MT"/>
                          <a:cs typeface="Arial MT"/>
                        </a:rPr>
                        <a:t>education</a:t>
                      </a:r>
                      <a:endParaRPr sz="1500">
                        <a:latin typeface="Arial MT"/>
                        <a:cs typeface="Arial MT"/>
                      </a:endParaRPr>
                    </a:p>
                  </a:txBody>
                  <a:tcPr marL="0" marR="0" marB="0">
                    <a:lnT w="6350">
                      <a:solidFill>
                        <a:srgbClr val="D9D9D9"/>
                      </a:solidFill>
                      <a:prstDash val="solid"/>
                    </a:lnT>
                    <a:lnB w="6350">
                      <a:solidFill>
                        <a:srgbClr val="D9D9D9"/>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A9FF0DE3CF6B47ABBE90AA2E79B6DA" ma:contentTypeVersion="14" ma:contentTypeDescription="Create a new document." ma:contentTypeScope="" ma:versionID="b1aa5a740320e5b6c15e4099f7081a54">
  <xsd:schema xmlns:xsd="http://www.w3.org/2001/XMLSchema" xmlns:xs="http://www.w3.org/2001/XMLSchema" xmlns:p="http://schemas.microsoft.com/office/2006/metadata/properties" xmlns:ns2="32cd0a2b-73b4-4e43-a9f9-6485253b7430" xmlns:ns3="1cf865db-4f13-4e44-b8a2-5990270634d0" targetNamespace="http://schemas.microsoft.com/office/2006/metadata/properties" ma:root="true" ma:fieldsID="e8ad9b4df42302944d03da08bbf89820" ns2:_="" ns3:_="">
    <xsd:import namespace="32cd0a2b-73b4-4e43-a9f9-6485253b7430"/>
    <xsd:import namespace="1cf865db-4f13-4e44-b8a2-5990270634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cd0a2b-73b4-4e43-a9f9-6485253b7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050a15e-0b56-4858-a997-716bd4b304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f865db-4f13-4e44-b8a2-5990270634d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d5857e9-1022-4747-8a2e-d8651741251b}" ma:internalName="TaxCatchAll" ma:showField="CatchAllData" ma:web="1cf865db-4f13-4e44-b8a2-5990270634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cd0a2b-73b4-4e43-a9f9-6485253b7430">
      <Terms xmlns="http://schemas.microsoft.com/office/infopath/2007/PartnerControls"/>
    </lcf76f155ced4ddcb4097134ff3c332f>
    <TaxCatchAll xmlns="1cf865db-4f13-4e44-b8a2-5990270634d0" xsi:nil="true"/>
  </documentManagement>
</p:properties>
</file>

<file path=customXml/itemProps1.xml><?xml version="1.0" encoding="utf-8"?>
<ds:datastoreItem xmlns:ds="http://schemas.openxmlformats.org/officeDocument/2006/customXml" ds:itemID="{CAFBB2A8-2F67-4E46-9026-09898D669B55}">
  <ds:schemaRefs>
    <ds:schemaRef ds:uri="http://schemas.microsoft.com/sharepoint/v3/contenttype/forms"/>
  </ds:schemaRefs>
</ds:datastoreItem>
</file>

<file path=customXml/itemProps2.xml><?xml version="1.0" encoding="utf-8"?>
<ds:datastoreItem xmlns:ds="http://schemas.openxmlformats.org/officeDocument/2006/customXml" ds:itemID="{9535A428-0520-43FD-B849-E52080542E34}"/>
</file>

<file path=customXml/itemProps3.xml><?xml version="1.0" encoding="utf-8"?>
<ds:datastoreItem xmlns:ds="http://schemas.openxmlformats.org/officeDocument/2006/customXml" ds:itemID="{0477E69C-888F-470F-8D4E-8E6134FB9CFE}">
  <ds:schemaRefs>
    <ds:schemaRef ds:uri="http://schemas.microsoft.com/office/2006/metadata/properties"/>
    <ds:schemaRef ds:uri="http://schemas.microsoft.com/office/infopath/2007/PartnerControls"/>
    <ds:schemaRef ds:uri="32cd0a2b-73b4-4e43-a9f9-6485253b7430"/>
    <ds:schemaRef ds:uri="1cf865db-4f13-4e44-b8a2-5990270634d0"/>
  </ds:schemaRefs>
</ds:datastoreItem>
</file>

<file path=docProps/app.xml><?xml version="1.0" encoding="utf-8"?>
<Properties xmlns="http://schemas.openxmlformats.org/officeDocument/2006/extended-properties" xmlns:vt="http://schemas.openxmlformats.org/officeDocument/2006/docPropsVTypes">
  <Template/>
  <TotalTime>10</TotalTime>
  <Words>5162</Words>
  <Application>Microsoft Office PowerPoint</Application>
  <PresentationFormat>Custom</PresentationFormat>
  <Paragraphs>654</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 MT</vt:lpstr>
      <vt:lpstr>Calibri</vt:lpstr>
      <vt:lpstr>Courier New</vt:lpstr>
      <vt:lpstr>Georgia</vt:lpstr>
      <vt:lpstr>Segoe UI Symbol</vt:lpstr>
      <vt:lpstr>Times New Roman</vt:lpstr>
      <vt:lpstr>Office Theme</vt:lpstr>
      <vt:lpstr>Financial planning after  the SECURE Act 2.0</vt:lpstr>
      <vt:lpstr>Agenda</vt:lpstr>
      <vt:lpstr>Summary of original SECURE Act</vt:lpstr>
      <vt:lpstr>Original Secure Act key provisions</vt:lpstr>
      <vt:lpstr>New rules under SECURE Act 2.0</vt:lpstr>
      <vt:lpstr>Required minimum distributions (RMDs)</vt:lpstr>
      <vt:lpstr>Catch-up provisions for 401(k) and IRA</vt:lpstr>
      <vt:lpstr>Qualified charitable distributions (QCD)</vt:lpstr>
      <vt:lpstr>Rollover of 529 plan to Roth IRAs</vt:lpstr>
      <vt:lpstr>Automatic enrollment for new 401(k) and 403(b) plans</vt:lpstr>
      <vt:lpstr>Roth 401(k) enhancements</vt:lpstr>
      <vt:lpstr>Emergency savings</vt:lpstr>
      <vt:lpstr>Other retirement plan enhancements</vt:lpstr>
      <vt:lpstr>Planning strategies</vt:lpstr>
      <vt:lpstr>PowerPoint Presentation</vt:lpstr>
      <vt:lpstr>☑ Choose between traditional and Roth contributions</vt:lpstr>
      <vt:lpstr>Choose between traditional and Roth contributions</vt:lpstr>
      <vt:lpstr>☑ Weigh Roth conversions</vt:lpstr>
      <vt:lpstr>Weigh Roth conversions</vt:lpstr>
      <vt:lpstr>Weigh Roth conversions</vt:lpstr>
      <vt:lpstr>☑ Spend IRA assets</vt:lpstr>
      <vt:lpstr>Spend IRA assets</vt:lpstr>
      <vt:lpstr>☑ Make strategic beneficiary designations</vt:lpstr>
      <vt:lpstr>Make strategic beneficiary designations</vt:lpstr>
      <vt:lpstr>☑ Consider qualified charitable distribution</vt:lpstr>
      <vt:lpstr>Consider qualified charitable distribution</vt:lpstr>
      <vt:lpstr>Summary</vt:lpstr>
      <vt:lpstr>Secure Act 2.0 key provisions</vt:lpstr>
      <vt:lpstr>Secure Act 2.0 key provisions</vt:lpstr>
      <vt:lpstr>Appendix</vt:lpstr>
      <vt:lpstr>Make tax-strategic IRA withdrawals</vt:lpstr>
      <vt:lpstr>Rules for IRA beneficiaries</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planning after  the SECURE Act 2.0</dc:title>
  <dc:creator>Thomas Hazelhoff</dc:creator>
  <cp:lastModifiedBy>Thomas Hazelhoff</cp:lastModifiedBy>
  <cp:revision>1</cp:revision>
  <dcterms:created xsi:type="dcterms:W3CDTF">2023-05-24T13:41:53Z</dcterms:created>
  <dcterms:modified xsi:type="dcterms:W3CDTF">2023-06-28T17:45:48Z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2023-04-14T00:00:00Z</vt:filetime>
  </property>
  <property fmtid="{D5CDD505-2E9C-101B-9397-08002B2CF9AE}" pid="3" name="LastSaved">
    <vt:filetime>2023-05-24T00:00:00Z</vt:filetime>
  </property>
  <property fmtid="{D5CDD505-2E9C-101B-9397-08002B2CF9AE}" pid="4" name="ContentTypeId">
    <vt:lpwstr>0x01010022A9FF0DE3CF6B47ABBE90AA2E79B6DA</vt:lpwstr>
  </property>
  <property fmtid="{D5CDD505-2E9C-101B-9397-08002B2CF9AE}" pid="5" name="MediaServiceImageTags">
    <vt:lpwstr/>
  </property>
</Properties>
</file>